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9" r:id="rId4"/>
    <p:sldId id="270" r:id="rId5"/>
    <p:sldId id="266" r:id="rId6"/>
    <p:sldId id="268" r:id="rId7"/>
    <p:sldId id="267" r:id="rId8"/>
    <p:sldId id="265" r:id="rId9"/>
    <p:sldId id="263" r:id="rId10"/>
    <p:sldId id="264" r:id="rId11"/>
    <p:sldId id="271" r:id="rId12"/>
    <p:sldId id="279" r:id="rId13"/>
    <p:sldId id="272" r:id="rId14"/>
    <p:sldId id="280" r:id="rId15"/>
    <p:sldId id="273" r:id="rId16"/>
    <p:sldId id="281" r:id="rId17"/>
    <p:sldId id="274" r:id="rId18"/>
    <p:sldId id="275" r:id="rId19"/>
    <p:sldId id="282" r:id="rId20"/>
    <p:sldId id="276" r:id="rId21"/>
    <p:sldId id="277" r:id="rId22"/>
    <p:sldId id="278" r:id="rId2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0" d="100"/>
          <a:sy n="80" d="100"/>
        </p:scale>
        <p:origin x="78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666A38-BF21-410C-8947-F674DF355829}" type="datetimeFigureOut">
              <a:rPr lang="zh-TW" altLang="en-US" smtClean="0"/>
              <a:t>2025/5/26</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D5B08B-68AD-42CA-AA50-9BC268AE5951}" type="slidenum">
              <a:rPr lang="zh-TW" altLang="en-US" smtClean="0"/>
              <a:t>‹#›</a:t>
            </a:fld>
            <a:endParaRPr lang="zh-TW" altLang="en-US"/>
          </a:p>
        </p:txBody>
      </p:sp>
    </p:spTree>
    <p:extLst>
      <p:ext uri="{BB962C8B-B14F-4D97-AF65-F5344CB8AC3E}">
        <p14:creationId xmlns:p14="http://schemas.microsoft.com/office/powerpoint/2010/main" val="1464812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77E85F-69B2-0881-8298-227DB25ECA97}"/>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9D7F4227-B52A-9072-D3F3-8B9D3C200D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279A0F45-CA6B-C014-AEB5-2E8643D4FE5F}"/>
              </a:ext>
            </a:extLst>
          </p:cNvPr>
          <p:cNvSpPr>
            <a:spLocks noGrp="1"/>
          </p:cNvSpPr>
          <p:nvPr>
            <p:ph type="dt" sz="half" idx="10"/>
          </p:nvPr>
        </p:nvSpPr>
        <p:spPr/>
        <p:txBody>
          <a:bodyPr/>
          <a:lstStyle/>
          <a:p>
            <a:fld id="{3C5317EE-EAD1-4C5E-B1F8-8D6AB4B23945}" type="datetime1">
              <a:rPr lang="zh-TW" altLang="en-US" smtClean="0"/>
              <a:t>2025/5/26</a:t>
            </a:fld>
            <a:endParaRPr lang="zh-TW" altLang="en-US"/>
          </a:p>
        </p:txBody>
      </p:sp>
      <p:sp>
        <p:nvSpPr>
          <p:cNvPr id="5" name="頁尾版面配置區 4">
            <a:extLst>
              <a:ext uri="{FF2B5EF4-FFF2-40B4-BE49-F238E27FC236}">
                <a16:creationId xmlns:a16="http://schemas.microsoft.com/office/drawing/2014/main" id="{A97A0736-B9C8-FE3B-B455-4E22A326AEC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874864A-D94A-9A14-8A64-8A395E1399BB}"/>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188923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D4F0742-BF2D-3461-196C-2E8B9A9CB28A}"/>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9097AB71-A35F-1A23-6354-FA25DE7C09FD}"/>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672EB3D-532E-E4A5-2503-BBB5DEC729CF}"/>
              </a:ext>
            </a:extLst>
          </p:cNvPr>
          <p:cNvSpPr>
            <a:spLocks noGrp="1"/>
          </p:cNvSpPr>
          <p:nvPr>
            <p:ph type="dt" sz="half" idx="10"/>
          </p:nvPr>
        </p:nvSpPr>
        <p:spPr/>
        <p:txBody>
          <a:bodyPr/>
          <a:lstStyle/>
          <a:p>
            <a:fld id="{8D4D9469-F906-4539-A146-867FDD42704F}" type="datetime1">
              <a:rPr lang="zh-TW" altLang="en-US" smtClean="0"/>
              <a:t>2025/5/26</a:t>
            </a:fld>
            <a:endParaRPr lang="zh-TW" altLang="en-US"/>
          </a:p>
        </p:txBody>
      </p:sp>
      <p:sp>
        <p:nvSpPr>
          <p:cNvPr id="5" name="頁尾版面配置區 4">
            <a:extLst>
              <a:ext uri="{FF2B5EF4-FFF2-40B4-BE49-F238E27FC236}">
                <a16:creationId xmlns:a16="http://schemas.microsoft.com/office/drawing/2014/main" id="{5280C465-059B-3BAD-8ECB-AC97AC93C8D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910CB1F-8BED-0748-653C-995CDEAB97A0}"/>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1629368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4B830B5F-43BA-1D20-2009-630292D48C81}"/>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913379A7-B317-CEE4-10E3-78D86D7F3555}"/>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23A08D7-9642-8ECF-A9DA-CF227C7084F7}"/>
              </a:ext>
            </a:extLst>
          </p:cNvPr>
          <p:cNvSpPr>
            <a:spLocks noGrp="1"/>
          </p:cNvSpPr>
          <p:nvPr>
            <p:ph type="dt" sz="half" idx="10"/>
          </p:nvPr>
        </p:nvSpPr>
        <p:spPr/>
        <p:txBody>
          <a:bodyPr/>
          <a:lstStyle/>
          <a:p>
            <a:fld id="{62AB2759-92C9-4955-A374-347282B70122}" type="datetime1">
              <a:rPr lang="zh-TW" altLang="en-US" smtClean="0"/>
              <a:t>2025/5/26</a:t>
            </a:fld>
            <a:endParaRPr lang="zh-TW" altLang="en-US"/>
          </a:p>
        </p:txBody>
      </p:sp>
      <p:sp>
        <p:nvSpPr>
          <p:cNvPr id="5" name="頁尾版面配置區 4">
            <a:extLst>
              <a:ext uri="{FF2B5EF4-FFF2-40B4-BE49-F238E27FC236}">
                <a16:creationId xmlns:a16="http://schemas.microsoft.com/office/drawing/2014/main" id="{7FA031CD-F0BE-E3C8-5E09-43B2BAF762E4}"/>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0103EBD-94B2-9C8B-941C-0AF566E2CBCC}"/>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124024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C028A4-8423-25B5-2999-660A0E74A42F}"/>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E6745018-A9D3-C43A-1B70-FEF467679813}"/>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EA1FBA0-B7A2-AF0A-C395-CDE9A59CE7BF}"/>
              </a:ext>
            </a:extLst>
          </p:cNvPr>
          <p:cNvSpPr>
            <a:spLocks noGrp="1"/>
          </p:cNvSpPr>
          <p:nvPr>
            <p:ph type="dt" sz="half" idx="10"/>
          </p:nvPr>
        </p:nvSpPr>
        <p:spPr/>
        <p:txBody>
          <a:bodyPr/>
          <a:lstStyle/>
          <a:p>
            <a:fld id="{185460EE-10EC-417C-8E23-309BB7CA9D1B}" type="datetime1">
              <a:rPr lang="zh-TW" altLang="en-US" smtClean="0"/>
              <a:t>2025/5/26</a:t>
            </a:fld>
            <a:endParaRPr lang="zh-TW" altLang="en-US"/>
          </a:p>
        </p:txBody>
      </p:sp>
      <p:sp>
        <p:nvSpPr>
          <p:cNvPr id="5" name="頁尾版面配置區 4">
            <a:extLst>
              <a:ext uri="{FF2B5EF4-FFF2-40B4-BE49-F238E27FC236}">
                <a16:creationId xmlns:a16="http://schemas.microsoft.com/office/drawing/2014/main" id="{279FAA2F-84CB-BD2A-09BE-B95BE256C194}"/>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71FD39F-56FA-E412-0800-8016B3DE9F7E}"/>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775667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4F09477-2905-7EF4-915A-22D546A917DE}"/>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9CB7766B-BE90-A919-746B-D5912D3291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6EE36E57-6CC2-36BE-6D6C-DCBDBB2E792E}"/>
              </a:ext>
            </a:extLst>
          </p:cNvPr>
          <p:cNvSpPr>
            <a:spLocks noGrp="1"/>
          </p:cNvSpPr>
          <p:nvPr>
            <p:ph type="dt" sz="half" idx="10"/>
          </p:nvPr>
        </p:nvSpPr>
        <p:spPr/>
        <p:txBody>
          <a:bodyPr/>
          <a:lstStyle/>
          <a:p>
            <a:fld id="{A659F4C4-AC30-45FC-9EE5-2EDBF98E763C}" type="datetime1">
              <a:rPr lang="zh-TW" altLang="en-US" smtClean="0"/>
              <a:t>2025/5/26</a:t>
            </a:fld>
            <a:endParaRPr lang="zh-TW" altLang="en-US"/>
          </a:p>
        </p:txBody>
      </p:sp>
      <p:sp>
        <p:nvSpPr>
          <p:cNvPr id="5" name="頁尾版面配置區 4">
            <a:extLst>
              <a:ext uri="{FF2B5EF4-FFF2-40B4-BE49-F238E27FC236}">
                <a16:creationId xmlns:a16="http://schemas.microsoft.com/office/drawing/2014/main" id="{F49E2EE3-7A78-E4FA-6A88-DE6D3B0657E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CD124B5-E1E2-5F06-C585-9D7E1A12009E}"/>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183302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EEFA41-DAB8-2D01-CECA-5902998A0F21}"/>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30735841-7949-DBE0-24EF-5087255B0389}"/>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1FBCA94A-7E4D-7163-C6ED-FC241BC34776}"/>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510CB674-88FB-3F6C-A94D-128E340DC75E}"/>
              </a:ext>
            </a:extLst>
          </p:cNvPr>
          <p:cNvSpPr>
            <a:spLocks noGrp="1"/>
          </p:cNvSpPr>
          <p:nvPr>
            <p:ph type="dt" sz="half" idx="10"/>
          </p:nvPr>
        </p:nvSpPr>
        <p:spPr/>
        <p:txBody>
          <a:bodyPr/>
          <a:lstStyle/>
          <a:p>
            <a:fld id="{A62753A9-FF26-4D5A-805B-2F6A26EA5259}" type="datetime1">
              <a:rPr lang="zh-TW" altLang="en-US" smtClean="0"/>
              <a:t>2025/5/26</a:t>
            </a:fld>
            <a:endParaRPr lang="zh-TW" altLang="en-US"/>
          </a:p>
        </p:txBody>
      </p:sp>
      <p:sp>
        <p:nvSpPr>
          <p:cNvPr id="6" name="頁尾版面配置區 5">
            <a:extLst>
              <a:ext uri="{FF2B5EF4-FFF2-40B4-BE49-F238E27FC236}">
                <a16:creationId xmlns:a16="http://schemas.microsoft.com/office/drawing/2014/main" id="{ACA86A99-DC07-D276-9ECF-7A80940DAAD0}"/>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966AD04-5AD1-9382-B9E5-1770F95631F2}"/>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29058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B8D39B5-559C-B145-187F-8D5A40357A4B}"/>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3ADCC9E-5A5C-ACE6-CCB1-99720B2307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BB249078-794B-C3E0-2EB9-9EE1378F4FA4}"/>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392865AF-F43E-E6D2-DFB6-DC117F0D79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4BD25B3F-A18D-5E5A-DDCB-A5B340E2B38D}"/>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84C05E54-D5E1-9A16-F96A-6F4DD84BBA26}"/>
              </a:ext>
            </a:extLst>
          </p:cNvPr>
          <p:cNvSpPr>
            <a:spLocks noGrp="1"/>
          </p:cNvSpPr>
          <p:nvPr>
            <p:ph type="dt" sz="half" idx="10"/>
          </p:nvPr>
        </p:nvSpPr>
        <p:spPr/>
        <p:txBody>
          <a:bodyPr/>
          <a:lstStyle/>
          <a:p>
            <a:fld id="{95C0480F-2B54-494B-88F1-FBAC8BA0C6E1}" type="datetime1">
              <a:rPr lang="zh-TW" altLang="en-US" smtClean="0"/>
              <a:t>2025/5/26</a:t>
            </a:fld>
            <a:endParaRPr lang="zh-TW" altLang="en-US"/>
          </a:p>
        </p:txBody>
      </p:sp>
      <p:sp>
        <p:nvSpPr>
          <p:cNvPr id="8" name="頁尾版面配置區 7">
            <a:extLst>
              <a:ext uri="{FF2B5EF4-FFF2-40B4-BE49-F238E27FC236}">
                <a16:creationId xmlns:a16="http://schemas.microsoft.com/office/drawing/2014/main" id="{FD6E67AB-6308-C5A3-D542-A370849C2D9C}"/>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5F421284-C156-FA31-DC61-78456FBB4718}"/>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270037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DD2A057-4EF0-AF0B-7EB2-1D588F2CF8F1}"/>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F0DF7279-2439-6285-8159-3357892125A7}"/>
              </a:ext>
            </a:extLst>
          </p:cNvPr>
          <p:cNvSpPr>
            <a:spLocks noGrp="1"/>
          </p:cNvSpPr>
          <p:nvPr>
            <p:ph type="dt" sz="half" idx="10"/>
          </p:nvPr>
        </p:nvSpPr>
        <p:spPr/>
        <p:txBody>
          <a:bodyPr/>
          <a:lstStyle/>
          <a:p>
            <a:fld id="{D6E8BC36-CA5F-4C66-8FCB-E631A1EFA242}" type="datetime1">
              <a:rPr lang="zh-TW" altLang="en-US" smtClean="0"/>
              <a:t>2025/5/26</a:t>
            </a:fld>
            <a:endParaRPr lang="zh-TW" altLang="en-US"/>
          </a:p>
        </p:txBody>
      </p:sp>
      <p:sp>
        <p:nvSpPr>
          <p:cNvPr id="4" name="頁尾版面配置區 3">
            <a:extLst>
              <a:ext uri="{FF2B5EF4-FFF2-40B4-BE49-F238E27FC236}">
                <a16:creationId xmlns:a16="http://schemas.microsoft.com/office/drawing/2014/main" id="{72241E57-BFF6-E1C6-7936-9AE29BE26A46}"/>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8C8A02AC-0B0A-C8EF-6D78-8CC279EA0551}"/>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3698917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2FBC0F32-5960-6C63-FE48-156EF391AD0D}"/>
              </a:ext>
            </a:extLst>
          </p:cNvPr>
          <p:cNvSpPr>
            <a:spLocks noGrp="1"/>
          </p:cNvSpPr>
          <p:nvPr>
            <p:ph type="dt" sz="half" idx="10"/>
          </p:nvPr>
        </p:nvSpPr>
        <p:spPr/>
        <p:txBody>
          <a:bodyPr/>
          <a:lstStyle/>
          <a:p>
            <a:fld id="{F1CCEA17-9F25-45CF-B250-A2C8F4DE55FC}" type="datetime1">
              <a:rPr lang="zh-TW" altLang="en-US" smtClean="0"/>
              <a:t>2025/5/26</a:t>
            </a:fld>
            <a:endParaRPr lang="zh-TW" altLang="en-US"/>
          </a:p>
        </p:txBody>
      </p:sp>
      <p:sp>
        <p:nvSpPr>
          <p:cNvPr id="3" name="頁尾版面配置區 2">
            <a:extLst>
              <a:ext uri="{FF2B5EF4-FFF2-40B4-BE49-F238E27FC236}">
                <a16:creationId xmlns:a16="http://schemas.microsoft.com/office/drawing/2014/main" id="{9944D592-2F52-20D1-F3A1-F8454C4F36C6}"/>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07AF359D-88B5-0301-BBF7-134D991C36A6}"/>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5392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F439AC3-C8C4-AE47-3707-D2E7A6902EE2}"/>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286870DA-B923-7783-C0D8-1BC57752AF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86D84B02-FAAF-D262-1066-639898CD5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8455108B-5EF5-3726-E69B-5D899E2BFE5A}"/>
              </a:ext>
            </a:extLst>
          </p:cNvPr>
          <p:cNvSpPr>
            <a:spLocks noGrp="1"/>
          </p:cNvSpPr>
          <p:nvPr>
            <p:ph type="dt" sz="half" idx="10"/>
          </p:nvPr>
        </p:nvSpPr>
        <p:spPr/>
        <p:txBody>
          <a:bodyPr/>
          <a:lstStyle/>
          <a:p>
            <a:fld id="{61B12547-E60A-4920-A528-5599DCA5099F}" type="datetime1">
              <a:rPr lang="zh-TW" altLang="en-US" smtClean="0"/>
              <a:t>2025/5/26</a:t>
            </a:fld>
            <a:endParaRPr lang="zh-TW" altLang="en-US"/>
          </a:p>
        </p:txBody>
      </p:sp>
      <p:sp>
        <p:nvSpPr>
          <p:cNvPr id="6" name="頁尾版面配置區 5">
            <a:extLst>
              <a:ext uri="{FF2B5EF4-FFF2-40B4-BE49-F238E27FC236}">
                <a16:creationId xmlns:a16="http://schemas.microsoft.com/office/drawing/2014/main" id="{97CE9C97-DBCE-5DFF-6013-A9967E1B57F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68B7282-A3CB-F45B-F8A1-86EFFC26D671}"/>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245801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D7519F9-B9BD-FBCB-F0D6-C5F85C82990F}"/>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B25339B6-DB80-4587-0F35-1B631B3DF6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07257695-C847-016B-1D52-202D0E9A4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ABDCD3AE-FDEA-71F5-F10A-C34054CE3F59}"/>
              </a:ext>
            </a:extLst>
          </p:cNvPr>
          <p:cNvSpPr>
            <a:spLocks noGrp="1"/>
          </p:cNvSpPr>
          <p:nvPr>
            <p:ph type="dt" sz="half" idx="10"/>
          </p:nvPr>
        </p:nvSpPr>
        <p:spPr/>
        <p:txBody>
          <a:bodyPr/>
          <a:lstStyle/>
          <a:p>
            <a:fld id="{D9821748-F2D1-4426-98EA-707F010F129F}" type="datetime1">
              <a:rPr lang="zh-TW" altLang="en-US" smtClean="0"/>
              <a:t>2025/5/26</a:t>
            </a:fld>
            <a:endParaRPr lang="zh-TW" altLang="en-US"/>
          </a:p>
        </p:txBody>
      </p:sp>
      <p:sp>
        <p:nvSpPr>
          <p:cNvPr id="6" name="頁尾版面配置區 5">
            <a:extLst>
              <a:ext uri="{FF2B5EF4-FFF2-40B4-BE49-F238E27FC236}">
                <a16:creationId xmlns:a16="http://schemas.microsoft.com/office/drawing/2014/main" id="{28D7C4FC-B6BA-D9E2-AEBA-9FBFB87448FF}"/>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1A822346-5B2D-F5A1-D22D-9BA5AFA2462A}"/>
              </a:ext>
            </a:extLst>
          </p:cNvPr>
          <p:cNvSpPr>
            <a:spLocks noGrp="1"/>
          </p:cNvSpPr>
          <p:nvPr>
            <p:ph type="sldNum" sz="quarter" idx="12"/>
          </p:nvPr>
        </p:nvSpPr>
        <p:spPr/>
        <p:txBody>
          <a:body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135742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5000"/>
          </a:srgbClr>
        </a:solid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1387B9AB-7986-80AE-44AB-C6A505C15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6E2FBD53-42D5-9E3E-A4FE-2E3DC9FC28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5D85A35-2403-1789-BA8A-6C434A824B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43127-5C98-4178-923D-64F7CAC63E78}" type="datetime1">
              <a:rPr lang="zh-TW" altLang="en-US" smtClean="0"/>
              <a:t>2025/5/26</a:t>
            </a:fld>
            <a:endParaRPr lang="zh-TW" altLang="en-US"/>
          </a:p>
        </p:txBody>
      </p:sp>
      <p:sp>
        <p:nvSpPr>
          <p:cNvPr id="5" name="頁尾版面配置區 4">
            <a:extLst>
              <a:ext uri="{FF2B5EF4-FFF2-40B4-BE49-F238E27FC236}">
                <a16:creationId xmlns:a16="http://schemas.microsoft.com/office/drawing/2014/main" id="{D40BE781-B49E-D913-F14E-A2F1C323E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1F353E62-1CFD-62A2-AF62-DC49C70894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DE4CE-EE78-4987-91B7-4C4D550E8DE6}" type="slidenum">
              <a:rPr lang="zh-TW" altLang="en-US" smtClean="0"/>
              <a:t>‹#›</a:t>
            </a:fld>
            <a:endParaRPr lang="zh-TW" altLang="en-US"/>
          </a:p>
        </p:txBody>
      </p:sp>
    </p:spTree>
    <p:extLst>
      <p:ext uri="{BB962C8B-B14F-4D97-AF65-F5344CB8AC3E}">
        <p14:creationId xmlns:p14="http://schemas.microsoft.com/office/powerpoint/2010/main" val="616507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00.pn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377415D3-358F-43C4-0264-8EC78DA54EF0}"/>
              </a:ext>
            </a:extLst>
          </p:cNvPr>
          <p:cNvSpPr>
            <a:spLocks noGrp="1"/>
          </p:cNvSpPr>
          <p:nvPr>
            <p:ph type="sldNum" sz="quarter" idx="12"/>
          </p:nvPr>
        </p:nvSpPr>
        <p:spPr>
          <a:xfrm>
            <a:off x="11468099" y="6299200"/>
            <a:ext cx="314325"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E0F6B38E-C9B1-ABC6-930A-2F509FB2FFD4}"/>
              </a:ext>
            </a:extLst>
          </p:cNvPr>
          <p:cNvSpPr txBox="1"/>
          <p:nvPr/>
        </p:nvSpPr>
        <p:spPr>
          <a:xfrm>
            <a:off x="1426366" y="1766323"/>
            <a:ext cx="9339263" cy="1569660"/>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Overlapped Context Modeling Using Feature Mapping Functions in the Adaptive Arithmetic Coding Process for Lossless Encoding</a:t>
            </a:r>
            <a:endParaRPr lang="zh-TW" altLang="en-US" sz="3200" b="1"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7A32FDDC-99AC-A970-60CF-AA6881442029}"/>
              </a:ext>
            </a:extLst>
          </p:cNvPr>
          <p:cNvSpPr txBox="1"/>
          <p:nvPr/>
        </p:nvSpPr>
        <p:spPr>
          <a:xfrm>
            <a:off x="7820025" y="5076825"/>
            <a:ext cx="3648073" cy="400110"/>
          </a:xfrm>
          <a:prstGeom prst="rect">
            <a:avLst/>
          </a:prstGeom>
          <a:noFill/>
        </p:spPr>
        <p:txBody>
          <a:bodyPr wrap="square" rtlCol="0">
            <a:spAutoFit/>
          </a:bodyPr>
          <a:lstStyle/>
          <a:p>
            <a:r>
              <a:rPr lang="en-US" altLang="zh-TW" sz="2000" dirty="0">
                <a:latin typeface="微軟正黑體" panose="020B0604030504040204" pitchFamily="34" charset="-120"/>
                <a:ea typeface="微軟正黑體" panose="020B0604030504040204" pitchFamily="34" charset="-120"/>
              </a:rPr>
              <a:t>Speaker: M11302223 </a:t>
            </a:r>
            <a:r>
              <a:rPr lang="zh-TW" altLang="en-US" sz="2000" dirty="0">
                <a:latin typeface="微軟正黑體" panose="020B0604030504040204" pitchFamily="34" charset="-120"/>
                <a:ea typeface="微軟正黑體" panose="020B0604030504040204" pitchFamily="34" charset="-120"/>
              </a:rPr>
              <a:t>葉丞峰</a:t>
            </a:r>
          </a:p>
        </p:txBody>
      </p:sp>
      <p:sp>
        <p:nvSpPr>
          <p:cNvPr id="7" name="文字方塊 6">
            <a:extLst>
              <a:ext uri="{FF2B5EF4-FFF2-40B4-BE49-F238E27FC236}">
                <a16:creationId xmlns:a16="http://schemas.microsoft.com/office/drawing/2014/main" id="{E474C929-E6EE-F033-7AFB-66CAF250C456}"/>
              </a:ext>
            </a:extLst>
          </p:cNvPr>
          <p:cNvSpPr txBox="1"/>
          <p:nvPr/>
        </p:nvSpPr>
        <p:spPr>
          <a:xfrm>
            <a:off x="2924171" y="3744738"/>
            <a:ext cx="6343651" cy="461665"/>
          </a:xfrm>
          <a:prstGeom prst="rect">
            <a:avLst/>
          </a:prstGeom>
          <a:noFill/>
        </p:spPr>
        <p:txBody>
          <a:bodyPr wrap="square" rtlCol="0">
            <a:spAutoFit/>
          </a:bodyPr>
          <a:lstStyle/>
          <a:p>
            <a:r>
              <a:rPr lang="en-US" altLang="zh-TW" sz="2400" dirty="0">
                <a:latin typeface="微軟正黑體" panose="020B0604030504040204" pitchFamily="34" charset="-120"/>
                <a:ea typeface="微軟正黑體" panose="020B0604030504040204" pitchFamily="34" charset="-120"/>
              </a:rPr>
              <a:t>Authors: </a:t>
            </a:r>
            <a:r>
              <a:rPr lang="en-US" altLang="zh-TW" sz="2400" b="1" dirty="0">
                <a:latin typeface="微軟正黑體" panose="020B0604030504040204" pitchFamily="34" charset="-120"/>
                <a:ea typeface="微軟正黑體" panose="020B0604030504040204" pitchFamily="34" charset="-120"/>
              </a:rPr>
              <a:t>Jian-Jiun Ding</a:t>
            </a:r>
            <a:r>
              <a:rPr lang="en-US" altLang="zh-TW" sz="2400" dirty="0">
                <a:latin typeface="微軟正黑體" panose="020B0604030504040204" pitchFamily="34" charset="-120"/>
                <a:ea typeface="微軟正黑體" panose="020B0604030504040204" pitchFamily="34" charset="-120"/>
              </a:rPr>
              <a:t>, </a:t>
            </a:r>
            <a:r>
              <a:rPr lang="en-US" altLang="zh-TW" sz="2400" b="1" dirty="0">
                <a:latin typeface="微軟正黑體" panose="020B0604030504040204" pitchFamily="34" charset="-120"/>
                <a:ea typeface="微軟正黑體" panose="020B0604030504040204" pitchFamily="34" charset="-120"/>
              </a:rPr>
              <a:t>Tzu-Jung Tseng</a:t>
            </a:r>
            <a:endParaRPr lang="zh-TW" altLang="en-US" sz="2400" b="1" dirty="0">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1186D78B-907B-4BA9-A79B-2AFC2AC5CA97}"/>
              </a:ext>
            </a:extLst>
          </p:cNvPr>
          <p:cNvSpPr txBox="1"/>
          <p:nvPr/>
        </p:nvSpPr>
        <p:spPr>
          <a:xfrm>
            <a:off x="1022803" y="4272282"/>
            <a:ext cx="10445295" cy="369332"/>
          </a:xfrm>
          <a:prstGeom prst="rect">
            <a:avLst/>
          </a:prstGeom>
          <a:noFill/>
        </p:spPr>
        <p:txBody>
          <a:bodyPr wrap="none" rtlCol="0">
            <a:spAutoFit/>
          </a:bodyPr>
          <a:lstStyle/>
          <a:p>
            <a:r>
              <a:rPr lang="en-US" altLang="zh-TW" b="1" dirty="0">
                <a:latin typeface="微軟正黑體" panose="020B0604030504040204" pitchFamily="34" charset="-120"/>
                <a:ea typeface="微軟正黑體" panose="020B0604030504040204" pitchFamily="34" charset="-120"/>
              </a:rPr>
              <a:t>Graduate Institute of Communication Engineering, National Taiwan University, Taipei, Taiwan</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856358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2CF66-8A9A-B250-9C04-CC20A90B2B09}"/>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B3B4A32C-680D-E0A3-7E2F-300E8C94239F}"/>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10</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A58DD9BA-3829-EEB8-AED3-138E2B38211F}"/>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8B04FC2F-7541-D374-D6CA-4519257CBE62}"/>
              </a:ext>
            </a:extLst>
          </p:cNvPr>
          <p:cNvSpPr txBox="1"/>
          <p:nvPr/>
        </p:nvSpPr>
        <p:spPr>
          <a:xfrm>
            <a:off x="647700" y="1289922"/>
            <a:ext cx="7546361"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B. Features of the Surrounding Casual Part </a:t>
            </a:r>
            <a:r>
              <a:rPr lang="en-US" altLang="zh-TW" dirty="0">
                <a:latin typeface="微軟正黑體" panose="020B0604030504040204" pitchFamily="34" charset="-120"/>
                <a:ea typeface="微軟正黑體" panose="020B0604030504040204" pitchFamily="34" charset="-120"/>
              </a:rPr>
              <a:t>(Construct the context).</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7F162021-AFB2-0BC0-5837-03B77B6A73EA}"/>
              </a:ext>
            </a:extLst>
          </p:cNvPr>
          <p:cNvSpPr txBox="1"/>
          <p:nvPr/>
        </p:nvSpPr>
        <p:spPr>
          <a:xfrm>
            <a:off x="904874" y="1905000"/>
            <a:ext cx="7381876" cy="369332"/>
          </a:xfrm>
          <a:prstGeom prst="rect">
            <a:avLst/>
          </a:prstGeom>
          <a:noFill/>
        </p:spPr>
        <p:txBody>
          <a:bodyPr wrap="squar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Feature value </a:t>
            </a:r>
            <a:r>
              <a:rPr lang="en-US" altLang="zh-TW" dirty="0">
                <a:latin typeface="微軟正黑體" panose="020B0604030504040204" pitchFamily="34" charset="-120"/>
                <a:ea typeface="微軟正黑體" panose="020B0604030504040204" pitchFamily="34" charset="-120"/>
              </a:rPr>
              <a:t>of the surrounding casual part is determined from</a:t>
            </a:r>
            <a:endParaRPr lang="zh-TW" altLang="en-US" dirty="0">
              <a:latin typeface="微軟正黑體" panose="020B0604030504040204" pitchFamily="34" charset="-120"/>
              <a:ea typeface="微軟正黑體" panose="020B0604030504040204" pitchFamily="34" charset="-120"/>
            </a:endParaRPr>
          </a:p>
        </p:txBody>
      </p:sp>
      <p:pic>
        <p:nvPicPr>
          <p:cNvPr id="7" name="圖片 6">
            <a:extLst>
              <a:ext uri="{FF2B5EF4-FFF2-40B4-BE49-F238E27FC236}">
                <a16:creationId xmlns:a16="http://schemas.microsoft.com/office/drawing/2014/main" id="{C433ECB7-6905-9509-EB6A-F8D7DA5B48F5}"/>
              </a:ext>
            </a:extLst>
          </p:cNvPr>
          <p:cNvPicPr>
            <a:picLocks noChangeAspect="1"/>
          </p:cNvPicPr>
          <p:nvPr/>
        </p:nvPicPr>
        <p:blipFill>
          <a:blip r:embed="rId2"/>
          <a:stretch>
            <a:fillRect/>
          </a:stretch>
        </p:blipFill>
        <p:spPr>
          <a:xfrm>
            <a:off x="904874" y="2520078"/>
            <a:ext cx="5586887" cy="666038"/>
          </a:xfrm>
          <a:prstGeom prst="rect">
            <a:avLst/>
          </a:prstGeom>
          <a:ln w="19050">
            <a:solidFill>
              <a:schemeClr val="tx1"/>
            </a:solidFill>
          </a:ln>
        </p:spPr>
      </p:pic>
      <mc:AlternateContent xmlns:mc="http://schemas.openxmlformats.org/markup-compatibility/2006" xmlns:a14="http://schemas.microsoft.com/office/drawing/2010/main">
        <mc:Choice Requires="a14">
          <p:sp>
            <p:nvSpPr>
              <p:cNvPr id="8" name="文字方塊 7">
                <a:extLst>
                  <a:ext uri="{FF2B5EF4-FFF2-40B4-BE49-F238E27FC236}">
                    <a16:creationId xmlns:a16="http://schemas.microsoft.com/office/drawing/2014/main" id="{C1483F40-B9F3-279B-8231-A4023D81576F}"/>
                  </a:ext>
                </a:extLst>
              </p:cNvPr>
              <p:cNvSpPr txBox="1"/>
              <p:nvPr/>
            </p:nvSpPr>
            <p:spPr>
              <a:xfrm>
                <a:off x="828674" y="3451569"/>
                <a:ext cx="5229225" cy="369332"/>
              </a:xfrm>
              <a:prstGeom prst="rect">
                <a:avLst/>
              </a:prstGeom>
              <a:noFill/>
            </p:spPr>
            <p:txBody>
              <a:bodyPr wrap="square" rtlCol="0">
                <a:spAutoFit/>
              </a:bodyPr>
              <a:lstStyle/>
              <a:p>
                <a:r>
                  <a:rPr lang="en-US" altLang="zh-TW" b="1" i="1" dirty="0">
                    <a:solidFill>
                      <a:srgbClr val="FF0000"/>
                    </a:solidFill>
                    <a:latin typeface="微軟正黑體" panose="020B0604030504040204" pitchFamily="34" charset="-120"/>
                    <a:ea typeface="微軟正黑體" panose="020B0604030504040204" pitchFamily="34" charset="-120"/>
                  </a:rPr>
                  <a:t>K</a:t>
                </a:r>
                <a14:m>
                  <m:oMath xmlns:m="http://schemas.openxmlformats.org/officeDocument/2006/math">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𝒊</m:t>
                    </m:r>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𝒋</m:t>
                    </m:r>
                    <m:r>
                      <a:rPr lang="en-US" altLang="zh-TW" b="1" i="1" smtClean="0">
                        <a:solidFill>
                          <a:srgbClr val="FF0000"/>
                        </a:solidFill>
                        <a:latin typeface="Cambria Math" panose="02040503050406030204" pitchFamily="18" charset="0"/>
                      </a:rPr>
                      <m:t>]</m:t>
                    </m:r>
                  </m:oMath>
                </a14:m>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is </a:t>
                </a:r>
                <a:r>
                  <a:rPr lang="en-US" altLang="zh-TW" b="1" dirty="0">
                    <a:solidFill>
                      <a:srgbClr val="FF0000"/>
                    </a:solidFill>
                    <a:latin typeface="微軟正黑體" panose="020B0604030504040204" pitchFamily="34" charset="-120"/>
                    <a:ea typeface="微軟正黑體" panose="020B0604030504040204" pitchFamily="34" charset="-120"/>
                  </a:rPr>
                  <a:t>near to 0 </a:t>
                </a:r>
                <a:r>
                  <a:rPr lang="en-US" altLang="zh-TW" dirty="0">
                    <a:latin typeface="微軟正黑體" panose="020B0604030504040204" pitchFamily="34" charset="-120"/>
                    <a:ea typeface="微軟正黑體" panose="020B0604030504040204" pitchFamily="34" charset="-120"/>
                  </a:rPr>
                  <a:t>means predict precisely.</a:t>
                </a:r>
                <a:endParaRPr lang="zh-TW" altLang="en-US" dirty="0">
                  <a:latin typeface="微軟正黑體" panose="020B0604030504040204" pitchFamily="34" charset="-120"/>
                  <a:ea typeface="微軟正黑體" panose="020B0604030504040204" pitchFamily="34" charset="-120"/>
                </a:endParaRPr>
              </a:p>
            </p:txBody>
          </p:sp>
        </mc:Choice>
        <mc:Fallback xmlns="">
          <p:sp>
            <p:nvSpPr>
              <p:cNvPr id="8" name="文字方塊 7">
                <a:extLst>
                  <a:ext uri="{FF2B5EF4-FFF2-40B4-BE49-F238E27FC236}">
                    <a16:creationId xmlns:a16="http://schemas.microsoft.com/office/drawing/2014/main" id="{C1483F40-B9F3-279B-8231-A4023D81576F}"/>
                  </a:ext>
                </a:extLst>
              </p:cNvPr>
              <p:cNvSpPr txBox="1">
                <a:spLocks noRot="1" noChangeAspect="1" noMove="1" noResize="1" noEditPoints="1" noAdjustHandles="1" noChangeArrowheads="1" noChangeShapeType="1" noTextEdit="1"/>
              </p:cNvSpPr>
              <p:nvPr/>
            </p:nvSpPr>
            <p:spPr>
              <a:xfrm>
                <a:off x="828674" y="3451569"/>
                <a:ext cx="5229225" cy="369332"/>
              </a:xfrm>
              <a:prstGeom prst="rect">
                <a:avLst/>
              </a:prstGeom>
              <a:blipFill>
                <a:blip r:embed="rId3"/>
                <a:stretch>
                  <a:fillRect l="-1049" t="-8197" b="-24590"/>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9" name="文字方塊 8">
                <a:extLst>
                  <a:ext uri="{FF2B5EF4-FFF2-40B4-BE49-F238E27FC236}">
                    <a16:creationId xmlns:a16="http://schemas.microsoft.com/office/drawing/2014/main" id="{355586CF-9243-7DB4-0665-FFCC534C9AF4}"/>
                  </a:ext>
                </a:extLst>
              </p:cNvPr>
              <p:cNvSpPr txBox="1"/>
              <p:nvPr/>
            </p:nvSpPr>
            <p:spPr>
              <a:xfrm>
                <a:off x="828674" y="4086354"/>
                <a:ext cx="6191251" cy="646331"/>
              </a:xfrm>
              <a:prstGeom prst="rect">
                <a:avLst/>
              </a:prstGeom>
              <a:noFill/>
            </p:spPr>
            <p:txBody>
              <a:bodyPr wrap="square" rtlCol="0">
                <a:spAutoFit/>
              </a:bodyPr>
              <a:lstStyle/>
              <a:p>
                <a:r>
                  <a:rPr lang="en-US" altLang="zh-TW" b="1" i="1" dirty="0">
                    <a:solidFill>
                      <a:srgbClr val="FF0000"/>
                    </a:solidFill>
                    <a:latin typeface="微軟正黑體" panose="020B0604030504040204" pitchFamily="34" charset="-120"/>
                    <a:ea typeface="微軟正黑體" panose="020B0604030504040204" pitchFamily="34" charset="-120"/>
                  </a:rPr>
                  <a:t>K</a:t>
                </a:r>
                <a14:m>
                  <m:oMath xmlns:m="http://schemas.openxmlformats.org/officeDocument/2006/math">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𝒊</m:t>
                    </m:r>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𝒋</m:t>
                    </m:r>
                    <m:r>
                      <a:rPr lang="en-US" altLang="zh-TW" b="1" i="1" smtClean="0">
                        <a:solidFill>
                          <a:srgbClr val="FF0000"/>
                        </a:solidFill>
                        <a:latin typeface="Cambria Math" panose="02040503050406030204" pitchFamily="18" charset="0"/>
                      </a:rPr>
                      <m:t>]</m:t>
                    </m:r>
                  </m:oMath>
                </a14:m>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is </a:t>
                </a:r>
                <a:r>
                  <a:rPr lang="en-US" altLang="zh-TW" b="1" dirty="0">
                    <a:solidFill>
                      <a:srgbClr val="FF0000"/>
                    </a:solidFill>
                    <a:latin typeface="微軟正黑體" panose="020B0604030504040204" pitchFamily="34" charset="-120"/>
                    <a:ea typeface="微軟正黑體" panose="020B0604030504040204" pitchFamily="34" charset="-120"/>
                  </a:rPr>
                  <a:t>large</a:t>
                </a:r>
                <a:r>
                  <a:rPr lang="en-US" altLang="zh-TW" dirty="0">
                    <a:latin typeface="微軟正黑體" panose="020B0604030504040204" pitchFamily="34" charset="-120"/>
                    <a:ea typeface="微軟正黑體" panose="020B0604030504040204" pitchFamily="34" charset="-120"/>
                  </a:rPr>
                  <a:t> means the probability  distribution of the prediction error will spread widely..</a:t>
                </a:r>
                <a:endParaRPr lang="zh-TW" altLang="en-US" dirty="0">
                  <a:latin typeface="微軟正黑體" panose="020B0604030504040204" pitchFamily="34" charset="-120"/>
                  <a:ea typeface="微軟正黑體" panose="020B0604030504040204" pitchFamily="34" charset="-120"/>
                </a:endParaRPr>
              </a:p>
            </p:txBody>
          </p:sp>
        </mc:Choice>
        <mc:Fallback xmlns="">
          <p:sp>
            <p:nvSpPr>
              <p:cNvPr id="9" name="文字方塊 8">
                <a:extLst>
                  <a:ext uri="{FF2B5EF4-FFF2-40B4-BE49-F238E27FC236}">
                    <a16:creationId xmlns:a16="http://schemas.microsoft.com/office/drawing/2014/main" id="{355586CF-9243-7DB4-0665-FFCC534C9AF4}"/>
                  </a:ext>
                </a:extLst>
              </p:cNvPr>
              <p:cNvSpPr txBox="1">
                <a:spLocks noRot="1" noChangeAspect="1" noMove="1" noResize="1" noEditPoints="1" noAdjustHandles="1" noChangeArrowheads="1" noChangeShapeType="1" noTextEdit="1"/>
              </p:cNvSpPr>
              <p:nvPr/>
            </p:nvSpPr>
            <p:spPr>
              <a:xfrm>
                <a:off x="828674" y="4086354"/>
                <a:ext cx="6191251" cy="646331"/>
              </a:xfrm>
              <a:prstGeom prst="rect">
                <a:avLst/>
              </a:prstGeom>
              <a:blipFill>
                <a:blip r:embed="rId4"/>
                <a:stretch>
                  <a:fillRect l="-886" t="-4717" b="-1415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27872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414F1C-B7FD-63EF-7F69-5D199CAA18E0}"/>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FDDB6E4C-B790-EE0F-B24A-9E414AB5551D}"/>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11</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0AB2699E-57FB-722B-F7A7-BE535F402F9B}"/>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75FD6B58-A2E5-5B19-54DB-CB3CE9757094}"/>
              </a:ext>
            </a:extLst>
          </p:cNvPr>
          <p:cNvSpPr txBox="1"/>
          <p:nvPr/>
        </p:nvSpPr>
        <p:spPr>
          <a:xfrm>
            <a:off x="647700" y="1289922"/>
            <a:ext cx="5777351"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C. Overlapped-range Context Assignment Method</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6AE8495B-4EC8-409C-C5AA-879A4D09EED0}"/>
              </a:ext>
            </a:extLst>
          </p:cNvPr>
          <p:cNvSpPr txBox="1"/>
          <p:nvPr/>
        </p:nvSpPr>
        <p:spPr>
          <a:xfrm>
            <a:off x="890149" y="1811951"/>
            <a:ext cx="5581650"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They assign the input more  than one contexts. </a:t>
            </a:r>
            <a:endParaRPr lang="zh-TW" altLang="en-US"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BA85F730-2FA0-056D-C4D8-EE0CD679D61D}"/>
              </a:ext>
            </a:extLst>
          </p:cNvPr>
          <p:cNvSpPr txBox="1"/>
          <p:nvPr/>
        </p:nvSpPr>
        <p:spPr>
          <a:xfrm>
            <a:off x="890149" y="2333980"/>
            <a:ext cx="3363421" cy="369332"/>
          </a:xfrm>
          <a:prstGeom prst="rect">
            <a:avLst/>
          </a:prstGeom>
          <a:noFill/>
        </p:spPr>
        <p:txBody>
          <a:bodyPr wrap="none" rtlCol="0">
            <a:spAutoFit/>
          </a:bodyPr>
          <a:lstStyle/>
          <a:p>
            <a:r>
              <a:rPr lang="en-US" altLang="zh-TW" dirty="0">
                <a:latin typeface="微軟正黑體" panose="020B0604030504040204" pitchFamily="34" charset="-120"/>
                <a:ea typeface="微軟正黑體" panose="020B0604030504040204" pitchFamily="34" charset="-120"/>
              </a:rPr>
              <a:t>1.</a:t>
            </a:r>
            <a:r>
              <a:rPr lang="en-US" altLang="zh-TW" b="1" i="1" dirty="0">
                <a:solidFill>
                  <a:srgbClr val="FF0000"/>
                </a:solidFill>
                <a:latin typeface="微軟正黑體" panose="020B0604030504040204" pitchFamily="34" charset="-120"/>
                <a:ea typeface="微軟正黑體" panose="020B0604030504040204" pitchFamily="34" charset="-120"/>
              </a:rPr>
              <a:t>T  </a:t>
            </a:r>
            <a:r>
              <a:rPr lang="en-US" altLang="zh-TW" dirty="0">
                <a:latin typeface="微軟正黑體" panose="020B0604030504040204" pitchFamily="34" charset="-120"/>
                <a:ea typeface="微軟正黑體" panose="020B0604030504040204" pitchFamily="34" charset="-120"/>
              </a:rPr>
              <a:t>is the number of contexts</a:t>
            </a:r>
            <a:endParaRPr lang="zh-TW" altLang="en-US"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346B5917-644C-E896-B9A5-35BC774156EF}"/>
              </a:ext>
            </a:extLst>
          </p:cNvPr>
          <p:cNvSpPr txBox="1"/>
          <p:nvPr/>
        </p:nvSpPr>
        <p:spPr>
          <a:xfrm>
            <a:off x="890149" y="2856009"/>
            <a:ext cx="6486525"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2. </a:t>
            </a:r>
            <a:r>
              <a:rPr lang="en-US" altLang="zh-TW" b="1" i="1" dirty="0" err="1">
                <a:solidFill>
                  <a:srgbClr val="FF0000"/>
                </a:solidFill>
                <a:latin typeface="微軟正黑體" panose="020B0604030504040204" pitchFamily="34" charset="-120"/>
                <a:ea typeface="微軟正黑體" panose="020B0604030504040204" pitchFamily="34" charset="-120"/>
              </a:rPr>
              <a:t>ovp</a:t>
            </a:r>
            <a:r>
              <a:rPr lang="en-US" altLang="zh-TW" dirty="0">
                <a:latin typeface="微軟正黑體" panose="020B0604030504040204" pitchFamily="34" charset="-120"/>
                <a:ea typeface="微軟正黑體" panose="020B0604030504040204" pitchFamily="34" charset="-120"/>
              </a:rPr>
              <a:t> is the allowed number of overlapped contexts.</a:t>
            </a:r>
            <a:endParaRPr lang="zh-TW" altLang="en-US"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E74EB90C-D50D-04CF-33F7-0C3DF88F3A94}"/>
              </a:ext>
            </a:extLst>
          </p:cNvPr>
          <p:cNvSpPr txBox="1"/>
          <p:nvPr/>
        </p:nvSpPr>
        <p:spPr>
          <a:xfrm>
            <a:off x="890148" y="3378038"/>
            <a:ext cx="4663456" cy="369332"/>
          </a:xfrm>
          <a:prstGeom prst="rect">
            <a:avLst/>
          </a:prstGeom>
          <a:noFill/>
        </p:spPr>
        <p:txBody>
          <a:bodyPr wrap="none" rtlCol="0">
            <a:spAutoFit/>
          </a:bodyPr>
          <a:lstStyle/>
          <a:p>
            <a:r>
              <a:rPr lang="en-US" altLang="zh-TW" dirty="0">
                <a:latin typeface="微軟正黑體" panose="020B0604030504040204" pitchFamily="34" charset="-120"/>
                <a:ea typeface="微軟正黑體" panose="020B0604030504040204" pitchFamily="34" charset="-120"/>
              </a:rPr>
              <a:t>3.</a:t>
            </a:r>
            <a:r>
              <a:rPr lang="en-US" altLang="zh-TW" b="1" i="1" dirty="0">
                <a:solidFill>
                  <a:srgbClr val="FF0000"/>
                </a:solidFill>
                <a:latin typeface="微軟正黑體" panose="020B0604030504040204" pitchFamily="34" charset="-120"/>
                <a:ea typeface="微軟正黑體" panose="020B0604030504040204" pitchFamily="34" charset="-120"/>
              </a:rPr>
              <a:t> </a:t>
            </a:r>
            <a:r>
              <a:rPr lang="en-US" altLang="zh-TW" b="1" dirty="0">
                <a:solidFill>
                  <a:srgbClr val="FF0000"/>
                </a:solidFill>
                <a:latin typeface="微軟正黑體" panose="020B0604030504040204" pitchFamily="34" charset="-120"/>
                <a:ea typeface="微軟正黑體" panose="020B0604030504040204" pitchFamily="34" charset="-120"/>
              </a:rPr>
              <a:t>The context value mapping function </a:t>
            </a:r>
            <a:r>
              <a:rPr lang="en-US" altLang="zh-TW" dirty="0">
                <a:latin typeface="微軟正黑體" panose="020B0604030504040204" pitchFamily="34" charset="-120"/>
                <a:ea typeface="微軟正黑體" panose="020B0604030504040204" pitchFamily="34" charset="-120"/>
              </a:rPr>
              <a:t>is</a:t>
            </a:r>
            <a:endParaRPr lang="zh-TW" altLang="en-US" dirty="0">
              <a:latin typeface="微軟正黑體" panose="020B0604030504040204" pitchFamily="34" charset="-120"/>
              <a:ea typeface="微軟正黑體" panose="020B0604030504040204" pitchFamily="34" charset="-120"/>
            </a:endParaRPr>
          </a:p>
        </p:txBody>
      </p:sp>
      <p:pic>
        <p:nvPicPr>
          <p:cNvPr id="11" name="圖片 10">
            <a:extLst>
              <a:ext uri="{FF2B5EF4-FFF2-40B4-BE49-F238E27FC236}">
                <a16:creationId xmlns:a16="http://schemas.microsoft.com/office/drawing/2014/main" id="{0E539CE5-523A-7128-578E-E7A4EEBEDABB}"/>
              </a:ext>
            </a:extLst>
          </p:cNvPr>
          <p:cNvPicPr>
            <a:picLocks noChangeAspect="1"/>
          </p:cNvPicPr>
          <p:nvPr/>
        </p:nvPicPr>
        <p:blipFill>
          <a:blip r:embed="rId2"/>
          <a:stretch>
            <a:fillRect/>
          </a:stretch>
        </p:blipFill>
        <p:spPr>
          <a:xfrm>
            <a:off x="1061353" y="3822443"/>
            <a:ext cx="5410446" cy="628782"/>
          </a:xfrm>
          <a:prstGeom prst="rect">
            <a:avLst/>
          </a:prstGeom>
          <a:ln w="19050">
            <a:solidFill>
              <a:schemeClr val="tx1"/>
            </a:solidFill>
          </a:ln>
        </p:spPr>
      </p:pic>
      <mc:AlternateContent xmlns:mc="http://schemas.openxmlformats.org/markup-compatibility/2006" xmlns:a14="http://schemas.microsoft.com/office/drawing/2010/main">
        <mc:Choice Requires="a14">
          <p:sp>
            <p:nvSpPr>
              <p:cNvPr id="12" name="文字方塊 11">
                <a:extLst>
                  <a:ext uri="{FF2B5EF4-FFF2-40B4-BE49-F238E27FC236}">
                    <a16:creationId xmlns:a16="http://schemas.microsoft.com/office/drawing/2014/main" id="{FF9827F2-9C34-F8F6-0FAF-59E15483FBF3}"/>
                  </a:ext>
                </a:extLst>
              </p:cNvPr>
              <p:cNvSpPr txBox="1"/>
              <p:nvPr/>
            </p:nvSpPr>
            <p:spPr>
              <a:xfrm>
                <a:off x="1137553" y="4678995"/>
                <a:ext cx="2215247" cy="369332"/>
              </a:xfrm>
              <a:prstGeom prst="rect">
                <a:avLst/>
              </a:prstGeom>
              <a:noFill/>
            </p:spPr>
            <p:txBody>
              <a:bodyPr wrap="square" rtlCol="0">
                <a:spAutoFit/>
              </a:bodyPr>
              <a:lstStyle/>
              <a:p>
                <a14:m>
                  <m:oMath xmlns:m="http://schemas.openxmlformats.org/officeDocument/2006/math">
                    <m:r>
                      <a:rPr lang="zh-TW" altLang="en-US" b="1" i="1" smtClean="0">
                        <a:solidFill>
                          <a:srgbClr val="FF0000"/>
                        </a:solidFill>
                        <a:latin typeface="Cambria Math" panose="02040503050406030204" pitchFamily="18" charset="0"/>
                      </a:rPr>
                      <m:t>𝝈</m:t>
                    </m:r>
                  </m:oMath>
                </a14:m>
                <a:r>
                  <a:rPr lang="zh-TW" altLang="en-US" b="1" dirty="0">
                    <a:solidFill>
                      <a:srgbClr val="FF0000"/>
                    </a:solidFill>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is some constant</a:t>
                </a:r>
                <a:endParaRPr lang="zh-TW" altLang="en-US" dirty="0">
                  <a:latin typeface="微軟正黑體" panose="020B0604030504040204" pitchFamily="34" charset="-120"/>
                  <a:ea typeface="微軟正黑體" panose="020B0604030504040204" pitchFamily="34" charset="-120"/>
                </a:endParaRPr>
              </a:p>
            </p:txBody>
          </p:sp>
        </mc:Choice>
        <mc:Fallback xmlns="">
          <p:sp>
            <p:nvSpPr>
              <p:cNvPr id="12" name="文字方塊 11">
                <a:extLst>
                  <a:ext uri="{FF2B5EF4-FFF2-40B4-BE49-F238E27FC236}">
                    <a16:creationId xmlns:a16="http://schemas.microsoft.com/office/drawing/2014/main" id="{FF9827F2-9C34-F8F6-0FAF-59E15483FBF3}"/>
                  </a:ext>
                </a:extLst>
              </p:cNvPr>
              <p:cNvSpPr txBox="1">
                <a:spLocks noRot="1" noChangeAspect="1" noMove="1" noResize="1" noEditPoints="1" noAdjustHandles="1" noChangeArrowheads="1" noChangeShapeType="1" noTextEdit="1"/>
              </p:cNvSpPr>
              <p:nvPr/>
            </p:nvSpPr>
            <p:spPr>
              <a:xfrm>
                <a:off x="1137553" y="4678995"/>
                <a:ext cx="2215247" cy="369332"/>
              </a:xfrm>
              <a:prstGeom prst="rect">
                <a:avLst/>
              </a:prstGeom>
              <a:blipFill>
                <a:blip r:embed="rId3"/>
                <a:stretch>
                  <a:fillRect t="-10000" r="-1653" b="-2666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341146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F251B-7027-CF95-0B22-F1BC6F9A7CE0}"/>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9AC76B61-1D18-B27D-8D9E-CB21709D3D7A}"/>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12</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CB822437-F203-7729-B317-39848076E33B}"/>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1F7F1166-AF9F-499F-0AD4-B3C9AD74C467}"/>
              </a:ext>
            </a:extLst>
          </p:cNvPr>
          <p:cNvSpPr txBox="1"/>
          <p:nvPr/>
        </p:nvSpPr>
        <p:spPr>
          <a:xfrm>
            <a:off x="647700" y="1289922"/>
            <a:ext cx="5777351"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C. Overlapped-range Context Assignment Method</a:t>
            </a:r>
            <a:endParaRPr lang="zh-TW" altLang="en-US" dirty="0">
              <a:latin typeface="微軟正黑體" panose="020B0604030504040204" pitchFamily="34" charset="-120"/>
              <a:ea typeface="微軟正黑體" panose="020B0604030504040204" pitchFamily="34" charset="-120"/>
            </a:endParaRPr>
          </a:p>
        </p:txBody>
      </p:sp>
      <p:pic>
        <p:nvPicPr>
          <p:cNvPr id="11" name="圖片 10">
            <a:extLst>
              <a:ext uri="{FF2B5EF4-FFF2-40B4-BE49-F238E27FC236}">
                <a16:creationId xmlns:a16="http://schemas.microsoft.com/office/drawing/2014/main" id="{29FC96EB-4879-F596-5407-39A750DD121C}"/>
              </a:ext>
            </a:extLst>
          </p:cNvPr>
          <p:cNvPicPr>
            <a:picLocks noChangeAspect="1"/>
          </p:cNvPicPr>
          <p:nvPr/>
        </p:nvPicPr>
        <p:blipFill>
          <a:blip r:embed="rId2"/>
          <a:stretch>
            <a:fillRect/>
          </a:stretch>
        </p:blipFill>
        <p:spPr>
          <a:xfrm>
            <a:off x="2442478" y="2120668"/>
            <a:ext cx="5410446" cy="628782"/>
          </a:xfrm>
          <a:prstGeom prst="rect">
            <a:avLst/>
          </a:prstGeom>
          <a:ln w="19050">
            <a:solidFill>
              <a:schemeClr val="tx1"/>
            </a:solidFill>
          </a:ln>
        </p:spPr>
      </p:pic>
      <mc:AlternateContent xmlns:mc="http://schemas.openxmlformats.org/markup-compatibility/2006" xmlns:a14="http://schemas.microsoft.com/office/drawing/2010/main">
        <mc:Choice Requires="a14">
          <p:sp>
            <p:nvSpPr>
              <p:cNvPr id="12" name="文字方塊 11">
                <a:extLst>
                  <a:ext uri="{FF2B5EF4-FFF2-40B4-BE49-F238E27FC236}">
                    <a16:creationId xmlns:a16="http://schemas.microsoft.com/office/drawing/2014/main" id="{81087684-ED37-D373-D1EF-AC6B8399C4DE}"/>
                  </a:ext>
                </a:extLst>
              </p:cNvPr>
              <p:cNvSpPr txBox="1"/>
              <p:nvPr/>
            </p:nvSpPr>
            <p:spPr>
              <a:xfrm>
                <a:off x="1061353" y="2677306"/>
                <a:ext cx="2215247" cy="369332"/>
              </a:xfrm>
              <a:prstGeom prst="rect">
                <a:avLst/>
              </a:prstGeom>
              <a:noFill/>
            </p:spPr>
            <p:txBody>
              <a:bodyPr wrap="square" rtlCol="0">
                <a:spAutoFit/>
              </a:bodyPr>
              <a:lstStyle/>
              <a:p>
                <a14:m>
                  <m:oMath xmlns:m="http://schemas.openxmlformats.org/officeDocument/2006/math">
                    <m:r>
                      <a:rPr lang="zh-TW" altLang="en-US" b="1" i="1" smtClean="0">
                        <a:solidFill>
                          <a:srgbClr val="FF0000"/>
                        </a:solidFill>
                        <a:latin typeface="Cambria Math" panose="02040503050406030204" pitchFamily="18" charset="0"/>
                      </a:rPr>
                      <m:t>𝝈</m:t>
                    </m:r>
                  </m:oMath>
                </a14:m>
                <a:r>
                  <a:rPr lang="zh-TW" altLang="en-US" b="1" dirty="0">
                    <a:solidFill>
                      <a:srgbClr val="FF0000"/>
                    </a:solidFill>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is 0.15</a:t>
                </a:r>
                <a:endParaRPr lang="zh-TW" altLang="en-US" dirty="0">
                  <a:latin typeface="微軟正黑體" panose="020B0604030504040204" pitchFamily="34" charset="-120"/>
                  <a:ea typeface="微軟正黑體" panose="020B0604030504040204" pitchFamily="34" charset="-120"/>
                </a:endParaRPr>
              </a:p>
            </p:txBody>
          </p:sp>
        </mc:Choice>
        <mc:Fallback xmlns="">
          <p:sp>
            <p:nvSpPr>
              <p:cNvPr id="12" name="文字方塊 11">
                <a:extLst>
                  <a:ext uri="{FF2B5EF4-FFF2-40B4-BE49-F238E27FC236}">
                    <a16:creationId xmlns:a16="http://schemas.microsoft.com/office/drawing/2014/main" id="{81087684-ED37-D373-D1EF-AC6B8399C4DE}"/>
                  </a:ext>
                </a:extLst>
              </p:cNvPr>
              <p:cNvSpPr txBox="1">
                <a:spLocks noRot="1" noChangeAspect="1" noMove="1" noResize="1" noEditPoints="1" noAdjustHandles="1" noChangeArrowheads="1" noChangeShapeType="1" noTextEdit="1"/>
              </p:cNvSpPr>
              <p:nvPr/>
            </p:nvSpPr>
            <p:spPr>
              <a:xfrm>
                <a:off x="1061353" y="2677306"/>
                <a:ext cx="2215247" cy="369332"/>
              </a:xfrm>
              <a:prstGeom prst="rect">
                <a:avLst/>
              </a:prstGeom>
              <a:blipFill>
                <a:blip r:embed="rId3"/>
                <a:stretch>
                  <a:fillRect t="-8197" b="-24590"/>
                </a:stretch>
              </a:blipFill>
            </p:spPr>
            <p:txBody>
              <a:bodyPr/>
              <a:lstStyle/>
              <a:p>
                <a:r>
                  <a:rPr lang="zh-TW" altLang="en-US">
                    <a:noFill/>
                  </a:rPr>
                  <a:t> </a:t>
                </a:r>
              </a:p>
            </p:txBody>
          </p:sp>
        </mc:Fallback>
      </mc:AlternateContent>
      <p:sp>
        <p:nvSpPr>
          <p:cNvPr id="7" name="文字方塊 6">
            <a:extLst>
              <a:ext uri="{FF2B5EF4-FFF2-40B4-BE49-F238E27FC236}">
                <a16:creationId xmlns:a16="http://schemas.microsoft.com/office/drawing/2014/main" id="{F7667516-6ECB-B6BA-C2C8-19EE8EB34A33}"/>
              </a:ext>
            </a:extLst>
          </p:cNvPr>
          <p:cNvSpPr txBox="1"/>
          <p:nvPr/>
        </p:nvSpPr>
        <p:spPr>
          <a:xfrm>
            <a:off x="985153" y="1849487"/>
            <a:ext cx="1058303" cy="369332"/>
          </a:xfrm>
          <a:prstGeom prst="rect">
            <a:avLst/>
          </a:prstGeom>
          <a:noFill/>
        </p:spPr>
        <p:txBody>
          <a:bodyPr wrap="none" rtlCol="0">
            <a:spAutoFit/>
          </a:bodyPr>
          <a:lstStyle/>
          <a:p>
            <a:r>
              <a:rPr lang="en-US" altLang="zh-TW" b="1" i="1" dirty="0">
                <a:solidFill>
                  <a:srgbClr val="FF0000"/>
                </a:solidFill>
                <a:latin typeface="微軟正黑體" panose="020B0604030504040204" pitchFamily="34" charset="-120"/>
                <a:ea typeface="微軟正黑體" panose="020B0604030504040204" pitchFamily="34" charset="-120"/>
              </a:rPr>
              <a:t>T  </a:t>
            </a:r>
            <a:r>
              <a:rPr lang="en-US" altLang="zh-TW" dirty="0">
                <a:latin typeface="微軟正黑體" panose="020B0604030504040204" pitchFamily="34" charset="-120"/>
                <a:ea typeface="微軟正黑體" panose="020B0604030504040204" pitchFamily="34" charset="-120"/>
              </a:rPr>
              <a:t>is 100</a:t>
            </a:r>
            <a:endParaRPr lang="zh-TW" altLang="en-US" dirty="0">
              <a:latin typeface="微軟正黑體" panose="020B0604030504040204" pitchFamily="34" charset="-120"/>
              <a:ea typeface="微軟正黑體" panose="020B0604030504040204" pitchFamily="34" charset="-120"/>
            </a:endParaRPr>
          </a:p>
        </p:txBody>
      </p:sp>
      <p:sp>
        <p:nvSpPr>
          <p:cNvPr id="10" name="文字方塊 9">
            <a:extLst>
              <a:ext uri="{FF2B5EF4-FFF2-40B4-BE49-F238E27FC236}">
                <a16:creationId xmlns:a16="http://schemas.microsoft.com/office/drawing/2014/main" id="{2D495910-FDE2-7E86-F575-784CC1149614}"/>
              </a:ext>
            </a:extLst>
          </p:cNvPr>
          <p:cNvSpPr txBox="1"/>
          <p:nvPr/>
        </p:nvSpPr>
        <p:spPr>
          <a:xfrm>
            <a:off x="985153" y="2250393"/>
            <a:ext cx="1457325" cy="369332"/>
          </a:xfrm>
          <a:prstGeom prst="rect">
            <a:avLst/>
          </a:prstGeom>
          <a:noFill/>
        </p:spPr>
        <p:txBody>
          <a:bodyPr wrap="square" rtlCol="0">
            <a:spAutoFit/>
          </a:bodyPr>
          <a:lstStyle/>
          <a:p>
            <a:r>
              <a:rPr lang="en-US" altLang="zh-TW" b="1" i="1" dirty="0" err="1">
                <a:solidFill>
                  <a:srgbClr val="FF0000"/>
                </a:solidFill>
                <a:latin typeface="微軟正黑體" panose="020B0604030504040204" pitchFamily="34" charset="-120"/>
                <a:ea typeface="微軟正黑體" panose="020B0604030504040204" pitchFamily="34" charset="-120"/>
              </a:rPr>
              <a:t>ovp</a:t>
            </a:r>
            <a:r>
              <a:rPr lang="zh-TW" altLang="en-US" b="1" i="1" dirty="0">
                <a:solidFill>
                  <a:srgbClr val="FF0000"/>
                </a:solidFill>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is 20</a:t>
            </a:r>
            <a:endParaRPr lang="zh-TW" altLang="en-US" dirty="0"/>
          </a:p>
        </p:txBody>
      </p:sp>
      <p:pic>
        <p:nvPicPr>
          <p:cNvPr id="14" name="圖片 13">
            <a:extLst>
              <a:ext uri="{FF2B5EF4-FFF2-40B4-BE49-F238E27FC236}">
                <a16:creationId xmlns:a16="http://schemas.microsoft.com/office/drawing/2014/main" id="{D95C18B2-FAF9-492E-E607-96003CE2E057}"/>
              </a:ext>
            </a:extLst>
          </p:cNvPr>
          <p:cNvPicPr>
            <a:picLocks noChangeAspect="1"/>
          </p:cNvPicPr>
          <p:nvPr/>
        </p:nvPicPr>
        <p:blipFill>
          <a:blip r:embed="rId4"/>
          <a:stretch>
            <a:fillRect/>
          </a:stretch>
        </p:blipFill>
        <p:spPr>
          <a:xfrm>
            <a:off x="2973399" y="3046638"/>
            <a:ext cx="4348604" cy="3446187"/>
          </a:xfrm>
          <a:prstGeom prst="rect">
            <a:avLst/>
          </a:prstGeom>
          <a:ln w="19050">
            <a:solidFill>
              <a:schemeClr val="tx1"/>
            </a:solidFill>
          </a:ln>
        </p:spPr>
      </p:pic>
    </p:spTree>
    <p:extLst>
      <p:ext uri="{BB962C8B-B14F-4D97-AF65-F5344CB8AC3E}">
        <p14:creationId xmlns:p14="http://schemas.microsoft.com/office/powerpoint/2010/main" val="3840920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B9FDA-FC51-13C5-C4E8-BBDBE727CDF5}"/>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5D62AE64-437F-838C-361D-59FA79CBF244}"/>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13</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90532476-718D-00F9-A671-05ECF12269C6}"/>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6CDCB3E3-2AA9-CB52-CBF0-65F2507AC1DC}"/>
              </a:ext>
            </a:extLst>
          </p:cNvPr>
          <p:cNvSpPr txBox="1"/>
          <p:nvPr/>
        </p:nvSpPr>
        <p:spPr>
          <a:xfrm>
            <a:off x="647700" y="1289922"/>
            <a:ext cx="5777351"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C. Overlapped-range Context Assignment Method</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B49FCFC7-BCB4-C17E-3295-17C7121AF127}"/>
              </a:ext>
            </a:extLst>
          </p:cNvPr>
          <p:cNvSpPr txBox="1"/>
          <p:nvPr/>
        </p:nvSpPr>
        <p:spPr>
          <a:xfrm>
            <a:off x="885825" y="1811951"/>
            <a:ext cx="4238625" cy="369332"/>
          </a:xfrm>
          <a:prstGeom prst="rect">
            <a:avLst/>
          </a:prstGeom>
          <a:noFill/>
        </p:spPr>
        <p:txBody>
          <a:bodyPr wrap="squar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The range of number of Contexts</a:t>
            </a:r>
            <a:r>
              <a:rPr lang="en-US" altLang="zh-TW" dirty="0">
                <a:latin typeface="微軟正黑體" panose="020B0604030504040204" pitchFamily="34" charset="-120"/>
                <a:ea typeface="微軟正黑體" panose="020B0604030504040204" pitchFamily="34" charset="-120"/>
              </a:rPr>
              <a:t> is </a:t>
            </a:r>
            <a:endParaRPr lang="zh-TW" altLang="en-US" b="1" dirty="0">
              <a:solidFill>
                <a:srgbClr val="FF0000"/>
              </a:solidFill>
              <a:latin typeface="微軟正黑體" panose="020B0604030504040204" pitchFamily="34" charset="-120"/>
              <a:ea typeface="微軟正黑體" panose="020B0604030504040204" pitchFamily="34" charset="-120"/>
            </a:endParaRPr>
          </a:p>
        </p:txBody>
      </p:sp>
      <p:pic>
        <p:nvPicPr>
          <p:cNvPr id="7" name="圖片 6">
            <a:extLst>
              <a:ext uri="{FF2B5EF4-FFF2-40B4-BE49-F238E27FC236}">
                <a16:creationId xmlns:a16="http://schemas.microsoft.com/office/drawing/2014/main" id="{FE93F854-D079-2E7C-DC85-7DFFE229616A}"/>
              </a:ext>
            </a:extLst>
          </p:cNvPr>
          <p:cNvPicPr>
            <a:picLocks noChangeAspect="1"/>
          </p:cNvPicPr>
          <p:nvPr/>
        </p:nvPicPr>
        <p:blipFill>
          <a:blip r:embed="rId2"/>
          <a:stretch>
            <a:fillRect/>
          </a:stretch>
        </p:blipFill>
        <p:spPr>
          <a:xfrm>
            <a:off x="966222" y="2333980"/>
            <a:ext cx="4854028" cy="462017"/>
          </a:xfrm>
          <a:prstGeom prst="rect">
            <a:avLst/>
          </a:prstGeom>
          <a:ln w="19050">
            <a:solidFill>
              <a:schemeClr val="tx1"/>
            </a:solidFill>
          </a:ln>
        </p:spPr>
      </p:pic>
      <p:sp>
        <p:nvSpPr>
          <p:cNvPr id="8" name="文字方塊 7">
            <a:extLst>
              <a:ext uri="{FF2B5EF4-FFF2-40B4-BE49-F238E27FC236}">
                <a16:creationId xmlns:a16="http://schemas.microsoft.com/office/drawing/2014/main" id="{0EAB7942-5AB4-30FF-A535-CD7CAAC2318E}"/>
              </a:ext>
            </a:extLst>
          </p:cNvPr>
          <p:cNvSpPr txBox="1"/>
          <p:nvPr/>
        </p:nvSpPr>
        <p:spPr>
          <a:xfrm>
            <a:off x="885825" y="3059668"/>
            <a:ext cx="4171950" cy="646331"/>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From (8) and (9) , we can see that </a:t>
            </a:r>
          </a:p>
          <a:p>
            <a:r>
              <a:rPr lang="en-US" altLang="zh-TW" b="1" dirty="0">
                <a:solidFill>
                  <a:srgbClr val="FF0000"/>
                </a:solidFill>
                <a:latin typeface="微軟正黑體" panose="020B0604030504040204" pitchFamily="34" charset="-120"/>
                <a:ea typeface="微軟正黑體" panose="020B0604030504040204" pitchFamily="34" charset="-120"/>
              </a:rPr>
              <a:t>The range of the Feature value </a:t>
            </a:r>
            <a:r>
              <a:rPr lang="en-US" altLang="zh-TW" dirty="0">
                <a:latin typeface="微軟正黑體" panose="020B0604030504040204" pitchFamily="34" charset="-120"/>
                <a:ea typeface="微軟正黑體" panose="020B0604030504040204" pitchFamily="34" charset="-120"/>
              </a:rPr>
              <a:t>is</a:t>
            </a:r>
            <a:endParaRPr lang="zh-TW" altLang="en-US" dirty="0">
              <a:latin typeface="微軟正黑體" panose="020B0604030504040204" pitchFamily="34" charset="-120"/>
              <a:ea typeface="微軟正黑體" panose="020B0604030504040204" pitchFamily="34" charset="-120"/>
            </a:endParaRPr>
          </a:p>
        </p:txBody>
      </p:sp>
      <p:pic>
        <p:nvPicPr>
          <p:cNvPr id="10" name="圖片 9">
            <a:extLst>
              <a:ext uri="{FF2B5EF4-FFF2-40B4-BE49-F238E27FC236}">
                <a16:creationId xmlns:a16="http://schemas.microsoft.com/office/drawing/2014/main" id="{C535EB8F-C2BD-0668-7210-67FF0EBF6A25}"/>
              </a:ext>
            </a:extLst>
          </p:cNvPr>
          <p:cNvPicPr>
            <a:picLocks noChangeAspect="1"/>
          </p:cNvPicPr>
          <p:nvPr/>
        </p:nvPicPr>
        <p:blipFill>
          <a:blip r:embed="rId3"/>
          <a:stretch>
            <a:fillRect/>
          </a:stretch>
        </p:blipFill>
        <p:spPr>
          <a:xfrm>
            <a:off x="966222" y="3847941"/>
            <a:ext cx="4955011" cy="1286033"/>
          </a:xfrm>
          <a:prstGeom prst="rect">
            <a:avLst/>
          </a:prstGeom>
          <a:ln w="19050">
            <a:solidFill>
              <a:schemeClr val="tx1"/>
            </a:solidFill>
          </a:ln>
        </p:spPr>
      </p:pic>
    </p:spTree>
    <p:extLst>
      <p:ext uri="{BB962C8B-B14F-4D97-AF65-F5344CB8AC3E}">
        <p14:creationId xmlns:p14="http://schemas.microsoft.com/office/powerpoint/2010/main" val="3091759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CDCB82-3A40-0638-E00D-E6115BC1787A}"/>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CE33BC4D-8990-A1F5-00F7-81E56AE6610A}"/>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14</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A60D81FD-5738-9A5F-6AF8-76735AB3E36D}"/>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7AD3A8BA-AE96-A6B0-76E7-2F93A5EEC607}"/>
              </a:ext>
            </a:extLst>
          </p:cNvPr>
          <p:cNvSpPr txBox="1"/>
          <p:nvPr/>
        </p:nvSpPr>
        <p:spPr>
          <a:xfrm>
            <a:off x="647700" y="1289922"/>
            <a:ext cx="5777351"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C. Overlapped-range Context Assignment Method</a:t>
            </a:r>
            <a:endParaRPr lang="zh-TW" altLang="en-US" dirty="0">
              <a:latin typeface="微軟正黑體" panose="020B0604030504040204" pitchFamily="34" charset="-120"/>
              <a:ea typeface="微軟正黑體" panose="020B0604030504040204" pitchFamily="34" charset="-120"/>
            </a:endParaRPr>
          </a:p>
        </p:txBody>
      </p:sp>
      <p:pic>
        <p:nvPicPr>
          <p:cNvPr id="7" name="圖片 6">
            <a:extLst>
              <a:ext uri="{FF2B5EF4-FFF2-40B4-BE49-F238E27FC236}">
                <a16:creationId xmlns:a16="http://schemas.microsoft.com/office/drawing/2014/main" id="{B2C24A6B-CB67-4B19-649F-9A98C910856C}"/>
              </a:ext>
            </a:extLst>
          </p:cNvPr>
          <p:cNvPicPr>
            <a:picLocks noChangeAspect="1"/>
          </p:cNvPicPr>
          <p:nvPr/>
        </p:nvPicPr>
        <p:blipFill>
          <a:blip r:embed="rId2"/>
          <a:stretch>
            <a:fillRect/>
          </a:stretch>
        </p:blipFill>
        <p:spPr>
          <a:xfrm>
            <a:off x="6000750" y="1811951"/>
            <a:ext cx="4854028" cy="462017"/>
          </a:xfrm>
          <a:prstGeom prst="rect">
            <a:avLst/>
          </a:prstGeom>
          <a:ln w="19050">
            <a:solidFill>
              <a:schemeClr val="tx1"/>
            </a:solidFill>
          </a:ln>
        </p:spPr>
      </p:pic>
      <p:pic>
        <p:nvPicPr>
          <p:cNvPr id="10" name="圖片 9">
            <a:extLst>
              <a:ext uri="{FF2B5EF4-FFF2-40B4-BE49-F238E27FC236}">
                <a16:creationId xmlns:a16="http://schemas.microsoft.com/office/drawing/2014/main" id="{AE2C01BA-DBCA-22BE-055E-AF0FCBF757CB}"/>
              </a:ext>
            </a:extLst>
          </p:cNvPr>
          <p:cNvPicPr>
            <a:picLocks noChangeAspect="1"/>
          </p:cNvPicPr>
          <p:nvPr/>
        </p:nvPicPr>
        <p:blipFill>
          <a:blip r:embed="rId3"/>
          <a:stretch>
            <a:fillRect/>
          </a:stretch>
        </p:blipFill>
        <p:spPr>
          <a:xfrm>
            <a:off x="6029325" y="2574125"/>
            <a:ext cx="4955011" cy="1286033"/>
          </a:xfrm>
          <a:prstGeom prst="rect">
            <a:avLst/>
          </a:prstGeom>
          <a:ln w="19050">
            <a:solidFill>
              <a:schemeClr val="tx1"/>
            </a:solidFill>
          </a:ln>
        </p:spPr>
      </p:pic>
      <p:pic>
        <p:nvPicPr>
          <p:cNvPr id="9" name="圖片 8">
            <a:extLst>
              <a:ext uri="{FF2B5EF4-FFF2-40B4-BE49-F238E27FC236}">
                <a16:creationId xmlns:a16="http://schemas.microsoft.com/office/drawing/2014/main" id="{01466108-BA4A-B6B0-0127-52D44F256720}"/>
              </a:ext>
            </a:extLst>
          </p:cNvPr>
          <p:cNvPicPr>
            <a:picLocks noChangeAspect="1"/>
          </p:cNvPicPr>
          <p:nvPr/>
        </p:nvPicPr>
        <p:blipFill>
          <a:blip r:embed="rId4"/>
          <a:stretch>
            <a:fillRect/>
          </a:stretch>
        </p:blipFill>
        <p:spPr>
          <a:xfrm>
            <a:off x="1112414" y="1811951"/>
            <a:ext cx="4634358" cy="4758678"/>
          </a:xfrm>
          <a:prstGeom prst="rect">
            <a:avLst/>
          </a:prstGeom>
          <a:ln w="19050">
            <a:solidFill>
              <a:schemeClr val="tx1"/>
            </a:solidFill>
          </a:ln>
        </p:spPr>
      </p:pic>
    </p:spTree>
    <p:extLst>
      <p:ext uri="{BB962C8B-B14F-4D97-AF65-F5344CB8AC3E}">
        <p14:creationId xmlns:p14="http://schemas.microsoft.com/office/powerpoint/2010/main" val="113374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8AE1C0-C8ED-9811-6107-6DFD94290C33}"/>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42278862-6F30-A7DC-AACA-12D194D0B90D}"/>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15</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A31DDE34-23FA-F9A8-76C6-325CF1CC106C}"/>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9291B2FB-7136-06B0-4B29-466A75AA2A8F}"/>
              </a:ext>
            </a:extLst>
          </p:cNvPr>
          <p:cNvSpPr txBox="1"/>
          <p:nvPr/>
        </p:nvSpPr>
        <p:spPr>
          <a:xfrm>
            <a:off x="647700" y="1289922"/>
            <a:ext cx="9999789"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D. Probability Model Construction and Frequency Table Adjustment by Weight Functions</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AF24AA46-123D-5E40-DD3C-03479E9C4AC8}"/>
              </a:ext>
            </a:extLst>
          </p:cNvPr>
          <p:cNvSpPr txBox="1"/>
          <p:nvPr/>
        </p:nvSpPr>
        <p:spPr>
          <a:xfrm>
            <a:off x="962025" y="1811951"/>
            <a:ext cx="5210175"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Probability model from </a:t>
            </a:r>
            <a:r>
              <a:rPr lang="en-US" altLang="zh-TW" b="1" dirty="0">
                <a:solidFill>
                  <a:srgbClr val="FF0000"/>
                </a:solidFill>
                <a:latin typeface="微軟正黑體" panose="020B0604030504040204" pitchFamily="34" charset="-120"/>
                <a:ea typeface="微軟正黑體" panose="020B0604030504040204" pitchFamily="34" charset="-120"/>
              </a:rPr>
              <a:t>single frequency table</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84CECD0D-C744-3D82-779F-B564028A4A0C}"/>
              </a:ext>
            </a:extLst>
          </p:cNvPr>
          <p:cNvSpPr txBox="1"/>
          <p:nvPr/>
        </p:nvSpPr>
        <p:spPr>
          <a:xfrm>
            <a:off x="962025" y="2951260"/>
            <a:ext cx="8258175" cy="646331"/>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Probability model from a weight function to perform </a:t>
            </a:r>
            <a:r>
              <a:rPr lang="en-US" altLang="zh-TW" b="1" dirty="0">
                <a:solidFill>
                  <a:srgbClr val="FF0000"/>
                </a:solidFill>
                <a:latin typeface="微軟正黑體" panose="020B0604030504040204" pitchFamily="34" charset="-120"/>
                <a:ea typeface="微軟正黑體" panose="020B0604030504040204" pitchFamily="34" charset="-120"/>
              </a:rPr>
              <a:t>weighted linear combination on the  frequency tables of multiple contexts</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8" name="箭號: 向下 7">
            <a:extLst>
              <a:ext uri="{FF2B5EF4-FFF2-40B4-BE49-F238E27FC236}">
                <a16:creationId xmlns:a16="http://schemas.microsoft.com/office/drawing/2014/main" id="{E0128BA9-E167-7937-9525-29737673FC3C}"/>
              </a:ext>
            </a:extLst>
          </p:cNvPr>
          <p:cNvSpPr/>
          <p:nvPr/>
        </p:nvSpPr>
        <p:spPr>
          <a:xfrm>
            <a:off x="3221830" y="2381605"/>
            <a:ext cx="252413" cy="369333"/>
          </a:xfrm>
          <a:prstGeom prst="downArrow">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3262E97A-6488-AFED-3CDD-27CE6FF4A2F6}"/>
              </a:ext>
            </a:extLst>
          </p:cNvPr>
          <p:cNvSpPr txBox="1"/>
          <p:nvPr/>
        </p:nvSpPr>
        <p:spPr>
          <a:xfrm>
            <a:off x="962025" y="3797913"/>
            <a:ext cx="5572125"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 </a:t>
            </a:r>
            <a:r>
              <a:rPr lang="en-US" altLang="zh-TW" b="1" dirty="0">
                <a:solidFill>
                  <a:srgbClr val="FF0000"/>
                </a:solidFill>
                <a:latin typeface="微軟正黑體" panose="020B0604030504040204" pitchFamily="34" charset="-120"/>
                <a:ea typeface="微軟正黑體" panose="020B0604030504040204" pitchFamily="34" charset="-120"/>
              </a:rPr>
              <a:t>The weight functions</a:t>
            </a:r>
            <a:r>
              <a:rPr lang="en-US" altLang="zh-TW" dirty="0">
                <a:latin typeface="微軟正黑體" panose="020B0604030504040204" pitchFamily="34" charset="-120"/>
                <a:ea typeface="微軟正黑體" panose="020B0604030504040204" pitchFamily="34" charset="-120"/>
              </a:rPr>
              <a:t> for the Context is</a:t>
            </a:r>
            <a:endParaRPr lang="zh-TW" altLang="en-US" dirty="0">
              <a:latin typeface="微軟正黑體" panose="020B0604030504040204" pitchFamily="34" charset="-120"/>
              <a:ea typeface="微軟正黑體" panose="020B0604030504040204" pitchFamily="34" charset="-120"/>
            </a:endParaRPr>
          </a:p>
        </p:txBody>
      </p:sp>
      <p:pic>
        <p:nvPicPr>
          <p:cNvPr id="11" name="圖片 10">
            <a:extLst>
              <a:ext uri="{FF2B5EF4-FFF2-40B4-BE49-F238E27FC236}">
                <a16:creationId xmlns:a16="http://schemas.microsoft.com/office/drawing/2014/main" id="{2E7DFC1C-4CA4-D4B3-7789-98A734ECCAC6}"/>
              </a:ext>
            </a:extLst>
          </p:cNvPr>
          <p:cNvPicPr>
            <a:picLocks noChangeAspect="1"/>
          </p:cNvPicPr>
          <p:nvPr/>
        </p:nvPicPr>
        <p:blipFill>
          <a:blip r:embed="rId2"/>
          <a:stretch>
            <a:fillRect/>
          </a:stretch>
        </p:blipFill>
        <p:spPr>
          <a:xfrm>
            <a:off x="1040320" y="4448043"/>
            <a:ext cx="5901309" cy="1360255"/>
          </a:xfrm>
          <a:prstGeom prst="rect">
            <a:avLst/>
          </a:prstGeom>
          <a:ln w="19050">
            <a:solidFill>
              <a:schemeClr val="tx1"/>
            </a:solidFill>
          </a:ln>
        </p:spPr>
      </p:pic>
      <p:cxnSp>
        <p:nvCxnSpPr>
          <p:cNvPr id="10" name="直線單箭頭接點 9">
            <a:extLst>
              <a:ext uri="{FF2B5EF4-FFF2-40B4-BE49-F238E27FC236}">
                <a16:creationId xmlns:a16="http://schemas.microsoft.com/office/drawing/2014/main" id="{1DE5EC79-7A4F-A895-CE2E-91105BC40BC5}"/>
              </a:ext>
            </a:extLst>
          </p:cNvPr>
          <p:cNvCxnSpPr/>
          <p:nvPr/>
        </p:nvCxnSpPr>
        <p:spPr>
          <a:xfrm flipV="1">
            <a:off x="3474243" y="4537488"/>
            <a:ext cx="926307" cy="5906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線單箭頭接點 12">
            <a:extLst>
              <a:ext uri="{FF2B5EF4-FFF2-40B4-BE49-F238E27FC236}">
                <a16:creationId xmlns:a16="http://schemas.microsoft.com/office/drawing/2014/main" id="{828A4DF9-A393-7263-8779-0973F670E870}"/>
              </a:ext>
            </a:extLst>
          </p:cNvPr>
          <p:cNvCxnSpPr>
            <a:cxnSpLocks/>
          </p:cNvCxnSpPr>
          <p:nvPr/>
        </p:nvCxnSpPr>
        <p:spPr>
          <a:xfrm flipH="1">
            <a:off x="1217437" y="4537488"/>
            <a:ext cx="693230" cy="590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線單箭頭接點 13">
            <a:extLst>
              <a:ext uri="{FF2B5EF4-FFF2-40B4-BE49-F238E27FC236}">
                <a16:creationId xmlns:a16="http://schemas.microsoft.com/office/drawing/2014/main" id="{44406BF8-F411-832F-7248-D8842EF5E10C}"/>
              </a:ext>
            </a:extLst>
          </p:cNvPr>
          <p:cNvCxnSpPr>
            <a:cxnSpLocks/>
          </p:cNvCxnSpPr>
          <p:nvPr/>
        </p:nvCxnSpPr>
        <p:spPr>
          <a:xfrm flipH="1">
            <a:off x="2188987" y="5172893"/>
            <a:ext cx="693230" cy="590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單箭頭接點 14">
            <a:extLst>
              <a:ext uri="{FF2B5EF4-FFF2-40B4-BE49-F238E27FC236}">
                <a16:creationId xmlns:a16="http://schemas.microsoft.com/office/drawing/2014/main" id="{DDD068D0-E4E7-8DBB-135A-5FE179588956}"/>
              </a:ext>
            </a:extLst>
          </p:cNvPr>
          <p:cNvCxnSpPr>
            <a:cxnSpLocks/>
          </p:cNvCxnSpPr>
          <p:nvPr/>
        </p:nvCxnSpPr>
        <p:spPr>
          <a:xfrm flipH="1">
            <a:off x="1217437" y="5172893"/>
            <a:ext cx="693230" cy="590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43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0127D-D42E-B1F3-48AC-2FA06F16200A}"/>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34CE7084-80D9-D0F2-4BC2-0C6FA5132ACC}"/>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16</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9BA20D04-6B00-B569-7336-BF20D312BC04}"/>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C6201976-3CDA-F641-13D5-09890A69719E}"/>
              </a:ext>
            </a:extLst>
          </p:cNvPr>
          <p:cNvSpPr txBox="1"/>
          <p:nvPr/>
        </p:nvSpPr>
        <p:spPr>
          <a:xfrm>
            <a:off x="647700" y="1289922"/>
            <a:ext cx="9999789"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D. Probability Model Construction and Frequency Table Adjustment by Weight Functions</a:t>
            </a:r>
            <a:endParaRPr lang="zh-TW" altLang="en-US" dirty="0">
              <a:latin typeface="微軟正黑體" panose="020B0604030504040204" pitchFamily="34" charset="-120"/>
              <a:ea typeface="微軟正黑體" panose="020B0604030504040204" pitchFamily="34" charset="-120"/>
            </a:endParaRPr>
          </a:p>
        </p:txBody>
      </p:sp>
      <p:pic>
        <p:nvPicPr>
          <p:cNvPr id="11" name="圖片 10">
            <a:extLst>
              <a:ext uri="{FF2B5EF4-FFF2-40B4-BE49-F238E27FC236}">
                <a16:creationId xmlns:a16="http://schemas.microsoft.com/office/drawing/2014/main" id="{0BA42A86-23CF-A82F-A84E-0CBC79F268DB}"/>
              </a:ext>
            </a:extLst>
          </p:cNvPr>
          <p:cNvPicPr>
            <a:picLocks noChangeAspect="1"/>
          </p:cNvPicPr>
          <p:nvPr/>
        </p:nvPicPr>
        <p:blipFill>
          <a:blip r:embed="rId2"/>
          <a:stretch>
            <a:fillRect/>
          </a:stretch>
        </p:blipFill>
        <p:spPr>
          <a:xfrm>
            <a:off x="6296659" y="1963463"/>
            <a:ext cx="4655630" cy="1073125"/>
          </a:xfrm>
          <a:prstGeom prst="rect">
            <a:avLst/>
          </a:prstGeom>
          <a:ln w="19050">
            <a:solidFill>
              <a:schemeClr val="tx1"/>
            </a:solidFill>
          </a:ln>
        </p:spPr>
      </p:pic>
      <p:pic>
        <p:nvPicPr>
          <p:cNvPr id="10" name="圖片 9">
            <a:extLst>
              <a:ext uri="{FF2B5EF4-FFF2-40B4-BE49-F238E27FC236}">
                <a16:creationId xmlns:a16="http://schemas.microsoft.com/office/drawing/2014/main" id="{15580635-2F08-85B3-4610-93430672D65A}"/>
              </a:ext>
            </a:extLst>
          </p:cNvPr>
          <p:cNvPicPr>
            <a:picLocks noChangeAspect="1"/>
          </p:cNvPicPr>
          <p:nvPr/>
        </p:nvPicPr>
        <p:blipFill>
          <a:blip r:embed="rId3"/>
          <a:stretch>
            <a:fillRect/>
          </a:stretch>
        </p:blipFill>
        <p:spPr>
          <a:xfrm>
            <a:off x="829405" y="1963463"/>
            <a:ext cx="5266595" cy="3992694"/>
          </a:xfrm>
          <a:prstGeom prst="rect">
            <a:avLst/>
          </a:prstGeom>
          <a:ln w="19050">
            <a:solidFill>
              <a:schemeClr val="tx1"/>
            </a:solidFill>
          </a:ln>
        </p:spPr>
      </p:pic>
    </p:spTree>
    <p:extLst>
      <p:ext uri="{BB962C8B-B14F-4D97-AF65-F5344CB8AC3E}">
        <p14:creationId xmlns:p14="http://schemas.microsoft.com/office/powerpoint/2010/main" val="4186666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F30589-CB75-1883-7EC8-05829718D492}"/>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5709DEF4-76A0-FB12-D7CE-D4661A1F5A03}"/>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17</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86BEEF86-4F79-5B3B-5DD2-921514E78030}"/>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677395A5-D8DE-63BA-F529-832DA1617C37}"/>
              </a:ext>
            </a:extLst>
          </p:cNvPr>
          <p:cNvSpPr txBox="1"/>
          <p:nvPr/>
        </p:nvSpPr>
        <p:spPr>
          <a:xfrm>
            <a:off x="647700" y="1289922"/>
            <a:ext cx="9999789"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D. Probability Model Construction and Frequency Table Adjustment by Weight Functions</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A194237-AAEF-CAC3-AAD1-2867E3B7FB4F}"/>
              </a:ext>
            </a:extLst>
          </p:cNvPr>
          <p:cNvSpPr txBox="1"/>
          <p:nvPr/>
        </p:nvSpPr>
        <p:spPr>
          <a:xfrm>
            <a:off x="923925" y="1811951"/>
            <a:ext cx="2577885" cy="369332"/>
          </a:xfrm>
          <a:prstGeom prst="rect">
            <a:avLst/>
          </a:prstGeom>
          <a:noFill/>
        </p:spPr>
        <p:txBody>
          <a:bodyPr wrap="none" rtlCol="0">
            <a:spAutoFit/>
          </a:bodyPr>
          <a:lstStyle/>
          <a:p>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 </a:t>
            </a:r>
            <a:r>
              <a:rPr lang="en-US" altLang="zh-TW" b="1" dirty="0">
                <a:solidFill>
                  <a:srgbClr val="FF0000"/>
                </a:solidFill>
                <a:latin typeface="微軟正黑體" panose="020B0604030504040204" pitchFamily="34" charset="-120"/>
                <a:ea typeface="微軟正黑體" panose="020B0604030504040204" pitchFamily="34" charset="-120"/>
              </a:rPr>
              <a:t>Frequency model</a:t>
            </a:r>
            <a:r>
              <a:rPr lang="en-US" altLang="zh-TW" dirty="0">
                <a:latin typeface="微軟正黑體" panose="020B0604030504040204" pitchFamily="34" charset="-120"/>
                <a:ea typeface="微軟正黑體" panose="020B0604030504040204" pitchFamily="34" charset="-120"/>
              </a:rPr>
              <a:t> is</a:t>
            </a:r>
            <a:endParaRPr lang="zh-TW" altLang="en-US" dirty="0">
              <a:latin typeface="微軟正黑體" panose="020B0604030504040204" pitchFamily="34" charset="-120"/>
              <a:ea typeface="微軟正黑體" panose="020B0604030504040204" pitchFamily="34" charset="-120"/>
            </a:endParaRPr>
          </a:p>
        </p:txBody>
      </p:sp>
      <p:pic>
        <p:nvPicPr>
          <p:cNvPr id="7" name="圖片 6">
            <a:extLst>
              <a:ext uri="{FF2B5EF4-FFF2-40B4-BE49-F238E27FC236}">
                <a16:creationId xmlns:a16="http://schemas.microsoft.com/office/drawing/2014/main" id="{4AFB8867-28A4-1E03-C275-E4D8F3AF103A}"/>
              </a:ext>
            </a:extLst>
          </p:cNvPr>
          <p:cNvPicPr>
            <a:picLocks noChangeAspect="1"/>
          </p:cNvPicPr>
          <p:nvPr/>
        </p:nvPicPr>
        <p:blipFill>
          <a:blip r:embed="rId2"/>
          <a:stretch>
            <a:fillRect/>
          </a:stretch>
        </p:blipFill>
        <p:spPr>
          <a:xfrm>
            <a:off x="1236975" y="2252478"/>
            <a:ext cx="4529670" cy="605087"/>
          </a:xfrm>
          <a:prstGeom prst="rect">
            <a:avLst/>
          </a:prstGeom>
          <a:ln w="19050">
            <a:solidFill>
              <a:schemeClr val="tx1"/>
            </a:solidFill>
          </a:ln>
        </p:spPr>
      </p:pic>
      <mc:AlternateContent xmlns:mc="http://schemas.openxmlformats.org/markup-compatibility/2006" xmlns:a14="http://schemas.microsoft.com/office/drawing/2010/main">
        <mc:Choice Requires="a14">
          <p:sp>
            <p:nvSpPr>
              <p:cNvPr id="8" name="文字方塊 7">
                <a:extLst>
                  <a:ext uri="{FF2B5EF4-FFF2-40B4-BE49-F238E27FC236}">
                    <a16:creationId xmlns:a16="http://schemas.microsoft.com/office/drawing/2014/main" id="{2391F3A1-0F38-6F13-E9B4-839060FA9205}"/>
                  </a:ext>
                </a:extLst>
              </p:cNvPr>
              <p:cNvSpPr txBox="1"/>
              <p:nvPr/>
            </p:nvSpPr>
            <p:spPr>
              <a:xfrm>
                <a:off x="1133475" y="3059668"/>
                <a:ext cx="6850850" cy="374270"/>
              </a:xfrm>
              <a:prstGeom prst="rect">
                <a:avLst/>
              </a:prstGeom>
              <a:noFill/>
            </p:spPr>
            <p:txBody>
              <a:bodyPr wrap="none" rtlCol="0">
                <a:spAutoFit/>
              </a:bodyPr>
              <a:lstStyle/>
              <a:p>
                <a14:m>
                  <m:oMath xmlns:m="http://schemas.openxmlformats.org/officeDocument/2006/math">
                    <m:sSub>
                      <m:sSubPr>
                        <m:ctrlPr>
                          <a:rPr lang="en-US" altLang="zh-TW" b="1" i="1" smtClean="0">
                            <a:solidFill>
                              <a:srgbClr val="FF0000"/>
                            </a:solidFill>
                            <a:latin typeface="Cambria Math" panose="02040503050406030204" pitchFamily="18" charset="0"/>
                          </a:rPr>
                        </m:ctrlPr>
                      </m:sSubPr>
                      <m:e>
                        <m:r>
                          <a:rPr lang="en-US" altLang="zh-TW" b="1" i="1" smtClean="0">
                            <a:solidFill>
                              <a:srgbClr val="FF0000"/>
                            </a:solidFill>
                            <a:latin typeface="Cambria Math" panose="02040503050406030204" pitchFamily="18" charset="0"/>
                          </a:rPr>
                          <m:t>𝑭</m:t>
                        </m:r>
                      </m:e>
                      <m:sub>
                        <m:r>
                          <a:rPr lang="en-US" altLang="zh-TW" b="1" i="1" smtClean="0">
                            <a:solidFill>
                              <a:srgbClr val="FF0000"/>
                            </a:solidFill>
                            <a:latin typeface="Cambria Math" panose="02040503050406030204" pitchFamily="18" charset="0"/>
                          </a:rPr>
                          <m:t>𝑪</m:t>
                        </m:r>
                      </m:sub>
                    </m:sSub>
                  </m:oMath>
                </a14:m>
                <a:r>
                  <a:rPr lang="en-US" altLang="zh-TW" b="1" dirty="0">
                    <a:solidFill>
                      <a:srgbClr val="FF0000"/>
                    </a:solidFill>
                    <a:latin typeface="微軟正黑體" panose="020B0604030504040204" pitchFamily="34" charset="-120"/>
                    <a:ea typeface="微軟正黑體" panose="020B0604030504040204" pitchFamily="34" charset="-120"/>
                  </a:rPr>
                  <a:t>[n] </a:t>
                </a:r>
                <a:r>
                  <a:rPr lang="en-US" altLang="zh-TW" dirty="0">
                    <a:latin typeface="微軟正黑體" panose="020B0604030504040204" pitchFamily="34" charset="-120"/>
                    <a:ea typeface="微軟正黑體" panose="020B0604030504040204" pitchFamily="34" charset="-120"/>
                  </a:rPr>
                  <a:t>is the </a:t>
                </a:r>
                <a:r>
                  <a:rPr lang="en-US" altLang="zh-TW" b="1" dirty="0">
                    <a:solidFill>
                      <a:srgbClr val="FF0000"/>
                    </a:solidFill>
                    <a:latin typeface="微軟正黑體" panose="020B0604030504040204" pitchFamily="34" charset="-120"/>
                    <a:ea typeface="微軟正黑體" panose="020B0604030504040204" pitchFamily="34" charset="-120"/>
                  </a:rPr>
                  <a:t>frequency table </a:t>
                </a:r>
                <a:r>
                  <a:rPr lang="en-US" altLang="zh-TW" dirty="0">
                    <a:latin typeface="微軟正黑體" panose="020B0604030504040204" pitchFamily="34" charset="-120"/>
                    <a:ea typeface="微軟正黑體" panose="020B0604030504040204" pitchFamily="34" charset="-120"/>
                  </a:rPr>
                  <a:t>corresponding to the </a:t>
                </a:r>
                <a14:m>
                  <m:oMath xmlns:m="http://schemas.openxmlformats.org/officeDocument/2006/math">
                    <m:sSup>
                      <m:sSupPr>
                        <m:ctrlPr>
                          <a:rPr lang="en-US" altLang="zh-TW" i="1" smtClean="0">
                            <a:latin typeface="Cambria Math" panose="02040503050406030204" pitchFamily="18" charset="0"/>
                            <a:ea typeface="微軟正黑體" panose="020B0604030504040204" pitchFamily="34" charset="-120"/>
                          </a:rPr>
                        </m:ctrlPr>
                      </m:sSupPr>
                      <m:e>
                        <m:r>
                          <a:rPr lang="en-US" altLang="zh-TW" b="0" i="1" smtClean="0">
                            <a:latin typeface="Cambria Math" panose="02040503050406030204" pitchFamily="18" charset="0"/>
                            <a:ea typeface="微軟正黑體" panose="020B0604030504040204" pitchFamily="34" charset="-120"/>
                          </a:rPr>
                          <m:t>𝐶</m:t>
                        </m:r>
                      </m:e>
                      <m:sup>
                        <m:r>
                          <a:rPr lang="en-US" altLang="zh-TW" b="0" i="1" smtClean="0">
                            <a:latin typeface="Cambria Math" panose="02040503050406030204" pitchFamily="18" charset="0"/>
                            <a:ea typeface="微軟正黑體" panose="020B0604030504040204" pitchFamily="34" charset="-120"/>
                          </a:rPr>
                          <m:t>𝑡h</m:t>
                        </m:r>
                      </m:sup>
                    </m:sSup>
                  </m:oMath>
                </a14:m>
                <a:r>
                  <a:rPr lang="en-US" altLang="zh-TW" dirty="0">
                    <a:latin typeface="微軟正黑體" panose="020B0604030504040204" pitchFamily="34" charset="-120"/>
                    <a:ea typeface="微軟正黑體" panose="020B0604030504040204" pitchFamily="34" charset="-120"/>
                  </a:rPr>
                  <a:t> context.</a:t>
                </a:r>
                <a:endParaRPr lang="zh-TW" altLang="en-US" dirty="0">
                  <a:latin typeface="微軟正黑體" panose="020B0604030504040204" pitchFamily="34" charset="-120"/>
                  <a:ea typeface="微軟正黑體" panose="020B0604030504040204" pitchFamily="34" charset="-120"/>
                </a:endParaRPr>
              </a:p>
            </p:txBody>
          </p:sp>
        </mc:Choice>
        <mc:Fallback xmlns="">
          <p:sp>
            <p:nvSpPr>
              <p:cNvPr id="8" name="文字方塊 7">
                <a:extLst>
                  <a:ext uri="{FF2B5EF4-FFF2-40B4-BE49-F238E27FC236}">
                    <a16:creationId xmlns:a16="http://schemas.microsoft.com/office/drawing/2014/main" id="{2391F3A1-0F38-6F13-E9B4-839060FA9205}"/>
                  </a:ext>
                </a:extLst>
              </p:cNvPr>
              <p:cNvSpPr txBox="1">
                <a:spLocks noRot="1" noChangeAspect="1" noMove="1" noResize="1" noEditPoints="1" noAdjustHandles="1" noChangeArrowheads="1" noChangeShapeType="1" noTextEdit="1"/>
              </p:cNvSpPr>
              <p:nvPr/>
            </p:nvSpPr>
            <p:spPr>
              <a:xfrm>
                <a:off x="1133475" y="3059668"/>
                <a:ext cx="6850850" cy="374270"/>
              </a:xfrm>
              <a:prstGeom prst="rect">
                <a:avLst/>
              </a:prstGeom>
              <a:blipFill>
                <a:blip r:embed="rId3"/>
                <a:stretch>
                  <a:fillRect t="-8197" b="-26230"/>
                </a:stretch>
              </a:blipFill>
            </p:spPr>
            <p:txBody>
              <a:bodyPr/>
              <a:lstStyle/>
              <a:p>
                <a:r>
                  <a:rPr lang="zh-TW" altLang="en-US">
                    <a:noFill/>
                  </a:rPr>
                  <a:t> </a:t>
                </a:r>
              </a:p>
            </p:txBody>
          </p:sp>
        </mc:Fallback>
      </mc:AlternateContent>
      <p:sp>
        <p:nvSpPr>
          <p:cNvPr id="9" name="文字方塊 8">
            <a:extLst>
              <a:ext uri="{FF2B5EF4-FFF2-40B4-BE49-F238E27FC236}">
                <a16:creationId xmlns:a16="http://schemas.microsoft.com/office/drawing/2014/main" id="{9C0F9768-21EA-F7E7-1288-D82DA4EC5189}"/>
              </a:ext>
            </a:extLst>
          </p:cNvPr>
          <p:cNvSpPr txBox="1"/>
          <p:nvPr/>
        </p:nvSpPr>
        <p:spPr>
          <a:xfrm>
            <a:off x="923925" y="3636041"/>
            <a:ext cx="7287814"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3. Applying the frequency model to adjust the </a:t>
            </a:r>
            <a:r>
              <a:rPr lang="en-US" altLang="zh-TW" b="1" dirty="0">
                <a:solidFill>
                  <a:srgbClr val="FF0000"/>
                </a:solidFill>
                <a:latin typeface="微軟正黑體" panose="020B0604030504040204" pitchFamily="34" charset="-120"/>
                <a:ea typeface="微軟正黑體" panose="020B0604030504040204" pitchFamily="34" charset="-120"/>
              </a:rPr>
              <a:t>coding range [</a:t>
            </a:r>
            <a:r>
              <a:rPr lang="en-US" altLang="zh-TW" b="1" i="1" dirty="0">
                <a:solidFill>
                  <a:srgbClr val="FF0000"/>
                </a:solidFill>
                <a:latin typeface="微軟正黑體" panose="020B0604030504040204" pitchFamily="34" charset="-120"/>
                <a:ea typeface="微軟正黑體" panose="020B0604030504040204" pitchFamily="34" charset="-120"/>
              </a:rPr>
              <a:t>L</a:t>
            </a:r>
            <a:r>
              <a:rPr lang="en-US" altLang="zh-TW" b="1" dirty="0">
                <a:solidFill>
                  <a:srgbClr val="FF0000"/>
                </a:solidFill>
                <a:latin typeface="微軟正黑體" panose="020B0604030504040204" pitchFamily="34" charset="-120"/>
                <a:ea typeface="微軟正黑體" panose="020B0604030504040204" pitchFamily="34" charset="-120"/>
              </a:rPr>
              <a:t>,</a:t>
            </a:r>
            <a:r>
              <a:rPr lang="en-US" altLang="zh-TW" b="1" i="1" dirty="0">
                <a:solidFill>
                  <a:srgbClr val="FF0000"/>
                </a:solidFill>
                <a:latin typeface="微軟正黑體" panose="020B0604030504040204" pitchFamily="34" charset="-120"/>
                <a:ea typeface="微軟正黑體" panose="020B0604030504040204" pitchFamily="34" charset="-120"/>
              </a:rPr>
              <a:t> H</a:t>
            </a:r>
            <a:r>
              <a:rPr lang="en-US" altLang="zh-TW" b="1" dirty="0">
                <a:solidFill>
                  <a:srgbClr val="FF0000"/>
                </a:solidFill>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pic>
        <p:nvPicPr>
          <p:cNvPr id="11" name="圖片 10">
            <a:extLst>
              <a:ext uri="{FF2B5EF4-FFF2-40B4-BE49-F238E27FC236}">
                <a16:creationId xmlns:a16="http://schemas.microsoft.com/office/drawing/2014/main" id="{73A16360-8D25-195A-9516-A50DE394E43C}"/>
              </a:ext>
            </a:extLst>
          </p:cNvPr>
          <p:cNvPicPr>
            <a:picLocks noChangeAspect="1"/>
          </p:cNvPicPr>
          <p:nvPr/>
        </p:nvPicPr>
        <p:blipFill>
          <a:blip r:embed="rId4"/>
          <a:stretch>
            <a:fillRect/>
          </a:stretch>
        </p:blipFill>
        <p:spPr>
          <a:xfrm>
            <a:off x="1236975" y="4158070"/>
            <a:ext cx="6288272" cy="1737171"/>
          </a:xfrm>
          <a:prstGeom prst="rect">
            <a:avLst/>
          </a:prstGeom>
          <a:ln w="19050">
            <a:solidFill>
              <a:schemeClr val="tx1"/>
            </a:solidFill>
          </a:ln>
        </p:spPr>
      </p:pic>
    </p:spTree>
    <p:extLst>
      <p:ext uri="{BB962C8B-B14F-4D97-AF65-F5344CB8AC3E}">
        <p14:creationId xmlns:p14="http://schemas.microsoft.com/office/powerpoint/2010/main" val="3048861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5C6868-251F-D84A-5A8D-34AAD508F35D}"/>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C3C5967F-E893-808E-B2B6-B1C9E8B4CCF3}"/>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18</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4AEF42D3-3E9E-9F16-940F-527F999C77F6}"/>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861AED0F-A251-1E75-CC24-6C43B6B8A8C7}"/>
              </a:ext>
            </a:extLst>
          </p:cNvPr>
          <p:cNvSpPr txBox="1"/>
          <p:nvPr/>
        </p:nvSpPr>
        <p:spPr>
          <a:xfrm>
            <a:off x="647700" y="1289922"/>
            <a:ext cx="9999789"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D. Probability Model Construction and Frequency Table Adjustment by Weight Functions</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8DD4C0D8-AA5B-21FC-D196-3B22C1A46067}"/>
              </a:ext>
            </a:extLst>
          </p:cNvPr>
          <p:cNvSpPr txBox="1"/>
          <p:nvPr/>
        </p:nvSpPr>
        <p:spPr>
          <a:xfrm>
            <a:off x="971550" y="1811951"/>
            <a:ext cx="10953750"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After adjusting the coding length, they </a:t>
            </a:r>
            <a:r>
              <a:rPr lang="en-US" altLang="zh-TW" b="1" dirty="0">
                <a:solidFill>
                  <a:srgbClr val="FF0000"/>
                </a:solidFill>
                <a:latin typeface="微軟正黑體" panose="020B0604030504040204" pitchFamily="34" charset="-120"/>
                <a:ea typeface="微軟正黑體" panose="020B0604030504040204" pitchFamily="34" charset="-120"/>
              </a:rPr>
              <a:t>adjust the frequency table whose range is overlapped</a:t>
            </a:r>
            <a:endParaRPr lang="zh-TW" altLang="en-US" b="1" dirty="0">
              <a:solidFill>
                <a:srgbClr val="FF0000"/>
              </a:solidFill>
              <a:latin typeface="微軟正黑體" panose="020B0604030504040204" pitchFamily="34" charset="-120"/>
              <a:ea typeface="微軟正黑體" panose="020B0604030504040204" pitchFamily="34" charset="-120"/>
            </a:endParaRPr>
          </a:p>
        </p:txBody>
      </p:sp>
      <p:pic>
        <p:nvPicPr>
          <p:cNvPr id="7" name="圖片 6">
            <a:extLst>
              <a:ext uri="{FF2B5EF4-FFF2-40B4-BE49-F238E27FC236}">
                <a16:creationId xmlns:a16="http://schemas.microsoft.com/office/drawing/2014/main" id="{5743AF2D-7DBE-D3B8-F2D9-2FBBFED67BF0}"/>
              </a:ext>
            </a:extLst>
          </p:cNvPr>
          <p:cNvPicPr>
            <a:picLocks noChangeAspect="1"/>
          </p:cNvPicPr>
          <p:nvPr/>
        </p:nvPicPr>
        <p:blipFill>
          <a:blip r:embed="rId2"/>
          <a:stretch>
            <a:fillRect/>
          </a:stretch>
        </p:blipFill>
        <p:spPr>
          <a:xfrm>
            <a:off x="1052038" y="2333980"/>
            <a:ext cx="4691537" cy="532980"/>
          </a:xfrm>
          <a:prstGeom prst="rect">
            <a:avLst/>
          </a:prstGeom>
          <a:ln w="19050">
            <a:solidFill>
              <a:schemeClr val="tx1"/>
            </a:solidFill>
          </a:ln>
        </p:spPr>
      </p:pic>
      <p:pic>
        <p:nvPicPr>
          <p:cNvPr id="9" name="圖片 8">
            <a:extLst>
              <a:ext uri="{FF2B5EF4-FFF2-40B4-BE49-F238E27FC236}">
                <a16:creationId xmlns:a16="http://schemas.microsoft.com/office/drawing/2014/main" id="{AB3817AE-6827-C94B-D9A6-860189D7DC30}"/>
              </a:ext>
            </a:extLst>
          </p:cNvPr>
          <p:cNvPicPr>
            <a:picLocks noChangeAspect="1"/>
          </p:cNvPicPr>
          <p:nvPr/>
        </p:nvPicPr>
        <p:blipFill>
          <a:blip r:embed="rId3"/>
          <a:stretch>
            <a:fillRect/>
          </a:stretch>
        </p:blipFill>
        <p:spPr>
          <a:xfrm>
            <a:off x="1052038" y="3495907"/>
            <a:ext cx="5567837" cy="541419"/>
          </a:xfrm>
          <a:prstGeom prst="rect">
            <a:avLst/>
          </a:prstGeom>
          <a:ln w="19050">
            <a:solidFill>
              <a:schemeClr val="tx1"/>
            </a:solidFill>
          </a:ln>
        </p:spPr>
      </p:pic>
      <p:pic>
        <p:nvPicPr>
          <p:cNvPr id="11" name="圖片 10">
            <a:extLst>
              <a:ext uri="{FF2B5EF4-FFF2-40B4-BE49-F238E27FC236}">
                <a16:creationId xmlns:a16="http://schemas.microsoft.com/office/drawing/2014/main" id="{58699444-0BAA-7C82-73D8-E41D1DAFF71E}"/>
              </a:ext>
            </a:extLst>
          </p:cNvPr>
          <p:cNvPicPr>
            <a:picLocks noChangeAspect="1"/>
          </p:cNvPicPr>
          <p:nvPr/>
        </p:nvPicPr>
        <p:blipFill>
          <a:blip r:embed="rId4"/>
          <a:stretch>
            <a:fillRect/>
          </a:stretch>
        </p:blipFill>
        <p:spPr>
          <a:xfrm>
            <a:off x="1052038" y="4263206"/>
            <a:ext cx="5567837" cy="561335"/>
          </a:xfrm>
          <a:prstGeom prst="rect">
            <a:avLst/>
          </a:prstGeom>
          <a:ln w="19050">
            <a:solidFill>
              <a:schemeClr val="tx1"/>
            </a:solidFill>
          </a:ln>
        </p:spPr>
      </p:pic>
      <p:sp>
        <p:nvSpPr>
          <p:cNvPr id="12" name="文字方塊 11">
            <a:extLst>
              <a:ext uri="{FF2B5EF4-FFF2-40B4-BE49-F238E27FC236}">
                <a16:creationId xmlns:a16="http://schemas.microsoft.com/office/drawing/2014/main" id="{F9BAA34B-CCF1-A745-B0DA-4C00A24CEB4B}"/>
              </a:ext>
            </a:extLst>
          </p:cNvPr>
          <p:cNvSpPr txBox="1"/>
          <p:nvPr/>
        </p:nvSpPr>
        <p:spPr>
          <a:xfrm>
            <a:off x="971550" y="3037578"/>
            <a:ext cx="848246" cy="369332"/>
          </a:xfrm>
          <a:prstGeom prst="rect">
            <a:avLst/>
          </a:prstGeom>
          <a:noFill/>
        </p:spPr>
        <p:txBody>
          <a:bodyPr wrap="none" rtlCol="0">
            <a:spAutoFit/>
          </a:bodyPr>
          <a:lstStyle/>
          <a:p>
            <a:r>
              <a:rPr lang="en-US" altLang="zh-TW" dirty="0">
                <a:latin typeface="微軟正黑體" panose="020B0604030504040204" pitchFamily="34" charset="-120"/>
                <a:ea typeface="微軟正黑體" panose="020B0604030504040204" pitchFamily="34" charset="-120"/>
              </a:rPr>
              <a:t>where</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35151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79396-BFF3-692F-267D-088238F4F63A}"/>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4B22DE3A-64BB-493E-7C59-F749FBEADF34}"/>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19</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6082D3E0-938D-B40E-3B9A-00911F4E8260}"/>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pic>
        <p:nvPicPr>
          <p:cNvPr id="8" name="圖片 7">
            <a:extLst>
              <a:ext uri="{FF2B5EF4-FFF2-40B4-BE49-F238E27FC236}">
                <a16:creationId xmlns:a16="http://schemas.microsoft.com/office/drawing/2014/main" id="{32FE50E8-BC99-6728-44A9-EC4DC475ACF6}"/>
              </a:ext>
            </a:extLst>
          </p:cNvPr>
          <p:cNvPicPr>
            <a:picLocks noChangeAspect="1"/>
          </p:cNvPicPr>
          <p:nvPr/>
        </p:nvPicPr>
        <p:blipFill>
          <a:blip r:embed="rId2"/>
          <a:stretch>
            <a:fillRect/>
          </a:stretch>
        </p:blipFill>
        <p:spPr>
          <a:xfrm>
            <a:off x="4061046" y="642937"/>
            <a:ext cx="4353579" cy="5838825"/>
          </a:xfrm>
          <a:prstGeom prst="rect">
            <a:avLst/>
          </a:prstGeom>
          <a:ln w="19050">
            <a:solidFill>
              <a:schemeClr val="tx1"/>
            </a:solidFill>
          </a:ln>
        </p:spPr>
      </p:pic>
    </p:spTree>
    <p:extLst>
      <p:ext uri="{BB962C8B-B14F-4D97-AF65-F5344CB8AC3E}">
        <p14:creationId xmlns:p14="http://schemas.microsoft.com/office/powerpoint/2010/main" val="912903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90A552-7A1F-3904-A4A0-2FDDFE144255}"/>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4D32D43E-2563-94A8-82EC-28F3A7A9EF74}"/>
              </a:ext>
            </a:extLst>
          </p:cNvPr>
          <p:cNvSpPr>
            <a:spLocks noGrp="1"/>
          </p:cNvSpPr>
          <p:nvPr>
            <p:ph type="sldNum" sz="quarter" idx="12"/>
          </p:nvPr>
        </p:nvSpPr>
        <p:spPr>
          <a:xfrm>
            <a:off x="11468099" y="6299200"/>
            <a:ext cx="314325"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2</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1AB6B087-B8F6-3DEF-D90F-6A40B137D891}"/>
              </a:ext>
            </a:extLst>
          </p:cNvPr>
          <p:cNvSpPr txBox="1"/>
          <p:nvPr/>
        </p:nvSpPr>
        <p:spPr>
          <a:xfrm>
            <a:off x="1085850" y="800100"/>
            <a:ext cx="176212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Outline</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0A176CA0-6536-0073-7B9C-E011769803DD}"/>
              </a:ext>
            </a:extLst>
          </p:cNvPr>
          <p:cNvSpPr txBox="1"/>
          <p:nvPr/>
        </p:nvSpPr>
        <p:spPr>
          <a:xfrm>
            <a:off x="1371600" y="1581150"/>
            <a:ext cx="1828800" cy="461665"/>
          </a:xfrm>
          <a:prstGeom prst="rect">
            <a:avLst/>
          </a:prstGeom>
          <a:noFill/>
        </p:spPr>
        <p:txBody>
          <a:bodyPr wrap="square" rtlCol="0">
            <a:spAutoFit/>
          </a:bodyPr>
          <a:lstStyle/>
          <a:p>
            <a:r>
              <a:rPr lang="en-US" altLang="zh-TW" sz="2400" dirty="0">
                <a:latin typeface="微軟正黑體" panose="020B0604030504040204" pitchFamily="34" charset="-120"/>
                <a:ea typeface="微軟正黑體" panose="020B0604030504040204" pitchFamily="34" charset="-120"/>
              </a:rPr>
              <a:t>• Abstract</a:t>
            </a:r>
            <a:endParaRPr lang="zh-TW" altLang="en-US" sz="240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C5E346F8-6770-DF96-CB99-EC8CED1CC6B9}"/>
              </a:ext>
            </a:extLst>
          </p:cNvPr>
          <p:cNvSpPr txBox="1"/>
          <p:nvPr/>
        </p:nvSpPr>
        <p:spPr>
          <a:xfrm>
            <a:off x="1371599" y="2401015"/>
            <a:ext cx="2581275" cy="461665"/>
          </a:xfrm>
          <a:prstGeom prst="rect">
            <a:avLst/>
          </a:prstGeom>
          <a:noFill/>
        </p:spPr>
        <p:txBody>
          <a:bodyPr wrap="square" rtlCol="0">
            <a:spAutoFit/>
          </a:bodyPr>
          <a:lstStyle/>
          <a:p>
            <a:r>
              <a:rPr lang="en-US" altLang="zh-TW" sz="2400" dirty="0">
                <a:latin typeface="微軟正黑體" panose="020B0604030504040204" pitchFamily="34" charset="-120"/>
                <a:ea typeface="微軟正黑體" panose="020B0604030504040204" pitchFamily="34" charset="-120"/>
              </a:rPr>
              <a:t>• Introduction</a:t>
            </a:r>
            <a:endParaRPr lang="zh-TW" altLang="en-US" sz="2400"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D200B7CC-7535-F95C-B48B-F36B3345EA3D}"/>
              </a:ext>
            </a:extLst>
          </p:cNvPr>
          <p:cNvSpPr txBox="1"/>
          <p:nvPr/>
        </p:nvSpPr>
        <p:spPr>
          <a:xfrm>
            <a:off x="1371598" y="3219450"/>
            <a:ext cx="2581275" cy="461665"/>
          </a:xfrm>
          <a:prstGeom prst="rect">
            <a:avLst/>
          </a:prstGeom>
          <a:noFill/>
        </p:spPr>
        <p:txBody>
          <a:bodyPr wrap="square" rtlCol="0">
            <a:spAutoFit/>
          </a:bodyPr>
          <a:lstStyle/>
          <a:p>
            <a:r>
              <a:rPr lang="en-US" altLang="zh-TW" sz="2400" dirty="0">
                <a:latin typeface="微軟正黑體" panose="020B0604030504040204" pitchFamily="34" charset="-120"/>
                <a:ea typeface="微軟正黑體" panose="020B0604030504040204" pitchFamily="34" charset="-120"/>
              </a:rPr>
              <a:t>• Overall Process</a:t>
            </a:r>
            <a:endParaRPr lang="zh-TW" altLang="en-US" sz="2400"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7892EE7D-61A2-F238-1F96-841DFA3C5558}"/>
              </a:ext>
            </a:extLst>
          </p:cNvPr>
          <p:cNvSpPr txBox="1"/>
          <p:nvPr/>
        </p:nvSpPr>
        <p:spPr>
          <a:xfrm>
            <a:off x="1371598" y="4037885"/>
            <a:ext cx="2581275" cy="461665"/>
          </a:xfrm>
          <a:prstGeom prst="rect">
            <a:avLst/>
          </a:prstGeom>
          <a:noFill/>
        </p:spPr>
        <p:txBody>
          <a:bodyPr wrap="square" rtlCol="0">
            <a:spAutoFit/>
          </a:bodyPr>
          <a:lstStyle/>
          <a:p>
            <a:r>
              <a:rPr lang="en-US" altLang="zh-TW" sz="2400" dirty="0">
                <a:latin typeface="微軟正黑體" panose="020B0604030504040204" pitchFamily="34" charset="-120"/>
                <a:ea typeface="微軟正黑體" panose="020B0604030504040204" pitchFamily="34" charset="-120"/>
              </a:rPr>
              <a:t>• Experiments</a:t>
            </a:r>
            <a:endParaRPr lang="zh-TW" altLang="en-US" sz="2400"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176AC5C2-0302-3E2A-BE76-E89BB4032F9B}"/>
              </a:ext>
            </a:extLst>
          </p:cNvPr>
          <p:cNvSpPr txBox="1"/>
          <p:nvPr/>
        </p:nvSpPr>
        <p:spPr>
          <a:xfrm>
            <a:off x="1371597" y="4856320"/>
            <a:ext cx="2581275" cy="461665"/>
          </a:xfrm>
          <a:prstGeom prst="rect">
            <a:avLst/>
          </a:prstGeom>
          <a:noFill/>
        </p:spPr>
        <p:txBody>
          <a:bodyPr wrap="square" rtlCol="0">
            <a:spAutoFit/>
          </a:bodyPr>
          <a:lstStyle/>
          <a:p>
            <a:r>
              <a:rPr lang="en-US" altLang="zh-TW" sz="2400" dirty="0">
                <a:latin typeface="微軟正黑體" panose="020B0604030504040204" pitchFamily="34" charset="-120"/>
                <a:ea typeface="微軟正黑體" panose="020B0604030504040204" pitchFamily="34" charset="-120"/>
              </a:rPr>
              <a:t>• Conclusion</a:t>
            </a:r>
            <a:endParaRPr lang="zh-TW" altLang="en-US" sz="2400"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959B93A7-D471-45F4-83B0-847D9BE70485}"/>
              </a:ext>
            </a:extLst>
          </p:cNvPr>
          <p:cNvSpPr txBox="1"/>
          <p:nvPr/>
        </p:nvSpPr>
        <p:spPr>
          <a:xfrm>
            <a:off x="1371597" y="5569892"/>
            <a:ext cx="2581275" cy="461665"/>
          </a:xfrm>
          <a:prstGeom prst="rect">
            <a:avLst/>
          </a:prstGeom>
          <a:noFill/>
        </p:spPr>
        <p:txBody>
          <a:bodyPr wrap="square" rtlCol="0">
            <a:spAutoFit/>
          </a:bodyPr>
          <a:lstStyle/>
          <a:p>
            <a:r>
              <a:rPr lang="en-US" altLang="zh-TW" sz="2400" dirty="0">
                <a:latin typeface="微軟正黑體" panose="020B0604030504040204" pitchFamily="34" charset="-120"/>
                <a:ea typeface="微軟正黑體" panose="020B0604030504040204" pitchFamily="34" charset="-120"/>
              </a:rPr>
              <a:t>• References</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35797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3A5E74-C945-CF96-86DF-85A9C0061F56}"/>
            </a:ext>
          </a:extLst>
        </p:cNvPr>
        <p:cNvGrpSpPr/>
        <p:nvPr/>
      </p:nvGrpSpPr>
      <p:grpSpPr>
        <a:xfrm>
          <a:off x="0" y="0"/>
          <a:ext cx="0" cy="0"/>
          <a:chOff x="0" y="0"/>
          <a:chExt cx="0" cy="0"/>
        </a:xfrm>
      </p:grpSpPr>
      <p:pic>
        <p:nvPicPr>
          <p:cNvPr id="5" name="圖片 4">
            <a:extLst>
              <a:ext uri="{FF2B5EF4-FFF2-40B4-BE49-F238E27FC236}">
                <a16:creationId xmlns:a16="http://schemas.microsoft.com/office/drawing/2014/main" id="{DB6D9B6C-B334-B17C-46AE-AD9918FC5AD5}"/>
              </a:ext>
            </a:extLst>
          </p:cNvPr>
          <p:cNvPicPr>
            <a:picLocks noChangeAspect="1"/>
          </p:cNvPicPr>
          <p:nvPr/>
        </p:nvPicPr>
        <p:blipFill>
          <a:blip r:embed="rId2"/>
          <a:stretch>
            <a:fillRect/>
          </a:stretch>
        </p:blipFill>
        <p:spPr>
          <a:xfrm>
            <a:off x="785460" y="1212714"/>
            <a:ext cx="4544130" cy="5451611"/>
          </a:xfrm>
          <a:prstGeom prst="rect">
            <a:avLst/>
          </a:prstGeom>
          <a:ln w="19050">
            <a:solidFill>
              <a:schemeClr val="tx1"/>
            </a:solidFill>
          </a:ln>
        </p:spPr>
      </p:pic>
      <p:sp>
        <p:nvSpPr>
          <p:cNvPr id="4" name="投影片編號版面配置區 3">
            <a:extLst>
              <a:ext uri="{FF2B5EF4-FFF2-40B4-BE49-F238E27FC236}">
                <a16:creationId xmlns:a16="http://schemas.microsoft.com/office/drawing/2014/main" id="{B522D257-B990-5DC8-F1E8-E7BF12F2F16B}"/>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20</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7A3620E9-C2C9-BC2F-000B-4FD3236FA0C2}"/>
              </a:ext>
            </a:extLst>
          </p:cNvPr>
          <p:cNvSpPr txBox="1"/>
          <p:nvPr/>
        </p:nvSpPr>
        <p:spPr>
          <a:xfrm>
            <a:off x="647700" y="552450"/>
            <a:ext cx="26955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Experiments</a:t>
            </a:r>
            <a:endParaRPr lang="zh-TW" altLang="en-US" sz="3200" b="1" dirty="0">
              <a:latin typeface="微軟正黑體" panose="020B0604030504040204" pitchFamily="34" charset="-120"/>
              <a:ea typeface="微軟正黑體" panose="020B0604030504040204" pitchFamily="34" charset="-120"/>
            </a:endParaRPr>
          </a:p>
        </p:txBody>
      </p:sp>
      <p:sp>
        <p:nvSpPr>
          <p:cNvPr id="6" name="橢圓 5">
            <a:extLst>
              <a:ext uri="{FF2B5EF4-FFF2-40B4-BE49-F238E27FC236}">
                <a16:creationId xmlns:a16="http://schemas.microsoft.com/office/drawing/2014/main" id="{EF10F2D1-439A-B92A-6D10-B6D2F93B6A40}"/>
              </a:ext>
            </a:extLst>
          </p:cNvPr>
          <p:cNvSpPr/>
          <p:nvPr/>
        </p:nvSpPr>
        <p:spPr>
          <a:xfrm>
            <a:off x="4391025" y="6215063"/>
            <a:ext cx="714375" cy="423862"/>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7" name="橢圓 6">
            <a:extLst>
              <a:ext uri="{FF2B5EF4-FFF2-40B4-BE49-F238E27FC236}">
                <a16:creationId xmlns:a16="http://schemas.microsoft.com/office/drawing/2014/main" id="{4A5C7987-4E73-2F61-F142-9A66D4644662}"/>
              </a:ext>
            </a:extLst>
          </p:cNvPr>
          <p:cNvSpPr/>
          <p:nvPr/>
        </p:nvSpPr>
        <p:spPr>
          <a:xfrm>
            <a:off x="4391024" y="2062163"/>
            <a:ext cx="714375" cy="423862"/>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8" name="橢圓 7">
            <a:extLst>
              <a:ext uri="{FF2B5EF4-FFF2-40B4-BE49-F238E27FC236}">
                <a16:creationId xmlns:a16="http://schemas.microsoft.com/office/drawing/2014/main" id="{473DD5AC-4C0A-5B64-A8E6-1557030E3D38}"/>
              </a:ext>
            </a:extLst>
          </p:cNvPr>
          <p:cNvSpPr/>
          <p:nvPr/>
        </p:nvSpPr>
        <p:spPr>
          <a:xfrm>
            <a:off x="1724026" y="6215063"/>
            <a:ext cx="714375" cy="423862"/>
          </a:xfrm>
          <a:prstGeom prst="ellipse">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9" name="橢圓 8">
            <a:extLst>
              <a:ext uri="{FF2B5EF4-FFF2-40B4-BE49-F238E27FC236}">
                <a16:creationId xmlns:a16="http://schemas.microsoft.com/office/drawing/2014/main" id="{F35A4401-0655-9459-A12E-4ABDF6C8D141}"/>
              </a:ext>
            </a:extLst>
          </p:cNvPr>
          <p:cNvSpPr/>
          <p:nvPr/>
        </p:nvSpPr>
        <p:spPr>
          <a:xfrm>
            <a:off x="1724025" y="2062163"/>
            <a:ext cx="714375" cy="423862"/>
          </a:xfrm>
          <a:prstGeom prst="ellipse">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F8EA4D2F-EA3B-31C3-7742-63B2B94EA62E}"/>
              </a:ext>
            </a:extLst>
          </p:cNvPr>
          <p:cNvSpPr txBox="1"/>
          <p:nvPr/>
        </p:nvSpPr>
        <p:spPr>
          <a:xfrm>
            <a:off x="5777265" y="2315944"/>
            <a:ext cx="5629275" cy="120032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Even they apply  much advanced way for lossless image compression, the </a:t>
            </a:r>
            <a:r>
              <a:rPr lang="en-US" altLang="zh-TW" b="1" dirty="0">
                <a:solidFill>
                  <a:srgbClr val="FF0000"/>
                </a:solidFill>
                <a:latin typeface="微軟正黑體" panose="020B0604030504040204" pitchFamily="34" charset="-120"/>
                <a:ea typeface="微軟正黑體" panose="020B0604030504040204" pitchFamily="34" charset="-120"/>
              </a:rPr>
              <a:t>encoding time Is only 1.09 second </a:t>
            </a:r>
            <a:r>
              <a:rPr lang="en-US" altLang="zh-TW" dirty="0">
                <a:latin typeface="微軟正黑體" panose="020B0604030504040204" pitchFamily="34" charset="-120"/>
                <a:ea typeface="微軟正黑體" panose="020B0604030504040204" pitchFamily="34" charset="-120"/>
              </a:rPr>
              <a:t>when using </a:t>
            </a:r>
            <a:r>
              <a:rPr lang="en-US" altLang="zh-TW" dirty="0" err="1">
                <a:latin typeface="微軟正黑體" panose="020B0604030504040204" pitchFamily="34" charset="-120"/>
                <a:ea typeface="微軟正黑體" panose="020B0604030504040204" pitchFamily="34" charset="-120"/>
              </a:rPr>
              <a:t>Matlab</a:t>
            </a:r>
            <a:r>
              <a:rPr lang="en-US" altLang="zh-TW" dirty="0">
                <a:latin typeface="微軟正黑體" panose="020B0604030504040204" pitchFamily="34" charset="-120"/>
                <a:ea typeface="微軟正黑體" panose="020B0604030504040204" pitchFamily="34" charset="-120"/>
              </a:rPr>
              <a:t> and executed on a notebook.</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1790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52BE9A-9E60-3B67-7632-B7411C09386B}"/>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C66475E5-6628-3FB9-A2B5-962C7D9ED4F3}"/>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21</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795243EE-9535-4D47-09B9-F2CCF645787F}"/>
              </a:ext>
            </a:extLst>
          </p:cNvPr>
          <p:cNvSpPr txBox="1"/>
          <p:nvPr/>
        </p:nvSpPr>
        <p:spPr>
          <a:xfrm>
            <a:off x="647700" y="552450"/>
            <a:ext cx="26955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Conclusion</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FB29F250-8C5A-A515-AD93-DEA9776FC048}"/>
              </a:ext>
            </a:extLst>
          </p:cNvPr>
          <p:cNvSpPr txBox="1"/>
          <p:nvPr/>
        </p:nvSpPr>
        <p:spPr>
          <a:xfrm>
            <a:off x="752475" y="1362744"/>
            <a:ext cx="9029700" cy="830997"/>
          </a:xfrm>
          <a:prstGeom prst="rect">
            <a:avLst/>
          </a:prstGeom>
          <a:noFill/>
        </p:spPr>
        <p:txBody>
          <a:bodyPr wrap="square" rtlCol="0">
            <a:spAutoFit/>
          </a:bodyPr>
          <a:lstStyle/>
          <a:p>
            <a:r>
              <a:rPr lang="en-US" altLang="zh-TW" sz="2400" dirty="0">
                <a:latin typeface="微軟正黑體" panose="020B0604030504040204" pitchFamily="34" charset="-120"/>
                <a:ea typeface="微軟正黑體" panose="020B0604030504040204" pitchFamily="34" charset="-120"/>
              </a:rPr>
              <a:t>An </a:t>
            </a:r>
            <a:r>
              <a:rPr lang="en-US" altLang="zh-TW" sz="2400" b="1" dirty="0">
                <a:solidFill>
                  <a:srgbClr val="FF0000"/>
                </a:solidFill>
                <a:latin typeface="微軟正黑體" panose="020B0604030504040204" pitchFamily="34" charset="-120"/>
                <a:ea typeface="微軟正黑體" panose="020B0604030504040204" pitchFamily="34" charset="-120"/>
              </a:rPr>
              <a:t>advanced algorithm for context assignment </a:t>
            </a:r>
            <a:r>
              <a:rPr lang="en-US" altLang="zh-TW" sz="2400" dirty="0">
                <a:latin typeface="微軟正黑體" panose="020B0604030504040204" pitchFamily="34" charset="-120"/>
                <a:ea typeface="微軟正黑體" panose="020B0604030504040204" pitchFamily="34" charset="-120"/>
              </a:rPr>
              <a:t>in the CAAC process for LOCO-I is proposed in this paper.</a:t>
            </a:r>
            <a:endParaRPr lang="zh-TW" altLang="en-US" sz="240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7DA6143-AFAA-5F6E-1C1C-2EDBFE0645A1}"/>
              </a:ext>
            </a:extLst>
          </p:cNvPr>
          <p:cNvSpPr txBox="1"/>
          <p:nvPr/>
        </p:nvSpPr>
        <p:spPr>
          <a:xfrm>
            <a:off x="752475" y="4700394"/>
            <a:ext cx="9220200" cy="1200329"/>
          </a:xfrm>
          <a:prstGeom prst="rect">
            <a:avLst/>
          </a:prstGeom>
          <a:noFill/>
        </p:spPr>
        <p:txBody>
          <a:bodyPr wrap="square" rtlCol="0">
            <a:spAutoFit/>
          </a:bodyPr>
          <a:lstStyle/>
          <a:p>
            <a:r>
              <a:rPr lang="en-US" altLang="zh-TW" sz="2400" dirty="0">
                <a:latin typeface="微軟正黑體" panose="020B0604030504040204" pitchFamily="34" charset="-120"/>
                <a:ea typeface="微軟正黑體" panose="020B0604030504040204" pitchFamily="34" charset="-120"/>
              </a:rPr>
              <a:t>The </a:t>
            </a:r>
            <a:r>
              <a:rPr lang="en-US" altLang="zh-TW" sz="2400" b="1" dirty="0">
                <a:solidFill>
                  <a:srgbClr val="FF0000"/>
                </a:solidFill>
                <a:latin typeface="微軟正黑體" panose="020B0604030504040204" pitchFamily="34" charset="-120"/>
                <a:ea typeface="微軟正黑體" panose="020B0604030504040204" pitchFamily="34" charset="-120"/>
              </a:rPr>
              <a:t>coding efficiency </a:t>
            </a:r>
            <a:r>
              <a:rPr lang="en-US" altLang="zh-TW" sz="2400" dirty="0">
                <a:latin typeface="微軟正黑體" panose="020B0604030504040204" pitchFamily="34" charset="-120"/>
                <a:ea typeface="微軟正黑體" panose="020B0604030504040204" pitchFamily="34" charset="-120"/>
              </a:rPr>
              <a:t>of losses image encoding can be further improved and the proposed algorithm is beneficial for losses image compression.</a:t>
            </a:r>
            <a:endParaRPr lang="zh-TW" altLang="en-US" sz="2400"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6C961A3A-5D86-D3A7-D0E0-CEF8210C5F61}"/>
              </a:ext>
            </a:extLst>
          </p:cNvPr>
          <p:cNvSpPr txBox="1"/>
          <p:nvPr/>
        </p:nvSpPr>
        <p:spPr>
          <a:xfrm>
            <a:off x="752475" y="2475294"/>
            <a:ext cx="9220200" cy="830997"/>
          </a:xfrm>
          <a:prstGeom prst="rect">
            <a:avLst/>
          </a:prstGeom>
          <a:noFill/>
        </p:spPr>
        <p:txBody>
          <a:bodyPr wrap="square" rtlCol="0">
            <a:spAutoFit/>
          </a:bodyPr>
          <a:lstStyle/>
          <a:p>
            <a:r>
              <a:rPr lang="en-US" altLang="zh-TW" sz="2400" dirty="0">
                <a:latin typeface="微軟正黑體" panose="020B0604030504040204" pitchFamily="34" charset="-120"/>
                <a:ea typeface="微軟正黑體" panose="020B0604030504040204" pitchFamily="34" charset="-120"/>
              </a:rPr>
              <a:t>They </a:t>
            </a:r>
            <a:r>
              <a:rPr lang="en-US" altLang="zh-TW" sz="2400" b="1" dirty="0">
                <a:solidFill>
                  <a:srgbClr val="FF0000"/>
                </a:solidFill>
                <a:latin typeface="微軟正黑體" panose="020B0604030504040204" pitchFamily="34" charset="-120"/>
                <a:ea typeface="微軟正黑體" panose="020B0604030504040204" pitchFamily="34" charset="-120"/>
              </a:rPr>
              <a:t>assign the input into more than one contexts </a:t>
            </a:r>
            <a:r>
              <a:rPr lang="en-US" altLang="zh-TW" sz="2400" dirty="0">
                <a:latin typeface="微軟正黑體" panose="020B0604030504040204" pitchFamily="34" charset="-120"/>
                <a:ea typeface="微軟正黑體" panose="020B0604030504040204" pitchFamily="34" charset="-120"/>
              </a:rPr>
              <a:t>and the ranges of the contexts overlap with one another. </a:t>
            </a:r>
            <a:endParaRPr lang="zh-TW" altLang="en-US" sz="2400"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CD01E558-B73F-F3BC-9EF3-3889535F0DD8}"/>
              </a:ext>
            </a:extLst>
          </p:cNvPr>
          <p:cNvSpPr txBox="1"/>
          <p:nvPr/>
        </p:nvSpPr>
        <p:spPr>
          <a:xfrm>
            <a:off x="752475" y="3587844"/>
            <a:ext cx="9220200" cy="830997"/>
          </a:xfrm>
          <a:prstGeom prst="rect">
            <a:avLst/>
          </a:prstGeom>
          <a:noFill/>
        </p:spPr>
        <p:txBody>
          <a:bodyPr wrap="square" rtlCol="0">
            <a:spAutoFit/>
          </a:bodyPr>
          <a:lstStyle/>
          <a:p>
            <a:r>
              <a:rPr lang="en-US" altLang="zh-TW" sz="2400" b="1" dirty="0">
                <a:solidFill>
                  <a:srgbClr val="FF0000"/>
                </a:solidFill>
                <a:latin typeface="微軟正黑體" panose="020B0604030504040204" pitchFamily="34" charset="-120"/>
                <a:ea typeface="微軟正黑體" panose="020B0604030504040204" pitchFamily="34" charset="-120"/>
              </a:rPr>
              <a:t>A proper mapping function </a:t>
            </a:r>
            <a:r>
              <a:rPr lang="en-US" altLang="zh-TW" sz="2400" dirty="0">
                <a:latin typeface="微軟正黑體" panose="020B0604030504040204" pitchFamily="34" charset="-120"/>
                <a:ea typeface="微軟正黑體" panose="020B0604030504040204" pitchFamily="34" charset="-120"/>
              </a:rPr>
              <a:t>is designed to convert the characteristics of the casual part into a qualified feature value.</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36787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226C5-2EA0-1E9E-AAD6-C814A0FFD1B7}"/>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600DB04C-E1D7-A224-3435-C59C0F742043}"/>
              </a:ext>
            </a:extLst>
          </p:cNvPr>
          <p:cNvSpPr>
            <a:spLocks noGrp="1"/>
          </p:cNvSpPr>
          <p:nvPr>
            <p:ph type="sldNum" sz="quarter" idx="12"/>
          </p:nvPr>
        </p:nvSpPr>
        <p:spPr>
          <a:xfrm>
            <a:off x="11468099" y="6299200"/>
            <a:ext cx="457201"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22</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CE63F7BE-D6A6-ADC7-3160-35393F0AB51B}"/>
              </a:ext>
            </a:extLst>
          </p:cNvPr>
          <p:cNvSpPr txBox="1"/>
          <p:nvPr/>
        </p:nvSpPr>
        <p:spPr>
          <a:xfrm>
            <a:off x="647700" y="552450"/>
            <a:ext cx="26955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References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6FB927C7-6BA2-0C7A-43B9-F2EA5AC15D9F}"/>
              </a:ext>
            </a:extLst>
          </p:cNvPr>
          <p:cNvSpPr txBox="1"/>
          <p:nvPr/>
        </p:nvSpPr>
        <p:spPr>
          <a:xfrm>
            <a:off x="1057275" y="1397675"/>
            <a:ext cx="10487025" cy="2031325"/>
          </a:xfrm>
          <a:prstGeom prst="rect">
            <a:avLst/>
          </a:prstGeom>
          <a:noFill/>
        </p:spPr>
        <p:txBody>
          <a:bodyPr wrap="square" rtlCol="0">
            <a:spAutoFit/>
          </a:bodyPr>
          <a:lstStyle/>
          <a:p>
            <a:pPr algn="just"/>
            <a:r>
              <a:rPr lang="en-US" altLang="zh-TW" dirty="0">
                <a:latin typeface="微軟正黑體" panose="020B0604030504040204" pitchFamily="34" charset="-120"/>
                <a:ea typeface="微軟正黑體" panose="020B0604030504040204" pitchFamily="34" charset="-120"/>
              </a:rPr>
              <a:t>J. -J. Ding and T. -J. Tseng, "Overlapped Context Modeling Using Feature Mapping Functions in the Adaptive Arithmetic Coding Process for Lossless Encoding," 2023 Sixth International Symposium on Computer, Consumer and Control (IS3C), Taichung, Taiwan, 2023, pp. 314-317, </a:t>
            </a:r>
            <a:r>
              <a:rPr lang="en-US" altLang="zh-TW" dirty="0" err="1">
                <a:latin typeface="微軟正黑體" panose="020B0604030504040204" pitchFamily="34" charset="-120"/>
                <a:ea typeface="微軟正黑體" panose="020B0604030504040204" pitchFamily="34" charset="-120"/>
              </a:rPr>
              <a:t>doi</a:t>
            </a:r>
            <a:r>
              <a:rPr lang="en-US" altLang="zh-TW" dirty="0">
                <a:latin typeface="微軟正黑體" panose="020B0604030504040204" pitchFamily="34" charset="-120"/>
                <a:ea typeface="微軟正黑體" panose="020B0604030504040204" pitchFamily="34" charset="-120"/>
              </a:rPr>
              <a:t>: 10.1109/IS3C57901.2023.00091. keywords: {</a:t>
            </a:r>
            <a:r>
              <a:rPr lang="en-US" altLang="zh-TW" dirty="0" err="1">
                <a:latin typeface="微軟正黑體" panose="020B0604030504040204" pitchFamily="34" charset="-120"/>
                <a:ea typeface="微軟正黑體" panose="020B0604030504040204" pitchFamily="34" charset="-120"/>
              </a:rPr>
              <a:t>Training;Adaptation</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models;Image</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coding;Computational</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modeling;Feature</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extraction;Data</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models;Frequency</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estimation;data</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compression;adaptive</a:t>
            </a:r>
            <a:r>
              <a:rPr lang="en-US" altLang="zh-TW" dirty="0">
                <a:latin typeface="微軟正黑體" panose="020B0604030504040204" pitchFamily="34" charset="-120"/>
                <a:ea typeface="微軟正黑體" panose="020B0604030504040204" pitchFamily="34" charset="-120"/>
              </a:rPr>
              <a:t> arithmetic </a:t>
            </a:r>
            <a:r>
              <a:rPr lang="en-US" altLang="zh-TW" dirty="0" err="1">
                <a:latin typeface="微軟正黑體" panose="020B0604030504040204" pitchFamily="34" charset="-120"/>
                <a:ea typeface="微軟正黑體" panose="020B0604030504040204" pitchFamily="34" charset="-120"/>
              </a:rPr>
              <a:t>coding;context</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modeling;probability</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model;lossless</a:t>
            </a:r>
            <a:r>
              <a:rPr lang="en-US" altLang="zh-TW" dirty="0">
                <a:latin typeface="微軟正黑體" panose="020B0604030504040204" pitchFamily="34" charset="-120"/>
                <a:ea typeface="微軟正黑體" panose="020B0604030504040204" pitchFamily="34" charset="-120"/>
              </a:rPr>
              <a:t> compression},</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824EC35A-ECB4-2E7D-0CCF-7489872C85CC}"/>
              </a:ext>
            </a:extLst>
          </p:cNvPr>
          <p:cNvSpPr txBox="1"/>
          <p:nvPr/>
        </p:nvSpPr>
        <p:spPr>
          <a:xfrm>
            <a:off x="647700" y="1397675"/>
            <a:ext cx="465192" cy="369332"/>
          </a:xfrm>
          <a:prstGeom prst="rect">
            <a:avLst/>
          </a:prstGeom>
          <a:noFill/>
        </p:spPr>
        <p:txBody>
          <a:bodyPr wrap="none" rtlCol="0">
            <a:spAutoFit/>
          </a:bodyPr>
          <a:lstStyle/>
          <a:p>
            <a:r>
              <a:rPr lang="en-US" altLang="zh-TW" dirty="0">
                <a:latin typeface="微軟正黑體" panose="020B0604030504040204" pitchFamily="34" charset="-120"/>
                <a:ea typeface="微軟正黑體" panose="020B0604030504040204" pitchFamily="34" charset="-120"/>
              </a:rPr>
              <a:t>[1]</a:t>
            </a:r>
            <a:endParaRPr lang="zh-TW" altLang="en-US" dirty="0"/>
          </a:p>
        </p:txBody>
      </p:sp>
    </p:spTree>
    <p:extLst>
      <p:ext uri="{BB962C8B-B14F-4D97-AF65-F5344CB8AC3E}">
        <p14:creationId xmlns:p14="http://schemas.microsoft.com/office/powerpoint/2010/main" val="149674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B9A3F-4541-495C-66DE-BFDA86D7D10F}"/>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2CF3F7D0-2867-BB64-02D7-31A76E125D1F}"/>
              </a:ext>
            </a:extLst>
          </p:cNvPr>
          <p:cNvSpPr>
            <a:spLocks noGrp="1"/>
          </p:cNvSpPr>
          <p:nvPr>
            <p:ph type="sldNum" sz="quarter" idx="12"/>
          </p:nvPr>
        </p:nvSpPr>
        <p:spPr>
          <a:xfrm>
            <a:off x="11468099" y="6299200"/>
            <a:ext cx="314325"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3</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DBB83300-6DC6-BC64-171A-E7E49EBBAA7D}"/>
              </a:ext>
            </a:extLst>
          </p:cNvPr>
          <p:cNvSpPr txBox="1"/>
          <p:nvPr/>
        </p:nvSpPr>
        <p:spPr>
          <a:xfrm>
            <a:off x="647700" y="552450"/>
            <a:ext cx="21621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Abstract</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789009B0-842B-F9E4-1901-42379400875C}"/>
              </a:ext>
            </a:extLst>
          </p:cNvPr>
          <p:cNvSpPr txBox="1"/>
          <p:nvPr/>
        </p:nvSpPr>
        <p:spPr>
          <a:xfrm>
            <a:off x="647700" y="1665505"/>
            <a:ext cx="8972550" cy="369332"/>
          </a:xfrm>
          <a:prstGeom prst="rect">
            <a:avLst/>
          </a:prstGeom>
          <a:noFill/>
        </p:spPr>
        <p:txBody>
          <a:bodyPr wrap="squar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Context modeling </a:t>
            </a:r>
            <a:r>
              <a:rPr lang="en-US" altLang="zh-TW" dirty="0">
                <a:latin typeface="微軟正黑體" panose="020B0604030504040204" pitchFamily="34" charset="-120"/>
                <a:ea typeface="微軟正黑體" panose="020B0604030504040204" pitchFamily="34" charset="-120"/>
              </a:rPr>
              <a:t>plays a critical role in the</a:t>
            </a:r>
            <a:r>
              <a:rPr lang="en-US" altLang="zh-TW" b="1" dirty="0">
                <a:solidFill>
                  <a:srgbClr val="FF0000"/>
                </a:solidFill>
                <a:latin typeface="微軟正黑體" panose="020B0604030504040204" pitchFamily="34" charset="-120"/>
                <a:ea typeface="微軟正黑體" panose="020B0604030504040204" pitchFamily="34" charset="-120"/>
              </a:rPr>
              <a:t> adaptive arithmetic coding process</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F486BE1F-86F4-3B20-732C-29A60C473448}"/>
              </a:ext>
            </a:extLst>
          </p:cNvPr>
          <p:cNvSpPr txBox="1"/>
          <p:nvPr/>
        </p:nvSpPr>
        <p:spPr>
          <a:xfrm>
            <a:off x="647700" y="2223848"/>
            <a:ext cx="10801350" cy="646331"/>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However, the </a:t>
            </a:r>
            <a:r>
              <a:rPr lang="en-US" altLang="zh-TW" b="1" dirty="0">
                <a:solidFill>
                  <a:srgbClr val="FF0000"/>
                </a:solidFill>
                <a:latin typeface="微軟正黑體" panose="020B0604030504040204" pitchFamily="34" charset="-120"/>
                <a:ea typeface="微軟正黑體" panose="020B0604030504040204" pitchFamily="34" charset="-120"/>
              </a:rPr>
              <a:t>feature value</a:t>
            </a:r>
            <a:r>
              <a:rPr lang="en-US" altLang="zh-TW" dirty="0">
                <a:latin typeface="微軟正黑體" panose="020B0604030504040204" pitchFamily="34" charset="-120"/>
                <a:ea typeface="微軟正黑體" panose="020B0604030504040204" pitchFamily="34" charset="-120"/>
              </a:rPr>
              <a:t> around the border of the ranges of two adjacent contexts, its corresponding </a:t>
            </a:r>
            <a:r>
              <a:rPr lang="en-US" altLang="zh-TW" b="1" dirty="0">
                <a:solidFill>
                  <a:srgbClr val="FF0000"/>
                </a:solidFill>
                <a:latin typeface="微軟正黑體" panose="020B0604030504040204" pitchFamily="34" charset="-120"/>
                <a:ea typeface="微軟正黑體" panose="020B0604030504040204" pitchFamily="34" charset="-120"/>
              </a:rPr>
              <a:t>probability model</a:t>
            </a:r>
            <a:r>
              <a:rPr lang="en-US" altLang="zh-TW" dirty="0">
                <a:latin typeface="微軟正黑體" panose="020B0604030504040204" pitchFamily="34" charset="-120"/>
                <a:ea typeface="微軟正黑體" panose="020B0604030504040204" pitchFamily="34" charset="-120"/>
              </a:rPr>
              <a:t> can not be estimated accurately.</a:t>
            </a:r>
            <a:endParaRPr lang="zh-TW" altLang="en-US"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BC944AD1-58E3-BFB7-7568-F00A10B157A9}"/>
              </a:ext>
            </a:extLst>
          </p:cNvPr>
          <p:cNvSpPr txBox="1"/>
          <p:nvPr/>
        </p:nvSpPr>
        <p:spPr>
          <a:xfrm>
            <a:off x="647700" y="3925965"/>
            <a:ext cx="10856883"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More than one contexts </a:t>
            </a:r>
            <a:r>
              <a:rPr lang="en-US" altLang="zh-TW" dirty="0">
                <a:latin typeface="微軟正黑體" panose="020B0604030504040204" pitchFamily="34" charset="-120"/>
                <a:ea typeface="微軟正黑體" panose="020B0604030504040204" pitchFamily="34" charset="-120"/>
              </a:rPr>
              <a:t>will be assigned for </a:t>
            </a:r>
            <a:r>
              <a:rPr lang="en-US" altLang="zh-TW" b="1" dirty="0">
                <a:solidFill>
                  <a:srgbClr val="FF0000"/>
                </a:solidFill>
                <a:latin typeface="微軟正黑體" panose="020B0604030504040204" pitchFamily="34" charset="-120"/>
                <a:ea typeface="微軟正黑體" panose="020B0604030504040204" pitchFamily="34" charset="-120"/>
              </a:rPr>
              <a:t>each input data </a:t>
            </a:r>
            <a:r>
              <a:rPr lang="en-US" altLang="zh-TW" dirty="0">
                <a:latin typeface="微軟正黑體" panose="020B0604030504040204" pitchFamily="34" charset="-120"/>
                <a:ea typeface="微軟正黑體" panose="020B0604030504040204" pitchFamily="34" charset="-120"/>
              </a:rPr>
              <a:t>by </a:t>
            </a:r>
            <a:r>
              <a:rPr lang="en-US" altLang="zh-TW" b="1" dirty="0">
                <a:solidFill>
                  <a:srgbClr val="FF0000"/>
                </a:solidFill>
                <a:latin typeface="微軟正黑體" panose="020B0604030504040204" pitchFamily="34" charset="-120"/>
                <a:ea typeface="微軟正黑體" panose="020B0604030504040204" pitchFamily="34" charset="-120"/>
              </a:rPr>
              <a:t>making the contexts overlapping.</a:t>
            </a:r>
            <a:endParaRPr lang="zh-TW" altLang="en-US" b="1" dirty="0">
              <a:solidFill>
                <a:srgbClr val="FF0000"/>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CD31A630-BA98-BCD2-93B2-50B92C54CFBB}"/>
              </a:ext>
            </a:extLst>
          </p:cNvPr>
          <p:cNvSpPr txBox="1"/>
          <p:nvPr/>
        </p:nvSpPr>
        <p:spPr>
          <a:xfrm>
            <a:off x="647700" y="4533900"/>
            <a:ext cx="4525726"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High coding efficiency </a:t>
            </a:r>
            <a:r>
              <a:rPr lang="en-US" altLang="zh-TW" dirty="0">
                <a:latin typeface="微軟正黑體" panose="020B0604030504040204" pitchFamily="34" charset="-120"/>
                <a:ea typeface="微軟正黑體" panose="020B0604030504040204" pitchFamily="34" charset="-120"/>
              </a:rPr>
              <a:t>can be achieved.</a:t>
            </a:r>
            <a:endParaRPr lang="zh-TW" altLang="en-US" dirty="0">
              <a:latin typeface="微軟正黑體" panose="020B0604030504040204" pitchFamily="34" charset="-120"/>
              <a:ea typeface="微軟正黑體" panose="020B0604030504040204" pitchFamily="34" charset="-120"/>
            </a:endParaRPr>
          </a:p>
        </p:txBody>
      </p:sp>
      <p:sp>
        <p:nvSpPr>
          <p:cNvPr id="8" name="箭號: 向下 7">
            <a:extLst>
              <a:ext uri="{FF2B5EF4-FFF2-40B4-BE49-F238E27FC236}">
                <a16:creationId xmlns:a16="http://schemas.microsoft.com/office/drawing/2014/main" id="{F73E001D-AF36-DFF0-0750-8ACB794CECCB}"/>
              </a:ext>
            </a:extLst>
          </p:cNvPr>
          <p:cNvSpPr/>
          <p:nvPr/>
        </p:nvSpPr>
        <p:spPr>
          <a:xfrm>
            <a:off x="5419726" y="3090623"/>
            <a:ext cx="342900" cy="646331"/>
          </a:xfrm>
          <a:prstGeom prst="downArrow">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93927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DDF50-88DF-D311-B800-5FECCC26A7DE}"/>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7C4936F7-3569-1A6F-2062-83E6ED6592D4}"/>
              </a:ext>
            </a:extLst>
          </p:cNvPr>
          <p:cNvSpPr>
            <a:spLocks noGrp="1"/>
          </p:cNvSpPr>
          <p:nvPr>
            <p:ph type="sldNum" sz="quarter" idx="12"/>
          </p:nvPr>
        </p:nvSpPr>
        <p:spPr>
          <a:xfrm>
            <a:off x="11468099" y="6299200"/>
            <a:ext cx="314325"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4</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E496C183-5CF4-62E0-870A-C7D60CFEED83}"/>
              </a:ext>
            </a:extLst>
          </p:cNvPr>
          <p:cNvSpPr txBox="1"/>
          <p:nvPr/>
        </p:nvSpPr>
        <p:spPr>
          <a:xfrm>
            <a:off x="647700" y="552450"/>
            <a:ext cx="3153833"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Introduction</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405D1488-61DC-BD5B-22E9-E838F4CACD70}"/>
              </a:ext>
            </a:extLst>
          </p:cNvPr>
          <p:cNvSpPr txBox="1"/>
          <p:nvPr/>
        </p:nvSpPr>
        <p:spPr>
          <a:xfrm>
            <a:off x="838200" y="1695018"/>
            <a:ext cx="9795310"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Adaptive arithmetic coding (AAC) </a:t>
            </a:r>
            <a:r>
              <a:rPr lang="en-US" altLang="zh-TW" dirty="0">
                <a:latin typeface="微軟正黑體" panose="020B0604030504040204" pitchFamily="34" charset="-120"/>
                <a:ea typeface="微軟正黑體" panose="020B0604030504040204" pitchFamily="34" charset="-120"/>
              </a:rPr>
              <a:t>is one of the</a:t>
            </a:r>
            <a:r>
              <a:rPr lang="en-US" altLang="zh-TW" b="1" dirty="0">
                <a:solidFill>
                  <a:srgbClr val="FF0000"/>
                </a:solidFill>
                <a:latin typeface="微軟正黑體" panose="020B0604030504040204" pitchFamily="34" charset="-120"/>
                <a:ea typeface="微軟正黑體" panose="020B0604030504040204" pitchFamily="34" charset="-120"/>
              </a:rPr>
              <a:t> advanced data compression algorithms</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DCC9E49E-20C1-64CD-013D-77C5237E358C}"/>
              </a:ext>
            </a:extLst>
          </p:cNvPr>
          <p:cNvSpPr txBox="1"/>
          <p:nvPr/>
        </p:nvSpPr>
        <p:spPr>
          <a:xfrm>
            <a:off x="838200" y="3429000"/>
            <a:ext cx="9872133" cy="923330"/>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The </a:t>
            </a:r>
            <a:r>
              <a:rPr lang="en-US" altLang="zh-TW" b="1" dirty="0">
                <a:solidFill>
                  <a:srgbClr val="FF0000"/>
                </a:solidFill>
                <a:latin typeface="微軟正黑體" panose="020B0604030504040204" pitchFamily="34" charset="-120"/>
                <a:ea typeface="微軟正黑體" panose="020B0604030504040204" pitchFamily="34" charset="-120"/>
              </a:rPr>
              <a:t>context modeling-based AAC (CAAC) </a:t>
            </a:r>
            <a:r>
              <a:rPr lang="en-US" altLang="zh-TW" dirty="0">
                <a:latin typeface="微軟正黑體" panose="020B0604030504040204" pitchFamily="34" charset="-120"/>
                <a:ea typeface="微軟正黑體" panose="020B0604030504040204" pitchFamily="34" charset="-120"/>
              </a:rPr>
              <a:t>is to assign the context according to the </a:t>
            </a:r>
            <a:r>
              <a:rPr lang="en-US" altLang="zh-TW" b="1" dirty="0">
                <a:solidFill>
                  <a:srgbClr val="FF0000"/>
                </a:solidFill>
                <a:latin typeface="微軟正黑體" panose="020B0604030504040204" pitchFamily="34" charset="-120"/>
                <a:ea typeface="微軟正黑體" panose="020B0604030504040204" pitchFamily="34" charset="-120"/>
              </a:rPr>
              <a:t>neighboring casual part</a:t>
            </a:r>
            <a:r>
              <a:rPr lang="en-US" altLang="zh-TW" dirty="0">
                <a:latin typeface="微軟正黑體" panose="020B0604030504040204" pitchFamily="34" charset="-120"/>
                <a:ea typeface="微軟正黑體" panose="020B0604030504040204" pitchFamily="34" charset="-120"/>
              </a:rPr>
              <a:t> and use different frequency tables, which reflect the </a:t>
            </a:r>
            <a:r>
              <a:rPr lang="en-US" altLang="zh-TW" b="1" dirty="0">
                <a:solidFill>
                  <a:srgbClr val="FF0000"/>
                </a:solidFill>
                <a:latin typeface="微軟正黑體" panose="020B0604030504040204" pitchFamily="34" charset="-120"/>
                <a:ea typeface="微軟正黑體" panose="020B0604030504040204" pitchFamily="34" charset="-120"/>
              </a:rPr>
              <a:t>probability distributions</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6" name="箭號: 向下 5">
            <a:extLst>
              <a:ext uri="{FF2B5EF4-FFF2-40B4-BE49-F238E27FC236}">
                <a16:creationId xmlns:a16="http://schemas.microsoft.com/office/drawing/2014/main" id="{677C7AE3-3B47-3BAC-FE4E-2AB08AD57819}"/>
              </a:ext>
            </a:extLst>
          </p:cNvPr>
          <p:cNvSpPr/>
          <p:nvPr/>
        </p:nvSpPr>
        <p:spPr>
          <a:xfrm>
            <a:off x="5431366" y="2426900"/>
            <a:ext cx="342900" cy="646331"/>
          </a:xfrm>
          <a:prstGeom prst="downArrow">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a:extLst>
              <a:ext uri="{FF2B5EF4-FFF2-40B4-BE49-F238E27FC236}">
                <a16:creationId xmlns:a16="http://schemas.microsoft.com/office/drawing/2014/main" id="{0EB8173B-C622-BF5B-2135-1E1518717A02}"/>
              </a:ext>
            </a:extLst>
          </p:cNvPr>
          <p:cNvSpPr txBox="1"/>
          <p:nvPr/>
        </p:nvSpPr>
        <p:spPr>
          <a:xfrm>
            <a:off x="838200" y="4523433"/>
            <a:ext cx="4661789"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Coding efficiency </a:t>
            </a:r>
            <a:r>
              <a:rPr lang="en-US" altLang="zh-TW" dirty="0">
                <a:latin typeface="微軟正黑體" panose="020B0604030504040204" pitchFamily="34" charset="-120"/>
                <a:ea typeface="微軟正黑體" panose="020B0604030504040204" pitchFamily="34" charset="-120"/>
              </a:rPr>
              <a:t>can be achieved better.</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23303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3FAF4E-36C4-74FF-1082-00CBB77C3545}"/>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959FF816-63F6-F4B1-8431-EF8FF364054C}"/>
              </a:ext>
            </a:extLst>
          </p:cNvPr>
          <p:cNvSpPr>
            <a:spLocks noGrp="1"/>
          </p:cNvSpPr>
          <p:nvPr>
            <p:ph type="sldNum" sz="quarter" idx="12"/>
          </p:nvPr>
        </p:nvSpPr>
        <p:spPr>
          <a:xfrm>
            <a:off x="11468099" y="6299200"/>
            <a:ext cx="328628"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5</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D850CDC6-488F-8660-EACB-92F2AA270C55}"/>
              </a:ext>
            </a:extLst>
          </p:cNvPr>
          <p:cNvSpPr txBox="1"/>
          <p:nvPr/>
        </p:nvSpPr>
        <p:spPr>
          <a:xfrm>
            <a:off x="647700" y="552450"/>
            <a:ext cx="3297341"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Introduction</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659C4A55-344E-9DCD-14CA-8FBCEA1382E6}"/>
              </a:ext>
            </a:extLst>
          </p:cNvPr>
          <p:cNvSpPr txBox="1"/>
          <p:nvPr/>
        </p:nvSpPr>
        <p:spPr>
          <a:xfrm>
            <a:off x="647700" y="1628775"/>
            <a:ext cx="9410701"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However, </a:t>
            </a:r>
            <a:r>
              <a:rPr lang="en-US" altLang="zh-TW" b="1" dirty="0">
                <a:solidFill>
                  <a:srgbClr val="FF0000"/>
                </a:solidFill>
                <a:latin typeface="微軟正黑體" panose="020B0604030504040204" pitchFamily="34" charset="-120"/>
                <a:ea typeface="微軟正黑體" panose="020B0604030504040204" pitchFamily="34" charset="-120"/>
              </a:rPr>
              <a:t>CAAC</a:t>
            </a:r>
            <a:r>
              <a:rPr lang="en-US" altLang="zh-TW" dirty="0">
                <a:latin typeface="微軟正黑體" panose="020B0604030504040204" pitchFamily="34" charset="-120"/>
                <a:ea typeface="微軟正黑體" panose="020B0604030504040204" pitchFamily="34" charset="-120"/>
              </a:rPr>
              <a:t> apply  </a:t>
            </a:r>
            <a:r>
              <a:rPr lang="en-US" altLang="zh-TW" b="1" dirty="0">
                <a:solidFill>
                  <a:srgbClr val="FF0000"/>
                </a:solidFill>
                <a:latin typeface="微軟正黑體" panose="020B0604030504040204" pitchFamily="34" charset="-120"/>
                <a:ea typeface="微軟正黑體" panose="020B0604030504040204" pitchFamily="34" charset="-120"/>
              </a:rPr>
              <a:t>hard criterions </a:t>
            </a:r>
            <a:r>
              <a:rPr lang="en-US" altLang="zh-TW" dirty="0">
                <a:latin typeface="微軟正黑體" panose="020B0604030504040204" pitchFamily="34" charset="-120"/>
                <a:ea typeface="微軟正黑體" panose="020B0604030504040204" pitchFamily="34" charset="-120"/>
              </a:rPr>
              <a:t>to classify the casual part into several classes.</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E313533A-400C-B0A5-0C24-8BC7C728E3BB}"/>
              </a:ext>
            </a:extLst>
          </p:cNvPr>
          <p:cNvSpPr txBox="1"/>
          <p:nvPr/>
        </p:nvSpPr>
        <p:spPr>
          <a:xfrm>
            <a:off x="647700" y="2304991"/>
            <a:ext cx="10144125" cy="646331"/>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And </a:t>
            </a:r>
            <a:r>
              <a:rPr lang="en-US" altLang="zh-TW" b="1" dirty="0">
                <a:solidFill>
                  <a:srgbClr val="FF0000"/>
                </a:solidFill>
                <a:latin typeface="微軟正黑體" panose="020B0604030504040204" pitchFamily="34" charset="-120"/>
                <a:ea typeface="微軟正黑體" panose="020B0604030504040204" pitchFamily="34" charset="-120"/>
              </a:rPr>
              <a:t>problem will happen </a:t>
            </a:r>
            <a:r>
              <a:rPr lang="en-US" altLang="zh-TW" dirty="0">
                <a:latin typeface="微軟正黑體" panose="020B0604030504040204" pitchFamily="34" charset="-120"/>
                <a:ea typeface="微軟正黑體" panose="020B0604030504040204" pitchFamily="34" charset="-120"/>
              </a:rPr>
              <a:t>if the casual part has </a:t>
            </a:r>
            <a:r>
              <a:rPr lang="en-US" altLang="zh-TW" b="1" dirty="0">
                <a:solidFill>
                  <a:srgbClr val="FF0000"/>
                </a:solidFill>
                <a:latin typeface="微軟正黑體" panose="020B0604030504040204" pitchFamily="34" charset="-120"/>
                <a:ea typeface="微軟正黑體" panose="020B0604030504040204" pitchFamily="34" charset="-120"/>
              </a:rPr>
              <a:t>the feature value near to the boundary between two contexts</a:t>
            </a:r>
            <a:r>
              <a:rPr lang="en-US" altLang="zh-TW" dirty="0">
                <a:latin typeface="微軟正黑體" panose="020B0604030504040204" pitchFamily="34" charset="-120"/>
                <a:ea typeface="微軟正黑體" panose="020B0604030504040204" pitchFamily="34" charset="-120"/>
              </a:rPr>
              <a:t>. </a:t>
            </a:r>
            <a:endParaRPr lang="zh-TW" altLang="en-US"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BE58F617-566D-0012-2B16-FB54289365F6}"/>
              </a:ext>
            </a:extLst>
          </p:cNvPr>
          <p:cNvSpPr txBox="1"/>
          <p:nvPr/>
        </p:nvSpPr>
        <p:spPr>
          <a:xfrm>
            <a:off x="647700" y="3260348"/>
            <a:ext cx="7991475" cy="646331"/>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Increasing the number of contexts </a:t>
            </a:r>
            <a:r>
              <a:rPr lang="en-US" altLang="zh-TW" b="1" dirty="0">
                <a:solidFill>
                  <a:srgbClr val="FF0000"/>
                </a:solidFill>
                <a:latin typeface="微軟正黑體" panose="020B0604030504040204" pitchFamily="34" charset="-120"/>
                <a:ea typeface="微軟正黑體" panose="020B0604030504040204" pitchFamily="34" charset="-120"/>
              </a:rPr>
              <a:t>can not solve the problem </a:t>
            </a:r>
            <a:r>
              <a:rPr lang="en-US" altLang="zh-TW" dirty="0">
                <a:latin typeface="微軟正黑體" panose="020B0604030504040204" pitchFamily="34" charset="-120"/>
                <a:ea typeface="微軟正黑體" panose="020B0604030504040204" pitchFamily="34" charset="-120"/>
              </a:rPr>
              <a:t>by leading to fewer training data for each class. </a:t>
            </a:r>
            <a:endParaRPr lang="zh-TW" altLang="en-US"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9C9CB79B-28F3-2973-8AEC-F91EF6B7D8FD}"/>
              </a:ext>
            </a:extLst>
          </p:cNvPr>
          <p:cNvSpPr txBox="1"/>
          <p:nvPr/>
        </p:nvSpPr>
        <p:spPr>
          <a:xfrm>
            <a:off x="706541" y="4061579"/>
            <a:ext cx="3636859"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e.g. </a:t>
            </a:r>
            <a:r>
              <a:rPr lang="en-US" altLang="zh-TW" b="1" dirty="0">
                <a:solidFill>
                  <a:srgbClr val="FF0000"/>
                </a:solidFill>
                <a:latin typeface="微軟正黑體" panose="020B0604030504040204" pitchFamily="34" charset="-120"/>
                <a:ea typeface="微軟正黑體" panose="020B0604030504040204" pitchFamily="34" charset="-120"/>
              </a:rPr>
              <a:t>Data</a:t>
            </a:r>
            <a:r>
              <a:rPr lang="en-US" altLang="zh-TW" dirty="0">
                <a:latin typeface="微軟正黑體" panose="020B0604030504040204" pitchFamily="34" charset="-120"/>
                <a:ea typeface="微軟正黑體" panose="020B0604030504040204" pitchFamily="34" charset="-120"/>
              </a:rPr>
              <a:t> -&gt; </a:t>
            </a:r>
            <a:r>
              <a:rPr lang="en-US" altLang="zh-TW" b="1" dirty="0">
                <a:solidFill>
                  <a:srgbClr val="FF0000"/>
                </a:solidFill>
                <a:latin typeface="微軟正黑體" panose="020B0604030504040204" pitchFamily="34" charset="-120"/>
                <a:ea typeface="微軟正黑體" panose="020B0604030504040204" pitchFamily="34" charset="-120"/>
              </a:rPr>
              <a:t>Contexts</a:t>
            </a:r>
            <a:r>
              <a:rPr lang="en-US" altLang="zh-TW" dirty="0">
                <a:latin typeface="微軟正黑體" panose="020B0604030504040204" pitchFamily="34" charset="-120"/>
                <a:ea typeface="微軟正黑體" panose="020B0604030504040204" pitchFamily="34" charset="-120"/>
              </a:rPr>
              <a:t> -&gt; </a:t>
            </a:r>
            <a:r>
              <a:rPr lang="en-US" altLang="zh-TW" b="1" dirty="0">
                <a:solidFill>
                  <a:srgbClr val="FF0000"/>
                </a:solidFill>
                <a:latin typeface="微軟正黑體" panose="020B0604030504040204" pitchFamily="34" charset="-120"/>
                <a:ea typeface="微軟正黑體" panose="020B0604030504040204" pitchFamily="34" charset="-120"/>
              </a:rPr>
              <a:t>Class</a:t>
            </a:r>
            <a:endParaRPr lang="zh-TW" altLang="en-US" b="1" dirty="0">
              <a:solidFill>
                <a:srgbClr val="FF0000"/>
              </a:solidFill>
              <a:latin typeface="微軟正黑體" panose="020B0604030504040204" pitchFamily="34" charset="-120"/>
              <a:ea typeface="微軟正黑體" panose="020B0604030504040204" pitchFamily="34" charset="-120"/>
            </a:endParaRPr>
          </a:p>
        </p:txBody>
      </p:sp>
      <p:sp>
        <p:nvSpPr>
          <p:cNvPr id="12" name="文字方塊 11">
            <a:extLst>
              <a:ext uri="{FF2B5EF4-FFF2-40B4-BE49-F238E27FC236}">
                <a16:creationId xmlns:a16="http://schemas.microsoft.com/office/drawing/2014/main" id="{A6AC288E-A547-380C-BA2B-18D3563D6C86}"/>
              </a:ext>
            </a:extLst>
          </p:cNvPr>
          <p:cNvSpPr txBox="1"/>
          <p:nvPr/>
        </p:nvSpPr>
        <p:spPr>
          <a:xfrm>
            <a:off x="1143000" y="4708446"/>
            <a:ext cx="3200400"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Data / Context    -&gt; Class</a:t>
            </a:r>
            <a:endParaRPr lang="zh-TW" altLang="en-US" dirty="0">
              <a:latin typeface="微軟正黑體" panose="020B0604030504040204" pitchFamily="34" charset="-120"/>
              <a:ea typeface="微軟正黑體" panose="020B0604030504040204" pitchFamily="34" charset="-120"/>
            </a:endParaRPr>
          </a:p>
        </p:txBody>
      </p:sp>
      <p:cxnSp>
        <p:nvCxnSpPr>
          <p:cNvPr id="14" name="直線單箭頭接點 13">
            <a:extLst>
              <a:ext uri="{FF2B5EF4-FFF2-40B4-BE49-F238E27FC236}">
                <a16:creationId xmlns:a16="http://schemas.microsoft.com/office/drawing/2014/main" id="{21C1EBFE-B65C-BCFB-899B-A26AC65CC5BB}"/>
              </a:ext>
            </a:extLst>
          </p:cNvPr>
          <p:cNvCxnSpPr>
            <a:cxnSpLocks/>
          </p:cNvCxnSpPr>
          <p:nvPr/>
        </p:nvCxnSpPr>
        <p:spPr>
          <a:xfrm flipV="1">
            <a:off x="2055238" y="4708446"/>
            <a:ext cx="661143" cy="44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直線單箭頭接點 18">
            <a:extLst>
              <a:ext uri="{FF2B5EF4-FFF2-40B4-BE49-F238E27FC236}">
                <a16:creationId xmlns:a16="http://schemas.microsoft.com/office/drawing/2014/main" id="{DD5E74BF-2FD9-64E2-654C-32FAE0DB7E15}"/>
              </a:ext>
            </a:extLst>
          </p:cNvPr>
          <p:cNvCxnSpPr/>
          <p:nvPr/>
        </p:nvCxnSpPr>
        <p:spPr>
          <a:xfrm flipH="1">
            <a:off x="3291866" y="4676775"/>
            <a:ext cx="628650" cy="476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文字方塊 19">
            <a:extLst>
              <a:ext uri="{FF2B5EF4-FFF2-40B4-BE49-F238E27FC236}">
                <a16:creationId xmlns:a16="http://schemas.microsoft.com/office/drawing/2014/main" id="{68B3513A-BE71-BBDC-21FF-208C1636412C}"/>
              </a:ext>
            </a:extLst>
          </p:cNvPr>
          <p:cNvSpPr txBox="1"/>
          <p:nvPr/>
        </p:nvSpPr>
        <p:spPr>
          <a:xfrm>
            <a:off x="1302832" y="5232678"/>
            <a:ext cx="2916743"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1000/10             -&gt;  100</a:t>
            </a:r>
            <a:endParaRPr lang="zh-TW" altLang="en-US" dirty="0">
              <a:latin typeface="微軟正黑體" panose="020B0604030504040204" pitchFamily="34" charset="-120"/>
              <a:ea typeface="微軟正黑體" panose="020B0604030504040204" pitchFamily="34" charset="-120"/>
            </a:endParaRPr>
          </a:p>
        </p:txBody>
      </p:sp>
      <p:sp>
        <p:nvSpPr>
          <p:cNvPr id="21" name="文字方塊 20">
            <a:extLst>
              <a:ext uri="{FF2B5EF4-FFF2-40B4-BE49-F238E27FC236}">
                <a16:creationId xmlns:a16="http://schemas.microsoft.com/office/drawing/2014/main" id="{0F479705-B103-DB40-0C8D-A1AB62923C07}"/>
              </a:ext>
            </a:extLst>
          </p:cNvPr>
          <p:cNvSpPr txBox="1"/>
          <p:nvPr/>
        </p:nvSpPr>
        <p:spPr>
          <a:xfrm>
            <a:off x="1302832" y="5692498"/>
            <a:ext cx="2916743"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1000/100           -&gt;  10</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839000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8842D1-0E21-B7A9-9408-64A382A9BA67}"/>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A1C16CF9-C119-4048-35B4-59CFE81C7265}"/>
              </a:ext>
            </a:extLst>
          </p:cNvPr>
          <p:cNvSpPr>
            <a:spLocks noGrp="1"/>
          </p:cNvSpPr>
          <p:nvPr>
            <p:ph type="sldNum" sz="quarter" idx="12"/>
          </p:nvPr>
        </p:nvSpPr>
        <p:spPr>
          <a:xfrm>
            <a:off x="11468099" y="6299200"/>
            <a:ext cx="314325"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6</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E663D7B6-9393-4E34-5A05-F466C19A048F}"/>
              </a:ext>
            </a:extLst>
          </p:cNvPr>
          <p:cNvSpPr txBox="1"/>
          <p:nvPr/>
        </p:nvSpPr>
        <p:spPr>
          <a:xfrm>
            <a:off x="647700" y="552450"/>
            <a:ext cx="3297341"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Introduction</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CA41087E-ABFE-4586-D8BB-D92490B1403F}"/>
              </a:ext>
            </a:extLst>
          </p:cNvPr>
          <p:cNvSpPr txBox="1"/>
          <p:nvPr/>
        </p:nvSpPr>
        <p:spPr>
          <a:xfrm>
            <a:off x="647700" y="1400175"/>
            <a:ext cx="6086475"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In this paper, </a:t>
            </a:r>
            <a:r>
              <a:rPr lang="en-US" altLang="zh-TW" b="1" dirty="0">
                <a:solidFill>
                  <a:srgbClr val="FF0000"/>
                </a:solidFill>
                <a:latin typeface="微軟正黑體" panose="020B0604030504040204" pitchFamily="34" charset="-120"/>
                <a:ea typeface="微軟正黑體" panose="020B0604030504040204" pitchFamily="34" charset="-120"/>
              </a:rPr>
              <a:t>contexts are overlapped with one more</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662D5A09-9D02-25CC-8553-D3126526218E}"/>
              </a:ext>
            </a:extLst>
          </p:cNvPr>
          <p:cNvSpPr txBox="1"/>
          <p:nvPr/>
        </p:nvSpPr>
        <p:spPr>
          <a:xfrm>
            <a:off x="647700" y="2526997"/>
            <a:ext cx="6953250"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They assign data to </a:t>
            </a:r>
            <a:r>
              <a:rPr lang="en-US" altLang="zh-TW" b="1" dirty="0">
                <a:solidFill>
                  <a:srgbClr val="FF0000"/>
                </a:solidFill>
                <a:latin typeface="微軟正黑體" panose="020B0604030504040204" pitchFamily="34" charset="-120"/>
                <a:ea typeface="微軟正黑體" panose="020B0604030504040204" pitchFamily="34" charset="-120"/>
              </a:rPr>
              <a:t>be encoded into more than one contexts</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EDEEEB49-229D-8EA3-A0F0-F2D3B9DA7EF7}"/>
              </a:ext>
            </a:extLst>
          </p:cNvPr>
          <p:cNvSpPr txBox="1"/>
          <p:nvPr/>
        </p:nvSpPr>
        <p:spPr>
          <a:xfrm>
            <a:off x="647700" y="3638506"/>
            <a:ext cx="8334375" cy="646331"/>
          </a:xfrm>
          <a:prstGeom prst="rect">
            <a:avLst/>
          </a:prstGeom>
          <a:noFill/>
        </p:spPr>
        <p:txBody>
          <a:bodyPr wrap="squar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The probability model </a:t>
            </a:r>
            <a:r>
              <a:rPr lang="en-US" altLang="zh-TW" dirty="0">
                <a:latin typeface="微軟正黑體" panose="020B0604030504040204" pitchFamily="34" charset="-120"/>
                <a:ea typeface="微軟正黑體" panose="020B0604030504040204" pitchFamily="34" charset="-120"/>
              </a:rPr>
              <a:t>is constructed from </a:t>
            </a:r>
            <a:r>
              <a:rPr lang="en-US" altLang="zh-TW" b="1" dirty="0">
                <a:solidFill>
                  <a:srgbClr val="FF0000"/>
                </a:solidFill>
                <a:latin typeface="微軟正黑體" panose="020B0604030504040204" pitchFamily="34" charset="-120"/>
                <a:ea typeface="微軟正黑體" panose="020B0604030504040204" pitchFamily="34" charset="-120"/>
              </a:rPr>
              <a:t>the weighted combination </a:t>
            </a:r>
            <a:r>
              <a:rPr lang="en-US" altLang="zh-TW" dirty="0">
                <a:latin typeface="微軟正黑體" panose="020B0604030504040204" pitchFamily="34" charset="-120"/>
                <a:ea typeface="微軟正黑體" panose="020B0604030504040204" pitchFamily="34" charset="-120"/>
              </a:rPr>
              <a:t>of the </a:t>
            </a:r>
            <a:r>
              <a:rPr lang="en-US" altLang="zh-TW" b="1" dirty="0">
                <a:solidFill>
                  <a:srgbClr val="FF0000"/>
                </a:solidFill>
                <a:latin typeface="微軟正黑體" panose="020B0604030504040204" pitchFamily="34" charset="-120"/>
                <a:ea typeface="微軟正黑體" panose="020B0604030504040204" pitchFamily="34" charset="-120"/>
              </a:rPr>
              <a:t>frequency table </a:t>
            </a:r>
            <a:r>
              <a:rPr lang="en-US" altLang="zh-TW" dirty="0">
                <a:latin typeface="微軟正黑體" panose="020B0604030504040204" pitchFamily="34" charset="-120"/>
                <a:ea typeface="微軟正黑體" panose="020B0604030504040204" pitchFamily="34" charset="-120"/>
              </a:rPr>
              <a:t>of these </a:t>
            </a:r>
            <a:r>
              <a:rPr lang="en-US" altLang="zh-TW" b="1" dirty="0">
                <a:solidFill>
                  <a:srgbClr val="FF0000"/>
                </a:solidFill>
                <a:latin typeface="微軟正黑體" panose="020B0604030504040204" pitchFamily="34" charset="-120"/>
                <a:ea typeface="微軟正黑體" panose="020B0604030504040204" pitchFamily="34" charset="-120"/>
              </a:rPr>
              <a:t>overlapped contexts</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7" name="箭號: 向下 6">
            <a:extLst>
              <a:ext uri="{FF2B5EF4-FFF2-40B4-BE49-F238E27FC236}">
                <a16:creationId xmlns:a16="http://schemas.microsoft.com/office/drawing/2014/main" id="{0673CC23-783E-B8FA-6978-04AC8B39CEDE}"/>
              </a:ext>
            </a:extLst>
          </p:cNvPr>
          <p:cNvSpPr/>
          <p:nvPr/>
        </p:nvSpPr>
        <p:spPr>
          <a:xfrm>
            <a:off x="3564730" y="2032457"/>
            <a:ext cx="252413" cy="369333"/>
          </a:xfrm>
          <a:prstGeom prst="downArrow">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8" name="箭號: 向下 7">
            <a:extLst>
              <a:ext uri="{FF2B5EF4-FFF2-40B4-BE49-F238E27FC236}">
                <a16:creationId xmlns:a16="http://schemas.microsoft.com/office/drawing/2014/main" id="{E3E93649-C496-7A71-8FE1-636544EE7474}"/>
              </a:ext>
            </a:extLst>
          </p:cNvPr>
          <p:cNvSpPr/>
          <p:nvPr/>
        </p:nvSpPr>
        <p:spPr>
          <a:xfrm>
            <a:off x="3564730" y="3090408"/>
            <a:ext cx="252413" cy="369333"/>
          </a:xfrm>
          <a:prstGeom prst="downArrow">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10" name="文字方塊 9">
            <a:extLst>
              <a:ext uri="{FF2B5EF4-FFF2-40B4-BE49-F238E27FC236}">
                <a16:creationId xmlns:a16="http://schemas.microsoft.com/office/drawing/2014/main" id="{AD158FFF-804B-4F94-30EC-A807DC2BC090}"/>
              </a:ext>
            </a:extLst>
          </p:cNvPr>
          <p:cNvSpPr txBox="1"/>
          <p:nvPr/>
        </p:nvSpPr>
        <p:spPr>
          <a:xfrm>
            <a:off x="6734175" y="1400175"/>
            <a:ext cx="2724150"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1 </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to</a:t>
            </a:r>
            <a:r>
              <a:rPr lang="zh-TW" altLang="en-US" dirty="0">
                <a:latin typeface="微軟正黑體" panose="020B0604030504040204" pitchFamily="34" charset="-120"/>
                <a:ea typeface="微軟正黑體" panose="020B0604030504040204" pitchFamily="34" charset="-120"/>
              </a:rPr>
              <a:t>  </a:t>
            </a:r>
            <a:r>
              <a:rPr lang="en-US" altLang="zh-TW" b="1" dirty="0">
                <a:solidFill>
                  <a:srgbClr val="FF0000"/>
                </a:solidFill>
                <a:latin typeface="微軟正黑體" panose="020B0604030504040204" pitchFamily="34" charset="-120"/>
                <a:ea typeface="微軟正黑體" panose="020B0604030504040204" pitchFamily="34" charset="-120"/>
              </a:rPr>
              <a:t>1</a:t>
            </a:r>
            <a:r>
              <a:rPr lang="zh-TW" altLang="en-US" b="1" dirty="0">
                <a:solidFill>
                  <a:srgbClr val="FF0000"/>
                </a:solidFill>
                <a:latin typeface="微軟正黑體" panose="020B0604030504040204" pitchFamily="34" charset="-12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-&gt;</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 1</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to</a:t>
            </a:r>
            <a:r>
              <a:rPr lang="zh-TW" altLang="en-US" dirty="0">
                <a:latin typeface="微軟正黑體" panose="020B0604030504040204" pitchFamily="34" charset="-120"/>
                <a:ea typeface="微軟正黑體" panose="020B0604030504040204" pitchFamily="34" charset="-120"/>
              </a:rPr>
              <a:t> </a:t>
            </a:r>
            <a:r>
              <a:rPr lang="en-US" altLang="zh-TW" b="1" dirty="0">
                <a:solidFill>
                  <a:srgbClr val="FF0000"/>
                </a:solidFill>
                <a:latin typeface="微軟正黑體" panose="020B0604030504040204" pitchFamily="34" charset="-120"/>
                <a:ea typeface="微軟正黑體" panose="020B0604030504040204" pitchFamily="34" charset="-120"/>
              </a:rPr>
              <a:t>more</a:t>
            </a:r>
            <a:endParaRPr lang="zh-TW" altLang="en-US" b="1" dirty="0">
              <a:solidFill>
                <a:srgbClr val="FF0000"/>
              </a:solidFill>
              <a:latin typeface="微軟正黑體" panose="020B0604030504040204" pitchFamily="34" charset="-120"/>
              <a:ea typeface="微軟正黑體" panose="020B0604030504040204" pitchFamily="34" charset="-120"/>
            </a:endParaRPr>
          </a:p>
        </p:txBody>
      </p:sp>
      <p:sp>
        <p:nvSpPr>
          <p:cNvPr id="11" name="文字方塊 10">
            <a:extLst>
              <a:ext uri="{FF2B5EF4-FFF2-40B4-BE49-F238E27FC236}">
                <a16:creationId xmlns:a16="http://schemas.microsoft.com/office/drawing/2014/main" id="{A38EF23A-9027-4079-B583-CAC0CA70E914}"/>
              </a:ext>
            </a:extLst>
          </p:cNvPr>
          <p:cNvSpPr txBox="1"/>
          <p:nvPr/>
        </p:nvSpPr>
        <p:spPr>
          <a:xfrm>
            <a:off x="647700" y="5088492"/>
            <a:ext cx="4552950" cy="646331"/>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The weights is according to the distance. </a:t>
            </a:r>
          </a:p>
          <a:p>
            <a:r>
              <a:rPr lang="en-US" altLang="zh-TW" b="1" dirty="0">
                <a:solidFill>
                  <a:srgbClr val="FF0000"/>
                </a:solidFill>
                <a:latin typeface="微軟正黑體" panose="020B0604030504040204" pitchFamily="34" charset="-120"/>
                <a:ea typeface="微軟正黑體" panose="020B0604030504040204" pitchFamily="34" charset="-120"/>
              </a:rPr>
              <a:t>Larger distance </a:t>
            </a:r>
            <a:r>
              <a:rPr lang="en-US" altLang="zh-TW" dirty="0">
                <a:latin typeface="微軟正黑體" panose="020B0604030504040204" pitchFamily="34" charset="-120"/>
                <a:ea typeface="微軟正黑體" panose="020B0604030504040204" pitchFamily="34" charset="-120"/>
              </a:rPr>
              <a:t>means </a:t>
            </a:r>
            <a:r>
              <a:rPr lang="en-US" altLang="zh-TW" b="1" dirty="0">
                <a:solidFill>
                  <a:srgbClr val="FF0000"/>
                </a:solidFill>
                <a:latin typeface="微軟正黑體" panose="020B0604030504040204" pitchFamily="34" charset="-120"/>
                <a:ea typeface="微軟正黑體" panose="020B0604030504040204" pitchFamily="34" charset="-120"/>
              </a:rPr>
              <a:t>smaller weights</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12" name="箭號: 向下 11">
            <a:extLst>
              <a:ext uri="{FF2B5EF4-FFF2-40B4-BE49-F238E27FC236}">
                <a16:creationId xmlns:a16="http://schemas.microsoft.com/office/drawing/2014/main" id="{DE68B121-559A-6A5A-0A22-92110F952D6C}"/>
              </a:ext>
            </a:extLst>
          </p:cNvPr>
          <p:cNvSpPr/>
          <p:nvPr/>
        </p:nvSpPr>
        <p:spPr>
          <a:xfrm>
            <a:off x="3562348" y="4501998"/>
            <a:ext cx="252413" cy="369333"/>
          </a:xfrm>
          <a:prstGeom prst="downArrow">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64039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AE7B4-928D-05D8-31D0-2EC5498DF6AD}"/>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F9923653-49E1-50D0-1A62-62EAE050B3E8}"/>
              </a:ext>
            </a:extLst>
          </p:cNvPr>
          <p:cNvSpPr>
            <a:spLocks noGrp="1"/>
          </p:cNvSpPr>
          <p:nvPr>
            <p:ph type="sldNum" sz="quarter" idx="12"/>
          </p:nvPr>
        </p:nvSpPr>
        <p:spPr>
          <a:xfrm>
            <a:off x="11468099" y="6299200"/>
            <a:ext cx="314325"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7</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AEA1C5B9-2B20-2FD0-1D0D-24AA292D7C50}"/>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7BAB1F36-2FB5-261B-9CFD-86DB272C6432}"/>
              </a:ext>
            </a:extLst>
          </p:cNvPr>
          <p:cNvSpPr txBox="1"/>
          <p:nvPr/>
        </p:nvSpPr>
        <p:spPr>
          <a:xfrm>
            <a:off x="647700" y="1886128"/>
            <a:ext cx="6743700" cy="369332"/>
          </a:xfrm>
          <a:prstGeom prst="rect">
            <a:avLst/>
          </a:prstGeom>
          <a:noFill/>
        </p:spPr>
        <p:txBody>
          <a:bodyPr wrap="squar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LOCO-I </a:t>
            </a:r>
            <a:r>
              <a:rPr lang="en-US" altLang="zh-TW" dirty="0">
                <a:latin typeface="微軟正黑體" panose="020B0604030504040204" pitchFamily="34" charset="-120"/>
                <a:ea typeface="微軟正黑體" panose="020B0604030504040204" pitchFamily="34" charset="-120"/>
              </a:rPr>
              <a:t>(Low Complexity lossless compression for images)</a:t>
            </a:r>
            <a:endParaRPr lang="zh-TW" altLang="en-US"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DC007A23-96BE-6CE2-49DC-EDC066BEDAE7}"/>
              </a:ext>
            </a:extLst>
          </p:cNvPr>
          <p:cNvSpPr txBox="1"/>
          <p:nvPr/>
        </p:nvSpPr>
        <p:spPr>
          <a:xfrm>
            <a:off x="647700" y="1289922"/>
            <a:ext cx="5756256"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A. Prediction of the current pixel values</a:t>
            </a:r>
            <a:r>
              <a:rPr lang="en-US" altLang="zh-TW" b="1"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by LOCO-I.</a:t>
            </a:r>
            <a:endParaRPr lang="zh-TW" altLang="en-US"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B7282B19-A5AE-3D79-A145-683917E7862A}"/>
              </a:ext>
            </a:extLst>
          </p:cNvPr>
          <p:cNvSpPr txBox="1"/>
          <p:nvPr/>
        </p:nvSpPr>
        <p:spPr>
          <a:xfrm>
            <a:off x="647700" y="2377559"/>
            <a:ext cx="1981200" cy="369332"/>
          </a:xfrm>
          <a:prstGeom prst="rect">
            <a:avLst/>
          </a:prstGeom>
          <a:noFill/>
        </p:spPr>
        <p:txBody>
          <a:bodyPr wrap="square" rtlCol="0">
            <a:spAutoFit/>
          </a:bodyPr>
          <a:lstStyle/>
          <a:p>
            <a:r>
              <a:rPr lang="en-US" altLang="zh-TW" b="1" dirty="0">
                <a:latin typeface="微軟正黑體" panose="020B0604030504040204" pitchFamily="34" charset="-120"/>
                <a:ea typeface="微軟正黑體" panose="020B0604030504040204" pitchFamily="34" charset="-120"/>
              </a:rPr>
              <a:t>Input image A</a:t>
            </a:r>
            <a:endParaRPr lang="zh-TW" altLang="en-US" b="1" dirty="0">
              <a:latin typeface="微軟正黑體" panose="020B0604030504040204" pitchFamily="34" charset="-120"/>
              <a:ea typeface="微軟正黑體" panose="020B0604030504040204" pitchFamily="34" charset="-120"/>
            </a:endParaRPr>
          </a:p>
        </p:txBody>
      </p:sp>
      <p:pic>
        <p:nvPicPr>
          <p:cNvPr id="8" name="圖片 7">
            <a:extLst>
              <a:ext uri="{FF2B5EF4-FFF2-40B4-BE49-F238E27FC236}">
                <a16:creationId xmlns:a16="http://schemas.microsoft.com/office/drawing/2014/main" id="{037BD7C7-D039-E983-4B49-4FADDB2C57DB}"/>
              </a:ext>
            </a:extLst>
          </p:cNvPr>
          <p:cNvPicPr>
            <a:picLocks noChangeAspect="1"/>
          </p:cNvPicPr>
          <p:nvPr/>
        </p:nvPicPr>
        <p:blipFill>
          <a:blip r:embed="rId2"/>
          <a:stretch>
            <a:fillRect/>
          </a:stretch>
        </p:blipFill>
        <p:spPr>
          <a:xfrm>
            <a:off x="741810" y="2895526"/>
            <a:ext cx="5992061" cy="533474"/>
          </a:xfrm>
          <a:prstGeom prst="rect">
            <a:avLst/>
          </a:prstGeom>
          <a:ln w="19050">
            <a:solidFill>
              <a:schemeClr val="tx1"/>
            </a:solidFill>
          </a:ln>
        </p:spPr>
      </p:pic>
      <mc:AlternateContent xmlns:mc="http://schemas.openxmlformats.org/markup-compatibility/2006" xmlns:a14="http://schemas.microsoft.com/office/drawing/2010/main">
        <mc:Choice Requires="a14">
          <p:sp>
            <p:nvSpPr>
              <p:cNvPr id="9" name="文字方塊 8">
                <a:extLst>
                  <a:ext uri="{FF2B5EF4-FFF2-40B4-BE49-F238E27FC236}">
                    <a16:creationId xmlns:a16="http://schemas.microsoft.com/office/drawing/2014/main" id="{662F7140-C33E-9F4E-72DE-B9A734E69357}"/>
                  </a:ext>
                </a:extLst>
              </p:cNvPr>
              <p:cNvSpPr txBox="1"/>
              <p:nvPr/>
            </p:nvSpPr>
            <p:spPr>
              <a:xfrm>
                <a:off x="647700" y="4111110"/>
                <a:ext cx="2162175" cy="369332"/>
              </a:xfrm>
              <a:prstGeom prst="rect">
                <a:avLst/>
              </a:prstGeom>
              <a:noFill/>
            </p:spPr>
            <p:txBody>
              <a:bodyPr wrap="square" rtlCol="0">
                <a:spAutoFit/>
              </a:bodyPr>
              <a:lstStyle/>
              <a:p>
                <a:r>
                  <a:rPr lang="en-US" altLang="zh-TW" b="1" dirty="0">
                    <a:latin typeface="微軟正黑體" panose="020B0604030504040204" pitchFamily="34" charset="-120"/>
                    <a:ea typeface="微軟正黑體" panose="020B0604030504040204" pitchFamily="34" charset="-120"/>
                  </a:rPr>
                  <a:t>Current pixel </a:t>
                </a:r>
                <a14:m>
                  <m:oMath xmlns:m="http://schemas.openxmlformats.org/officeDocument/2006/math">
                    <m:sSub>
                      <m:sSubPr>
                        <m:ctrlPr>
                          <a:rPr lang="en-US" altLang="zh-TW" b="1" i="1" smtClean="0">
                            <a:latin typeface="Cambria Math" panose="02040503050406030204" pitchFamily="18" charset="0"/>
                            <a:ea typeface="微軟正黑體" panose="020B0604030504040204" pitchFamily="34" charset="-120"/>
                          </a:rPr>
                        </m:ctrlPr>
                      </m:sSubPr>
                      <m:e>
                        <m:r>
                          <a:rPr lang="en-US" altLang="zh-TW" b="1" i="1" smtClean="0">
                            <a:latin typeface="Cambria Math" panose="02040503050406030204" pitchFamily="18" charset="0"/>
                            <a:ea typeface="微軟正黑體" panose="020B0604030504040204" pitchFamily="34" charset="-120"/>
                          </a:rPr>
                          <m:t>𝑨</m:t>
                        </m:r>
                      </m:e>
                      <m:sub>
                        <m:r>
                          <a:rPr lang="en-US" altLang="zh-TW" b="1" i="1" smtClean="0">
                            <a:latin typeface="Cambria Math" panose="02040503050406030204" pitchFamily="18" charset="0"/>
                            <a:ea typeface="微軟正黑體" panose="020B0604030504040204" pitchFamily="34" charset="-120"/>
                          </a:rPr>
                          <m:t>𝑷</m:t>
                        </m:r>
                      </m:sub>
                    </m:sSub>
                  </m:oMath>
                </a14:m>
                <a:endParaRPr lang="zh-TW" altLang="en-US" b="1" dirty="0">
                  <a:latin typeface="微軟正黑體" panose="020B0604030504040204" pitchFamily="34" charset="-120"/>
                  <a:ea typeface="微軟正黑體" panose="020B0604030504040204" pitchFamily="34" charset="-120"/>
                </a:endParaRPr>
              </a:p>
            </p:txBody>
          </p:sp>
        </mc:Choice>
        <mc:Fallback xmlns="">
          <p:sp>
            <p:nvSpPr>
              <p:cNvPr id="9" name="文字方塊 8">
                <a:extLst>
                  <a:ext uri="{FF2B5EF4-FFF2-40B4-BE49-F238E27FC236}">
                    <a16:creationId xmlns:a16="http://schemas.microsoft.com/office/drawing/2014/main" id="{662F7140-C33E-9F4E-72DE-B9A734E69357}"/>
                  </a:ext>
                </a:extLst>
              </p:cNvPr>
              <p:cNvSpPr txBox="1">
                <a:spLocks noRot="1" noChangeAspect="1" noMove="1" noResize="1" noEditPoints="1" noAdjustHandles="1" noChangeArrowheads="1" noChangeShapeType="1" noTextEdit="1"/>
              </p:cNvSpPr>
              <p:nvPr/>
            </p:nvSpPr>
            <p:spPr>
              <a:xfrm>
                <a:off x="647700" y="4111110"/>
                <a:ext cx="2162175" cy="369332"/>
              </a:xfrm>
              <a:prstGeom prst="rect">
                <a:avLst/>
              </a:prstGeom>
              <a:blipFill>
                <a:blip r:embed="rId3"/>
                <a:stretch>
                  <a:fillRect l="-2254" t="-8197" b="-24590"/>
                </a:stretch>
              </a:blipFill>
            </p:spPr>
            <p:txBody>
              <a:bodyPr/>
              <a:lstStyle/>
              <a:p>
                <a:r>
                  <a:rPr lang="zh-TW" altLang="en-US">
                    <a:noFill/>
                  </a:rPr>
                  <a:t> </a:t>
                </a:r>
              </a:p>
            </p:txBody>
          </p:sp>
        </mc:Fallback>
      </mc:AlternateContent>
      <p:pic>
        <p:nvPicPr>
          <p:cNvPr id="11" name="圖片 10">
            <a:extLst>
              <a:ext uri="{FF2B5EF4-FFF2-40B4-BE49-F238E27FC236}">
                <a16:creationId xmlns:a16="http://schemas.microsoft.com/office/drawing/2014/main" id="{DED014FD-8F4C-8A2A-8EC2-C9B0CDC8EA63}"/>
              </a:ext>
            </a:extLst>
          </p:cNvPr>
          <p:cNvPicPr>
            <a:picLocks noChangeAspect="1"/>
          </p:cNvPicPr>
          <p:nvPr/>
        </p:nvPicPr>
        <p:blipFill>
          <a:blip r:embed="rId4"/>
          <a:stretch>
            <a:fillRect/>
          </a:stretch>
        </p:blipFill>
        <p:spPr>
          <a:xfrm>
            <a:off x="741810" y="4621591"/>
            <a:ext cx="5811390" cy="1291420"/>
          </a:xfrm>
          <a:prstGeom prst="rect">
            <a:avLst/>
          </a:prstGeom>
          <a:ln w="19050">
            <a:solidFill>
              <a:schemeClr val="tx1"/>
            </a:solidFill>
          </a:ln>
        </p:spPr>
      </p:pic>
      <p:sp>
        <p:nvSpPr>
          <p:cNvPr id="12" name="箭號: 向下 11">
            <a:extLst>
              <a:ext uri="{FF2B5EF4-FFF2-40B4-BE49-F238E27FC236}">
                <a16:creationId xmlns:a16="http://schemas.microsoft.com/office/drawing/2014/main" id="{91F2FC89-832D-30DF-44E8-96377A776834}"/>
              </a:ext>
            </a:extLst>
          </p:cNvPr>
          <p:cNvSpPr/>
          <p:nvPr/>
        </p:nvSpPr>
        <p:spPr>
          <a:xfrm>
            <a:off x="3485427" y="3741777"/>
            <a:ext cx="252413" cy="369333"/>
          </a:xfrm>
          <a:prstGeom prst="downArrow">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12514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62C412-DD57-E79F-0119-1CBC49A87CA2}"/>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B93964C8-7DF8-6C89-C958-F6152E06B0F5}"/>
              </a:ext>
            </a:extLst>
          </p:cNvPr>
          <p:cNvSpPr>
            <a:spLocks noGrp="1"/>
          </p:cNvSpPr>
          <p:nvPr>
            <p:ph type="sldNum" sz="quarter" idx="12"/>
          </p:nvPr>
        </p:nvSpPr>
        <p:spPr>
          <a:xfrm>
            <a:off x="11468099" y="6299200"/>
            <a:ext cx="314325"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8</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2E88BB9D-CFAD-0404-D1C8-10D77DC4977F}"/>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C3765F16-8F5F-43D9-DDEC-A37B91945066}"/>
              </a:ext>
            </a:extLst>
          </p:cNvPr>
          <p:cNvSpPr txBox="1"/>
          <p:nvPr/>
        </p:nvSpPr>
        <p:spPr>
          <a:xfrm>
            <a:off x="647700" y="1289922"/>
            <a:ext cx="7546361"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B. Features of the Surrounding Casual Part </a:t>
            </a:r>
            <a:r>
              <a:rPr lang="en-US" altLang="zh-TW" dirty="0">
                <a:latin typeface="微軟正黑體" panose="020B0604030504040204" pitchFamily="34" charset="-120"/>
                <a:ea typeface="微軟正黑體" panose="020B0604030504040204" pitchFamily="34" charset="-120"/>
              </a:rPr>
              <a:t>(Construct the context).</a:t>
            </a:r>
            <a:endParaRPr lang="zh-TW" altLang="en-US" dirty="0">
              <a:latin typeface="微軟正黑體" panose="020B0604030504040204" pitchFamily="34" charset="-120"/>
              <a:ea typeface="微軟正黑體" panose="020B0604030504040204" pitchFamily="34" charset="-120"/>
            </a:endParaRPr>
          </a:p>
        </p:txBody>
      </p:sp>
      <mc:AlternateContent xmlns:mc="http://schemas.openxmlformats.org/markup-compatibility/2006" xmlns:a14="http://schemas.microsoft.com/office/drawing/2010/main">
        <mc:Choice Requires="a14">
          <p:sp>
            <p:nvSpPr>
              <p:cNvPr id="6" name="文字方塊 5">
                <a:extLst>
                  <a:ext uri="{FF2B5EF4-FFF2-40B4-BE49-F238E27FC236}">
                    <a16:creationId xmlns:a16="http://schemas.microsoft.com/office/drawing/2014/main" id="{9064F68C-CE08-1537-4405-D9B1793BAB1C}"/>
                  </a:ext>
                </a:extLst>
              </p:cNvPr>
              <p:cNvSpPr txBox="1"/>
              <p:nvPr/>
            </p:nvSpPr>
            <p:spPr>
              <a:xfrm>
                <a:off x="752475" y="1943100"/>
                <a:ext cx="7810500"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1. </a:t>
                </a:r>
                <a:r>
                  <a:rPr lang="en-US" altLang="zh-TW" b="1" i="1" dirty="0">
                    <a:solidFill>
                      <a:srgbClr val="FF0000"/>
                    </a:solidFill>
                    <a:latin typeface="微軟正黑體" panose="020B0604030504040204" pitchFamily="34" charset="-120"/>
                    <a:ea typeface="微軟正黑體" panose="020B0604030504040204" pitchFamily="34" charset="-120"/>
                  </a:rPr>
                  <a:t>A</a:t>
                </a:r>
                <a14:m>
                  <m:oMath xmlns:m="http://schemas.openxmlformats.org/officeDocument/2006/math">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𝒊</m:t>
                    </m:r>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𝒋</m:t>
                    </m:r>
                    <m:r>
                      <a:rPr lang="en-US" altLang="zh-TW" b="1" i="1" smtClean="0">
                        <a:solidFill>
                          <a:srgbClr val="FF0000"/>
                        </a:solidFill>
                        <a:latin typeface="Cambria Math" panose="02040503050406030204" pitchFamily="18" charset="0"/>
                      </a:rPr>
                      <m:t>]</m:t>
                    </m:r>
                  </m:oMath>
                </a14:m>
                <a:r>
                  <a:rPr lang="zh-TW" altLang="en-US" b="1" dirty="0">
                    <a:solidFill>
                      <a:srgbClr val="FF0000"/>
                    </a:solidFill>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is the true pixel value and</a:t>
                </a:r>
                <a:r>
                  <a:rPr lang="zh-TW" altLang="en-US" dirty="0">
                    <a:latin typeface="微軟正黑體" panose="020B0604030504040204" pitchFamily="34" charset="-120"/>
                    <a:ea typeface="微軟正黑體" panose="020B0604030504040204" pitchFamily="34" charset="-120"/>
                  </a:rPr>
                  <a:t> </a:t>
                </a:r>
                <a14:m>
                  <m:oMath xmlns:m="http://schemas.openxmlformats.org/officeDocument/2006/math">
                    <m:sSub>
                      <m:sSubPr>
                        <m:ctrlPr>
                          <a:rPr lang="en-US" altLang="zh-TW" b="1" i="1" smtClean="0">
                            <a:solidFill>
                              <a:srgbClr val="FF0000"/>
                            </a:solidFill>
                            <a:latin typeface="Cambria Math" panose="02040503050406030204" pitchFamily="18" charset="0"/>
                          </a:rPr>
                        </m:ctrlPr>
                      </m:sSubPr>
                      <m:e>
                        <m:r>
                          <a:rPr lang="en-US" altLang="zh-TW" b="1" i="1" smtClean="0">
                            <a:solidFill>
                              <a:srgbClr val="FF0000"/>
                            </a:solidFill>
                            <a:latin typeface="Cambria Math" panose="02040503050406030204" pitchFamily="18" charset="0"/>
                          </a:rPr>
                          <m:t>𝑨</m:t>
                        </m:r>
                      </m:e>
                      <m:sub>
                        <m:r>
                          <a:rPr lang="en-US" altLang="zh-TW" b="1" i="1" smtClean="0">
                            <a:solidFill>
                              <a:srgbClr val="FF0000"/>
                            </a:solidFill>
                            <a:latin typeface="Cambria Math" panose="02040503050406030204" pitchFamily="18" charset="0"/>
                          </a:rPr>
                          <m:t>𝑷</m:t>
                        </m:r>
                      </m:sub>
                    </m:sSub>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𝒊</m:t>
                    </m:r>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𝒋</m:t>
                    </m:r>
                    <m:r>
                      <a:rPr lang="en-US" altLang="zh-TW" b="1" i="1" smtClean="0">
                        <a:solidFill>
                          <a:srgbClr val="FF0000"/>
                        </a:solidFill>
                        <a:latin typeface="Cambria Math" panose="02040503050406030204" pitchFamily="18" charset="0"/>
                      </a:rPr>
                      <m:t>]</m:t>
                    </m:r>
                  </m:oMath>
                </a14:m>
                <a:r>
                  <a:rPr lang="zh-TW" altLang="en-US" b="1" dirty="0">
                    <a:solidFill>
                      <a:srgbClr val="FF0000"/>
                    </a:solidFill>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is the predicted pixel value.</a:t>
                </a:r>
                <a:endParaRPr lang="zh-TW" altLang="en-US" dirty="0">
                  <a:latin typeface="微軟正黑體" panose="020B0604030504040204" pitchFamily="34" charset="-120"/>
                  <a:ea typeface="微軟正黑體" panose="020B0604030504040204" pitchFamily="34" charset="-120"/>
                </a:endParaRPr>
              </a:p>
            </p:txBody>
          </p:sp>
        </mc:Choice>
        <mc:Fallback xmlns="">
          <p:sp>
            <p:nvSpPr>
              <p:cNvPr id="6" name="文字方塊 5">
                <a:extLst>
                  <a:ext uri="{FF2B5EF4-FFF2-40B4-BE49-F238E27FC236}">
                    <a16:creationId xmlns:a16="http://schemas.microsoft.com/office/drawing/2014/main" id="{9064F68C-CE08-1537-4405-D9B1793BAB1C}"/>
                  </a:ext>
                </a:extLst>
              </p:cNvPr>
              <p:cNvSpPr txBox="1">
                <a:spLocks noRot="1" noChangeAspect="1" noMove="1" noResize="1" noEditPoints="1" noAdjustHandles="1" noChangeArrowheads="1" noChangeShapeType="1" noTextEdit="1"/>
              </p:cNvSpPr>
              <p:nvPr/>
            </p:nvSpPr>
            <p:spPr>
              <a:xfrm>
                <a:off x="752475" y="1943100"/>
                <a:ext cx="7810500" cy="369332"/>
              </a:xfrm>
              <a:prstGeom prst="rect">
                <a:avLst/>
              </a:prstGeom>
              <a:blipFill>
                <a:blip r:embed="rId2"/>
                <a:stretch>
                  <a:fillRect l="-624" t="-10000" b="-26667"/>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7" name="文字方塊 6">
                <a:extLst>
                  <a:ext uri="{FF2B5EF4-FFF2-40B4-BE49-F238E27FC236}">
                    <a16:creationId xmlns:a16="http://schemas.microsoft.com/office/drawing/2014/main" id="{474904D2-34FE-3D2E-8CBE-C1E9C830BF5B}"/>
                  </a:ext>
                </a:extLst>
              </p:cNvPr>
              <p:cNvSpPr txBox="1"/>
              <p:nvPr/>
            </p:nvSpPr>
            <p:spPr>
              <a:xfrm>
                <a:off x="990600" y="2411612"/>
                <a:ext cx="5219700" cy="369332"/>
              </a:xfrm>
              <a:prstGeom prst="rect">
                <a:avLst/>
              </a:prstGeom>
              <a:noFill/>
            </p:spPr>
            <p:txBody>
              <a:bodyPr wrap="squar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res</a:t>
                </a:r>
                <a14:m>
                  <m:oMath xmlns:m="http://schemas.openxmlformats.org/officeDocument/2006/math">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𝒊</m:t>
                    </m:r>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𝒋</m:t>
                    </m:r>
                    <m:r>
                      <a:rPr lang="en-US" altLang="zh-TW" b="1" i="1" smtClean="0">
                        <a:solidFill>
                          <a:srgbClr val="FF0000"/>
                        </a:solidFill>
                        <a:latin typeface="Cambria Math" panose="02040503050406030204" pitchFamily="18" charset="0"/>
                      </a:rPr>
                      <m:t>]</m:t>
                    </m:r>
                  </m:oMath>
                </a14:m>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is the prediction residue.</a:t>
                </a:r>
                <a:endParaRPr lang="zh-TW" altLang="en-US" dirty="0">
                  <a:latin typeface="微軟正黑體" panose="020B0604030504040204" pitchFamily="34" charset="-120"/>
                  <a:ea typeface="微軟正黑體" panose="020B0604030504040204" pitchFamily="34" charset="-120"/>
                </a:endParaRPr>
              </a:p>
            </p:txBody>
          </p:sp>
        </mc:Choice>
        <mc:Fallback xmlns="">
          <p:sp>
            <p:nvSpPr>
              <p:cNvPr id="7" name="文字方塊 6">
                <a:extLst>
                  <a:ext uri="{FF2B5EF4-FFF2-40B4-BE49-F238E27FC236}">
                    <a16:creationId xmlns:a16="http://schemas.microsoft.com/office/drawing/2014/main" id="{474904D2-34FE-3D2E-8CBE-C1E9C830BF5B}"/>
                  </a:ext>
                </a:extLst>
              </p:cNvPr>
              <p:cNvSpPr txBox="1">
                <a:spLocks noRot="1" noChangeAspect="1" noMove="1" noResize="1" noEditPoints="1" noAdjustHandles="1" noChangeArrowheads="1" noChangeShapeType="1" noTextEdit="1"/>
              </p:cNvSpPr>
              <p:nvPr/>
            </p:nvSpPr>
            <p:spPr>
              <a:xfrm>
                <a:off x="990600" y="2411612"/>
                <a:ext cx="5219700" cy="369332"/>
              </a:xfrm>
              <a:prstGeom prst="rect">
                <a:avLst/>
              </a:prstGeom>
              <a:blipFill>
                <a:blip r:embed="rId3"/>
                <a:stretch>
                  <a:fillRect l="-1051" t="-10000" b="-26667"/>
                </a:stretch>
              </a:blipFill>
            </p:spPr>
            <p:txBody>
              <a:bodyPr/>
              <a:lstStyle/>
              <a:p>
                <a:r>
                  <a:rPr lang="zh-TW" altLang="en-US">
                    <a:noFill/>
                  </a:rPr>
                  <a:t> </a:t>
                </a:r>
              </a:p>
            </p:txBody>
          </p:sp>
        </mc:Fallback>
      </mc:AlternateContent>
      <p:pic>
        <p:nvPicPr>
          <p:cNvPr id="9" name="圖片 8">
            <a:extLst>
              <a:ext uri="{FF2B5EF4-FFF2-40B4-BE49-F238E27FC236}">
                <a16:creationId xmlns:a16="http://schemas.microsoft.com/office/drawing/2014/main" id="{4FA79B6A-4722-8688-D68D-7EABAEBFD409}"/>
              </a:ext>
            </a:extLst>
          </p:cNvPr>
          <p:cNvPicPr>
            <a:picLocks noChangeAspect="1"/>
          </p:cNvPicPr>
          <p:nvPr/>
        </p:nvPicPr>
        <p:blipFill>
          <a:blip r:embed="rId4"/>
          <a:stretch>
            <a:fillRect/>
          </a:stretch>
        </p:blipFill>
        <p:spPr>
          <a:xfrm>
            <a:off x="990600" y="2934918"/>
            <a:ext cx="4467225" cy="567762"/>
          </a:xfrm>
          <a:prstGeom prst="rect">
            <a:avLst/>
          </a:prstGeom>
          <a:ln w="19050">
            <a:solidFill>
              <a:schemeClr val="tx1"/>
            </a:solidFill>
          </a:ln>
        </p:spPr>
      </p:pic>
      <p:sp>
        <p:nvSpPr>
          <p:cNvPr id="10" name="文字方塊 9">
            <a:extLst>
              <a:ext uri="{FF2B5EF4-FFF2-40B4-BE49-F238E27FC236}">
                <a16:creationId xmlns:a16="http://schemas.microsoft.com/office/drawing/2014/main" id="{6B48E2A2-C697-9518-F5E7-550991C6EC08}"/>
              </a:ext>
            </a:extLst>
          </p:cNvPr>
          <p:cNvSpPr txBox="1"/>
          <p:nvPr/>
        </p:nvSpPr>
        <p:spPr>
          <a:xfrm>
            <a:off x="752475" y="3707725"/>
            <a:ext cx="1743075"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2. </a:t>
            </a:r>
            <a:r>
              <a:rPr lang="en-US" altLang="zh-TW" b="1" dirty="0">
                <a:solidFill>
                  <a:srgbClr val="FF0000"/>
                </a:solidFill>
                <a:latin typeface="微軟正黑體" panose="020B0604030504040204" pitchFamily="34" charset="-120"/>
                <a:ea typeface="微軟正黑體" panose="020B0604030504040204" pitchFamily="34" charset="-120"/>
              </a:rPr>
              <a:t>Feature1</a:t>
            </a:r>
            <a:r>
              <a:rPr lang="en-US" altLang="zh-TW" dirty="0">
                <a:latin typeface="微軟正黑體" panose="020B0604030504040204" pitchFamily="34" charset="-120"/>
                <a:ea typeface="微軟正黑體" panose="020B0604030504040204" pitchFamily="34" charset="-120"/>
              </a:rPr>
              <a:t> is</a:t>
            </a:r>
            <a:endParaRPr lang="zh-TW" altLang="en-US" dirty="0">
              <a:latin typeface="微軟正黑體" panose="020B0604030504040204" pitchFamily="34" charset="-120"/>
              <a:ea typeface="微軟正黑體" panose="020B0604030504040204" pitchFamily="34" charset="-120"/>
            </a:endParaRPr>
          </a:p>
        </p:txBody>
      </p:sp>
      <p:pic>
        <p:nvPicPr>
          <p:cNvPr id="12" name="圖片 11">
            <a:extLst>
              <a:ext uri="{FF2B5EF4-FFF2-40B4-BE49-F238E27FC236}">
                <a16:creationId xmlns:a16="http://schemas.microsoft.com/office/drawing/2014/main" id="{A7709DAB-F7C8-022D-55F7-EEA7311F336C}"/>
              </a:ext>
            </a:extLst>
          </p:cNvPr>
          <p:cNvPicPr>
            <a:picLocks noChangeAspect="1"/>
          </p:cNvPicPr>
          <p:nvPr/>
        </p:nvPicPr>
        <p:blipFill>
          <a:blip r:embed="rId5"/>
          <a:stretch>
            <a:fillRect/>
          </a:stretch>
        </p:blipFill>
        <p:spPr>
          <a:xfrm>
            <a:off x="990600" y="4116375"/>
            <a:ext cx="5415536" cy="1066792"/>
          </a:xfrm>
          <a:prstGeom prst="rect">
            <a:avLst/>
          </a:prstGeom>
          <a:ln w="19050">
            <a:solidFill>
              <a:schemeClr val="tx1"/>
            </a:solidFill>
          </a:ln>
        </p:spPr>
      </p:pic>
      <p:sp>
        <p:nvSpPr>
          <p:cNvPr id="13" name="文字方塊 12">
            <a:extLst>
              <a:ext uri="{FF2B5EF4-FFF2-40B4-BE49-F238E27FC236}">
                <a16:creationId xmlns:a16="http://schemas.microsoft.com/office/drawing/2014/main" id="{308A2AFD-9B3E-61C4-4EBA-4C097FE2F750}"/>
              </a:ext>
            </a:extLst>
          </p:cNvPr>
          <p:cNvSpPr txBox="1"/>
          <p:nvPr/>
        </p:nvSpPr>
        <p:spPr>
          <a:xfrm>
            <a:off x="914400" y="5472350"/>
            <a:ext cx="5945538"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Weights 2</a:t>
            </a:r>
            <a:r>
              <a:rPr lang="en-US" altLang="zh-TW" dirty="0">
                <a:latin typeface="微軟正黑體" panose="020B0604030504040204" pitchFamily="34" charset="-120"/>
                <a:ea typeface="微軟正黑體" panose="020B0604030504040204" pitchFamily="34" charset="-120"/>
              </a:rPr>
              <a:t> means they are </a:t>
            </a:r>
            <a:r>
              <a:rPr lang="en-US" altLang="zh-TW" b="1" dirty="0">
                <a:solidFill>
                  <a:srgbClr val="FF0000"/>
                </a:solidFill>
                <a:latin typeface="微軟正黑體" panose="020B0604030504040204" pitchFamily="34" charset="-120"/>
                <a:ea typeface="微軟正黑體" panose="020B0604030504040204" pitchFamily="34" charset="-120"/>
              </a:rPr>
              <a:t>closer to the current pixel.</a:t>
            </a:r>
            <a:endParaRPr lang="zh-TW" altLang="en-US" b="1"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43695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D6E6B0-3161-3CCD-2994-277BC473FBE8}"/>
            </a:ext>
          </a:extLst>
        </p:cNvPr>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D28B5ECC-A8A0-42E7-6745-EA39062C94EF}"/>
              </a:ext>
            </a:extLst>
          </p:cNvPr>
          <p:cNvSpPr>
            <a:spLocks noGrp="1"/>
          </p:cNvSpPr>
          <p:nvPr>
            <p:ph type="sldNum" sz="quarter" idx="12"/>
          </p:nvPr>
        </p:nvSpPr>
        <p:spPr>
          <a:xfrm>
            <a:off x="11468099" y="6299200"/>
            <a:ext cx="314325" cy="365125"/>
          </a:xfrm>
        </p:spPr>
        <p:txBody>
          <a:bodyPr/>
          <a:lstStyle/>
          <a:p>
            <a:fld id="{105DE4CE-EE78-4987-91B7-4C4D550E8DE6}" type="slidenum">
              <a:rPr lang="zh-TW" altLang="en-US" sz="1600" b="1" smtClean="0">
                <a:solidFill>
                  <a:schemeClr val="tx1"/>
                </a:solidFill>
                <a:latin typeface="微軟正黑體" panose="020B0604030504040204" pitchFamily="34" charset="-120"/>
                <a:ea typeface="微軟正黑體" panose="020B0604030504040204" pitchFamily="34" charset="-120"/>
              </a:rPr>
              <a:t>9</a:t>
            </a:fld>
            <a:endParaRPr lang="zh-TW" altLang="en-US" sz="1600" b="1" dirty="0">
              <a:solidFill>
                <a:schemeClr val="tx1"/>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8B0B5B63-0175-F2E5-6A1C-54DCE6EDC62E}"/>
              </a:ext>
            </a:extLst>
          </p:cNvPr>
          <p:cNvSpPr txBox="1"/>
          <p:nvPr/>
        </p:nvSpPr>
        <p:spPr>
          <a:xfrm>
            <a:off x="647700" y="552450"/>
            <a:ext cx="3343275" cy="584775"/>
          </a:xfrm>
          <a:prstGeom prst="rect">
            <a:avLst/>
          </a:prstGeom>
          <a:noFill/>
        </p:spPr>
        <p:txBody>
          <a:bodyPr wrap="square" rtlCol="0">
            <a:spAutoFit/>
          </a:bodyPr>
          <a:lstStyle/>
          <a:p>
            <a:r>
              <a:rPr lang="en-US" altLang="zh-TW" sz="3200" b="1" dirty="0">
                <a:latin typeface="微軟正黑體" panose="020B0604030504040204" pitchFamily="34" charset="-120"/>
                <a:ea typeface="微軟正黑體" panose="020B0604030504040204" pitchFamily="34" charset="-120"/>
              </a:rPr>
              <a:t>Overall Process</a:t>
            </a:r>
            <a:endParaRPr lang="zh-TW" altLang="en-US" sz="3200" b="1"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DC1E337F-9A56-55FC-6D48-B65619185A82}"/>
              </a:ext>
            </a:extLst>
          </p:cNvPr>
          <p:cNvSpPr txBox="1"/>
          <p:nvPr/>
        </p:nvSpPr>
        <p:spPr>
          <a:xfrm>
            <a:off x="647700" y="1289922"/>
            <a:ext cx="7546361" cy="369332"/>
          </a:xfrm>
          <a:prstGeom prst="rect">
            <a:avLst/>
          </a:prstGeom>
          <a:noFill/>
        </p:spPr>
        <p:txBody>
          <a:bodyPr wrap="none" rtlCol="0">
            <a:spAutoFit/>
          </a:bodyPr>
          <a:lstStyle/>
          <a:p>
            <a:r>
              <a:rPr lang="en-US" altLang="zh-TW" b="1" dirty="0">
                <a:solidFill>
                  <a:srgbClr val="FF0000"/>
                </a:solidFill>
                <a:latin typeface="微軟正黑體" panose="020B0604030504040204" pitchFamily="34" charset="-120"/>
                <a:ea typeface="微軟正黑體" panose="020B0604030504040204" pitchFamily="34" charset="-120"/>
              </a:rPr>
              <a:t>B. Features of the Surrounding Casual Part </a:t>
            </a:r>
            <a:r>
              <a:rPr lang="en-US" altLang="zh-TW" dirty="0">
                <a:latin typeface="微軟正黑體" panose="020B0604030504040204" pitchFamily="34" charset="-120"/>
                <a:ea typeface="微軟正黑體" panose="020B0604030504040204" pitchFamily="34" charset="-120"/>
              </a:rPr>
              <a:t>(Construct the context).</a:t>
            </a:r>
            <a:endParaRPr lang="zh-TW" altLang="en-US" dirty="0">
              <a:latin typeface="微軟正黑體" panose="020B0604030504040204" pitchFamily="34" charset="-120"/>
              <a:ea typeface="微軟正黑體" panose="020B0604030504040204" pitchFamily="34" charset="-120"/>
            </a:endParaRPr>
          </a:p>
        </p:txBody>
      </p:sp>
      <mc:AlternateContent xmlns:mc="http://schemas.openxmlformats.org/markup-compatibility/2006" xmlns:a14="http://schemas.microsoft.com/office/drawing/2010/main">
        <mc:Choice Requires="a14">
          <p:sp>
            <p:nvSpPr>
              <p:cNvPr id="5" name="文字方塊 4">
                <a:extLst>
                  <a:ext uri="{FF2B5EF4-FFF2-40B4-BE49-F238E27FC236}">
                    <a16:creationId xmlns:a16="http://schemas.microsoft.com/office/drawing/2014/main" id="{90092678-BF6B-F10C-8014-CB40B27EC936}"/>
                  </a:ext>
                </a:extLst>
              </p:cNvPr>
              <p:cNvSpPr txBox="1"/>
              <p:nvPr/>
            </p:nvSpPr>
            <p:spPr>
              <a:xfrm>
                <a:off x="752475" y="1943100"/>
                <a:ext cx="7810500"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3. </a:t>
                </a:r>
                <a14:m>
                  <m:oMath xmlns:m="http://schemas.openxmlformats.org/officeDocument/2006/math">
                    <m:sSub>
                      <m:sSubPr>
                        <m:ctrlPr>
                          <a:rPr lang="en-US" altLang="zh-TW" b="1" i="1">
                            <a:solidFill>
                              <a:srgbClr val="FF0000"/>
                            </a:solidFill>
                            <a:latin typeface="Cambria Math" panose="02040503050406030204" pitchFamily="18" charset="0"/>
                          </a:rPr>
                        </m:ctrlPr>
                      </m:sSubPr>
                      <m:e>
                        <m:r>
                          <a:rPr lang="en-US" altLang="zh-TW" b="1" i="1" smtClean="0">
                            <a:solidFill>
                              <a:srgbClr val="FF0000"/>
                            </a:solidFill>
                            <a:latin typeface="Cambria Math" panose="02040503050406030204" pitchFamily="18" charset="0"/>
                          </a:rPr>
                          <m:t>𝒈</m:t>
                        </m:r>
                      </m:e>
                      <m:sub>
                        <m:r>
                          <a:rPr lang="en-US" altLang="zh-TW" b="1" i="1" smtClean="0">
                            <a:solidFill>
                              <a:srgbClr val="FF0000"/>
                            </a:solidFill>
                            <a:latin typeface="Cambria Math" panose="02040503050406030204" pitchFamily="18" charset="0"/>
                          </a:rPr>
                          <m:t>𝒉</m:t>
                        </m:r>
                      </m:sub>
                    </m:sSub>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𝒊</m:t>
                    </m:r>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𝒋</m:t>
                    </m:r>
                    <m:r>
                      <a:rPr lang="en-US" altLang="zh-TW" b="1" i="1" smtClean="0">
                        <a:solidFill>
                          <a:srgbClr val="FF0000"/>
                        </a:solidFill>
                        <a:latin typeface="Cambria Math" panose="02040503050406030204" pitchFamily="18" charset="0"/>
                      </a:rPr>
                      <m:t>]</m:t>
                    </m:r>
                  </m:oMath>
                </a14:m>
                <a:r>
                  <a:rPr lang="zh-TW" altLang="en-US" b="1" dirty="0">
                    <a:solidFill>
                      <a:srgbClr val="FF0000"/>
                    </a:solidFill>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is the horizontal gradients and</a:t>
                </a:r>
                <a:r>
                  <a:rPr lang="zh-TW" altLang="en-US" dirty="0">
                    <a:latin typeface="微軟正黑體" panose="020B0604030504040204" pitchFamily="34" charset="-120"/>
                    <a:ea typeface="微軟正黑體" panose="020B0604030504040204" pitchFamily="34" charset="-120"/>
                  </a:rPr>
                  <a:t> </a:t>
                </a:r>
                <a14:m>
                  <m:oMath xmlns:m="http://schemas.openxmlformats.org/officeDocument/2006/math">
                    <m:sSub>
                      <m:sSubPr>
                        <m:ctrlPr>
                          <a:rPr lang="en-US" altLang="zh-TW" b="1" i="1" smtClean="0">
                            <a:solidFill>
                              <a:srgbClr val="FF0000"/>
                            </a:solidFill>
                            <a:latin typeface="Cambria Math" panose="02040503050406030204" pitchFamily="18" charset="0"/>
                          </a:rPr>
                        </m:ctrlPr>
                      </m:sSubPr>
                      <m:e>
                        <m:r>
                          <a:rPr lang="en-US" altLang="zh-TW" b="1" i="1" smtClean="0">
                            <a:solidFill>
                              <a:srgbClr val="FF0000"/>
                            </a:solidFill>
                            <a:latin typeface="Cambria Math" panose="02040503050406030204" pitchFamily="18" charset="0"/>
                          </a:rPr>
                          <m:t>𝒈</m:t>
                        </m:r>
                      </m:e>
                      <m:sub>
                        <m:r>
                          <a:rPr lang="en-US" altLang="zh-TW" b="1" i="1" smtClean="0">
                            <a:solidFill>
                              <a:srgbClr val="FF0000"/>
                            </a:solidFill>
                            <a:latin typeface="Cambria Math" panose="02040503050406030204" pitchFamily="18" charset="0"/>
                          </a:rPr>
                          <m:t>𝒗</m:t>
                        </m:r>
                      </m:sub>
                    </m:sSub>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𝒊</m:t>
                    </m:r>
                    <m:r>
                      <a:rPr lang="en-US" altLang="zh-TW" b="1" i="1" smtClean="0">
                        <a:solidFill>
                          <a:srgbClr val="FF0000"/>
                        </a:solidFill>
                        <a:latin typeface="Cambria Math" panose="02040503050406030204" pitchFamily="18" charset="0"/>
                      </a:rPr>
                      <m:t>,</m:t>
                    </m:r>
                    <m:r>
                      <a:rPr lang="en-US" altLang="zh-TW" b="1" i="1" smtClean="0">
                        <a:solidFill>
                          <a:srgbClr val="FF0000"/>
                        </a:solidFill>
                        <a:latin typeface="Cambria Math" panose="02040503050406030204" pitchFamily="18" charset="0"/>
                      </a:rPr>
                      <m:t>𝒋</m:t>
                    </m:r>
                    <m:r>
                      <a:rPr lang="en-US" altLang="zh-TW" b="1" i="1" smtClean="0">
                        <a:solidFill>
                          <a:srgbClr val="FF0000"/>
                        </a:solidFill>
                        <a:latin typeface="Cambria Math" panose="02040503050406030204" pitchFamily="18" charset="0"/>
                      </a:rPr>
                      <m:t>]</m:t>
                    </m:r>
                  </m:oMath>
                </a14:m>
                <a:r>
                  <a:rPr lang="zh-TW" altLang="en-US" b="1" dirty="0">
                    <a:solidFill>
                      <a:srgbClr val="FF0000"/>
                    </a:solidFill>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is the vertical gradients.</a:t>
                </a:r>
                <a:endParaRPr lang="zh-TW" altLang="en-US" dirty="0">
                  <a:latin typeface="微軟正黑體" panose="020B0604030504040204" pitchFamily="34" charset="-120"/>
                  <a:ea typeface="微軟正黑體" panose="020B0604030504040204" pitchFamily="34" charset="-120"/>
                </a:endParaRPr>
              </a:p>
            </p:txBody>
          </p:sp>
        </mc:Choice>
        <mc:Fallback xmlns="">
          <p:sp>
            <p:nvSpPr>
              <p:cNvPr id="5" name="文字方塊 4">
                <a:extLst>
                  <a:ext uri="{FF2B5EF4-FFF2-40B4-BE49-F238E27FC236}">
                    <a16:creationId xmlns:a16="http://schemas.microsoft.com/office/drawing/2014/main" id="{90092678-BF6B-F10C-8014-CB40B27EC936}"/>
                  </a:ext>
                </a:extLst>
              </p:cNvPr>
              <p:cNvSpPr txBox="1">
                <a:spLocks noRot="1" noChangeAspect="1" noMove="1" noResize="1" noEditPoints="1" noAdjustHandles="1" noChangeArrowheads="1" noChangeShapeType="1" noTextEdit="1"/>
              </p:cNvSpPr>
              <p:nvPr/>
            </p:nvSpPr>
            <p:spPr>
              <a:xfrm>
                <a:off x="752475" y="1943100"/>
                <a:ext cx="7810500" cy="369332"/>
              </a:xfrm>
              <a:prstGeom prst="rect">
                <a:avLst/>
              </a:prstGeom>
              <a:blipFill>
                <a:blip r:embed="rId2"/>
                <a:stretch>
                  <a:fillRect l="-624" t="-10000" b="-26667"/>
                </a:stretch>
              </a:blipFill>
            </p:spPr>
            <p:txBody>
              <a:bodyPr/>
              <a:lstStyle/>
              <a:p>
                <a:r>
                  <a:rPr lang="zh-TW" altLang="en-US">
                    <a:noFill/>
                  </a:rPr>
                  <a:t> </a:t>
                </a:r>
              </a:p>
            </p:txBody>
          </p:sp>
        </mc:Fallback>
      </mc:AlternateContent>
      <p:sp>
        <p:nvSpPr>
          <p:cNvPr id="8" name="文字方塊 7">
            <a:extLst>
              <a:ext uri="{FF2B5EF4-FFF2-40B4-BE49-F238E27FC236}">
                <a16:creationId xmlns:a16="http://schemas.microsoft.com/office/drawing/2014/main" id="{E0810876-70C9-A05E-0E86-9036002476D0}"/>
              </a:ext>
            </a:extLst>
          </p:cNvPr>
          <p:cNvSpPr txBox="1"/>
          <p:nvPr/>
        </p:nvSpPr>
        <p:spPr>
          <a:xfrm>
            <a:off x="752475" y="3707725"/>
            <a:ext cx="1743075" cy="369332"/>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2. </a:t>
            </a:r>
            <a:r>
              <a:rPr lang="en-US" altLang="zh-TW" b="1" dirty="0">
                <a:solidFill>
                  <a:srgbClr val="FF0000"/>
                </a:solidFill>
                <a:latin typeface="微軟正黑體" panose="020B0604030504040204" pitchFamily="34" charset="-120"/>
                <a:ea typeface="微軟正黑體" panose="020B0604030504040204" pitchFamily="34" charset="-120"/>
              </a:rPr>
              <a:t>Feature2</a:t>
            </a:r>
            <a:r>
              <a:rPr lang="en-US" altLang="zh-TW" dirty="0">
                <a:latin typeface="微軟正黑體" panose="020B0604030504040204" pitchFamily="34" charset="-120"/>
                <a:ea typeface="微軟正黑體" panose="020B0604030504040204" pitchFamily="34" charset="-120"/>
              </a:rPr>
              <a:t> is</a:t>
            </a:r>
            <a:endParaRPr lang="zh-TW" altLang="en-US" dirty="0">
              <a:latin typeface="微軟正黑體" panose="020B0604030504040204" pitchFamily="34" charset="-120"/>
              <a:ea typeface="微軟正黑體" panose="020B0604030504040204" pitchFamily="34" charset="-120"/>
            </a:endParaRPr>
          </a:p>
        </p:txBody>
      </p:sp>
      <p:sp>
        <p:nvSpPr>
          <p:cNvPr id="10" name="文字方塊 9">
            <a:extLst>
              <a:ext uri="{FF2B5EF4-FFF2-40B4-BE49-F238E27FC236}">
                <a16:creationId xmlns:a16="http://schemas.microsoft.com/office/drawing/2014/main" id="{3678F97E-5012-7422-B3BE-5819F0E3597D}"/>
              </a:ext>
            </a:extLst>
          </p:cNvPr>
          <p:cNvSpPr txBox="1"/>
          <p:nvPr/>
        </p:nvSpPr>
        <p:spPr>
          <a:xfrm>
            <a:off x="914400" y="5472350"/>
            <a:ext cx="6987041" cy="369332"/>
          </a:xfrm>
          <a:prstGeom prst="rect">
            <a:avLst/>
          </a:prstGeom>
          <a:noFill/>
        </p:spPr>
        <p:txBody>
          <a:bodyPr wrap="none" rtlCol="0">
            <a:spAutoFit/>
          </a:bodyPr>
          <a:lstStyle/>
          <a:p>
            <a:r>
              <a:rPr lang="en-US" altLang="zh-TW" dirty="0">
                <a:latin typeface="微軟正黑體" panose="020B0604030504040204" pitchFamily="34" charset="-120"/>
                <a:ea typeface="微軟正黑體" panose="020B0604030504040204" pitchFamily="34" charset="-120"/>
              </a:rPr>
              <a:t>This is related to the </a:t>
            </a:r>
            <a:r>
              <a:rPr lang="en-US" altLang="zh-TW" b="1" dirty="0">
                <a:solidFill>
                  <a:srgbClr val="FF0000"/>
                </a:solidFill>
                <a:latin typeface="微軟正黑體" panose="020B0604030504040204" pitchFamily="34" charset="-120"/>
                <a:ea typeface="微軟正黑體" panose="020B0604030504040204" pitchFamily="34" charset="-120"/>
              </a:rPr>
              <a:t>smoothness of surrounding casual pixels</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pic>
        <p:nvPicPr>
          <p:cNvPr id="12" name="圖片 11">
            <a:extLst>
              <a:ext uri="{FF2B5EF4-FFF2-40B4-BE49-F238E27FC236}">
                <a16:creationId xmlns:a16="http://schemas.microsoft.com/office/drawing/2014/main" id="{AC92D217-91EC-C656-D4EC-EE324EDF0301}"/>
              </a:ext>
            </a:extLst>
          </p:cNvPr>
          <p:cNvPicPr>
            <a:picLocks noChangeAspect="1"/>
          </p:cNvPicPr>
          <p:nvPr/>
        </p:nvPicPr>
        <p:blipFill>
          <a:blip r:embed="rId3"/>
          <a:stretch>
            <a:fillRect/>
          </a:stretch>
        </p:blipFill>
        <p:spPr>
          <a:xfrm>
            <a:off x="914400" y="2484946"/>
            <a:ext cx="5077349" cy="1050264"/>
          </a:xfrm>
          <a:prstGeom prst="rect">
            <a:avLst/>
          </a:prstGeom>
          <a:ln w="19050">
            <a:solidFill>
              <a:schemeClr val="tx1"/>
            </a:solidFill>
          </a:ln>
        </p:spPr>
      </p:pic>
      <p:pic>
        <p:nvPicPr>
          <p:cNvPr id="14" name="圖片 13">
            <a:extLst>
              <a:ext uri="{FF2B5EF4-FFF2-40B4-BE49-F238E27FC236}">
                <a16:creationId xmlns:a16="http://schemas.microsoft.com/office/drawing/2014/main" id="{C353E82A-559D-1874-FFBA-674D27F6743F}"/>
              </a:ext>
            </a:extLst>
          </p:cNvPr>
          <p:cNvPicPr>
            <a:picLocks noChangeAspect="1"/>
          </p:cNvPicPr>
          <p:nvPr/>
        </p:nvPicPr>
        <p:blipFill>
          <a:blip r:embed="rId4"/>
          <a:stretch>
            <a:fillRect/>
          </a:stretch>
        </p:blipFill>
        <p:spPr>
          <a:xfrm>
            <a:off x="914400" y="4198624"/>
            <a:ext cx="6225187" cy="1133108"/>
          </a:xfrm>
          <a:prstGeom prst="rect">
            <a:avLst/>
          </a:prstGeom>
          <a:ln w="19050">
            <a:solidFill>
              <a:schemeClr val="tx1"/>
            </a:solidFill>
          </a:ln>
        </p:spPr>
      </p:pic>
    </p:spTree>
    <p:extLst>
      <p:ext uri="{BB962C8B-B14F-4D97-AF65-F5344CB8AC3E}">
        <p14:creationId xmlns:p14="http://schemas.microsoft.com/office/powerpoint/2010/main" val="236754257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TotalTime>
  <Words>1009</Words>
  <Application>Microsoft Office PowerPoint</Application>
  <PresentationFormat>寬螢幕</PresentationFormat>
  <Paragraphs>124</Paragraphs>
  <Slides>22</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22</vt:i4>
      </vt:variant>
    </vt:vector>
  </HeadingPairs>
  <TitlesOfParts>
    <vt:vector size="28" baseType="lpstr">
      <vt:lpstr>微軟正黑體</vt:lpstr>
      <vt:lpstr>Arial</vt:lpstr>
      <vt:lpstr>Calibri</vt:lpstr>
      <vt:lpstr>Calibri Light</vt:lpstr>
      <vt:lpstr>Cambria Math</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峰 Yeh</dc:creator>
  <cp:lastModifiedBy>峰 Yeh</cp:lastModifiedBy>
  <cp:revision>70</cp:revision>
  <dcterms:created xsi:type="dcterms:W3CDTF">2025-05-25T08:29:48Z</dcterms:created>
  <dcterms:modified xsi:type="dcterms:W3CDTF">2025-05-25T18:48:50Z</dcterms:modified>
</cp:coreProperties>
</file>