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69" r:id="rId4"/>
    <p:sldId id="270" r:id="rId5"/>
    <p:sldId id="266" r:id="rId6"/>
    <p:sldId id="268" r:id="rId7"/>
    <p:sldId id="267" r:id="rId8"/>
    <p:sldId id="265" r:id="rId9"/>
    <p:sldId id="263" r:id="rId10"/>
    <p:sldId id="264" r:id="rId11"/>
    <p:sldId id="271" r:id="rId12"/>
    <p:sldId id="279" r:id="rId13"/>
    <p:sldId id="272" r:id="rId14"/>
    <p:sldId id="280" r:id="rId15"/>
    <p:sldId id="273" r:id="rId16"/>
    <p:sldId id="281" r:id="rId17"/>
    <p:sldId id="274" r:id="rId18"/>
    <p:sldId id="275" r:id="rId19"/>
    <p:sldId id="282" r:id="rId20"/>
    <p:sldId id="276" r:id="rId21"/>
    <p:sldId id="277" r:id="rId22"/>
    <p:sldId id="278" r:id="rId23"/>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0" d="100"/>
          <a:sy n="80" d="100"/>
        </p:scale>
        <p:origin x="78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666A38-BF21-410C-8947-F674DF355829}" type="datetimeFigureOut">
              <a:rPr lang="zh-TW" altLang="en-US" smtClean="0"/>
              <a:t>2025/5/26</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D5B08B-68AD-42CA-AA50-9BC268AE5951}" type="slidenum">
              <a:rPr lang="zh-TW" altLang="en-US" smtClean="0"/>
              <a:t>‹#›</a:t>
            </a:fld>
            <a:endParaRPr lang="zh-TW" altLang="en-US"/>
          </a:p>
        </p:txBody>
      </p:sp>
    </p:spTree>
    <p:extLst>
      <p:ext uri="{BB962C8B-B14F-4D97-AF65-F5344CB8AC3E}">
        <p14:creationId xmlns:p14="http://schemas.microsoft.com/office/powerpoint/2010/main" val="1464812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F77E85F-69B2-0881-8298-227DB25ECA97}"/>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9D7F4227-B52A-9072-D3F3-8B9D3C200D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279A0F45-CA6B-C014-AEB5-2E8643D4FE5F}"/>
              </a:ext>
            </a:extLst>
          </p:cNvPr>
          <p:cNvSpPr>
            <a:spLocks noGrp="1"/>
          </p:cNvSpPr>
          <p:nvPr>
            <p:ph type="dt" sz="half" idx="10"/>
          </p:nvPr>
        </p:nvSpPr>
        <p:spPr/>
        <p:txBody>
          <a:bodyPr/>
          <a:lstStyle/>
          <a:p>
            <a:fld id="{3C5317EE-EAD1-4C5E-B1F8-8D6AB4B23945}" type="datetime1">
              <a:rPr lang="zh-TW" altLang="en-US" smtClean="0"/>
              <a:t>2025/5/26</a:t>
            </a:fld>
            <a:endParaRPr lang="zh-TW" altLang="en-US"/>
          </a:p>
        </p:txBody>
      </p:sp>
      <p:sp>
        <p:nvSpPr>
          <p:cNvPr id="5" name="頁尾版面配置區 4">
            <a:extLst>
              <a:ext uri="{FF2B5EF4-FFF2-40B4-BE49-F238E27FC236}">
                <a16:creationId xmlns:a16="http://schemas.microsoft.com/office/drawing/2014/main" id="{A97A0736-B9C8-FE3B-B455-4E22A326AECA}"/>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8874864A-D94A-9A14-8A64-8A395E1399BB}"/>
              </a:ext>
            </a:extLst>
          </p:cNvPr>
          <p:cNvSpPr>
            <a:spLocks noGrp="1"/>
          </p:cNvSpPr>
          <p:nvPr>
            <p:ph type="sldNum" sz="quarter" idx="12"/>
          </p:nvPr>
        </p:nvSpPr>
        <p:spPr/>
        <p:txBody>
          <a:bodyPr/>
          <a:lstStyle/>
          <a:p>
            <a:fld id="{105DE4CE-EE78-4987-91B7-4C4D550E8DE6}" type="slidenum">
              <a:rPr lang="zh-TW" altLang="en-US" smtClean="0"/>
              <a:t>‹#›</a:t>
            </a:fld>
            <a:endParaRPr lang="zh-TW" altLang="en-US"/>
          </a:p>
        </p:txBody>
      </p:sp>
    </p:spTree>
    <p:extLst>
      <p:ext uri="{BB962C8B-B14F-4D97-AF65-F5344CB8AC3E}">
        <p14:creationId xmlns:p14="http://schemas.microsoft.com/office/powerpoint/2010/main" val="1889233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D4F0742-BF2D-3461-196C-2E8B9A9CB28A}"/>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9097AB71-A35F-1A23-6354-FA25DE7C09FD}"/>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C672EB3D-532E-E4A5-2503-BBB5DEC729CF}"/>
              </a:ext>
            </a:extLst>
          </p:cNvPr>
          <p:cNvSpPr>
            <a:spLocks noGrp="1"/>
          </p:cNvSpPr>
          <p:nvPr>
            <p:ph type="dt" sz="half" idx="10"/>
          </p:nvPr>
        </p:nvSpPr>
        <p:spPr/>
        <p:txBody>
          <a:bodyPr/>
          <a:lstStyle/>
          <a:p>
            <a:fld id="{8D4D9469-F906-4539-A146-867FDD42704F}" type="datetime1">
              <a:rPr lang="zh-TW" altLang="en-US" smtClean="0"/>
              <a:t>2025/5/26</a:t>
            </a:fld>
            <a:endParaRPr lang="zh-TW" altLang="en-US"/>
          </a:p>
        </p:txBody>
      </p:sp>
      <p:sp>
        <p:nvSpPr>
          <p:cNvPr id="5" name="頁尾版面配置區 4">
            <a:extLst>
              <a:ext uri="{FF2B5EF4-FFF2-40B4-BE49-F238E27FC236}">
                <a16:creationId xmlns:a16="http://schemas.microsoft.com/office/drawing/2014/main" id="{5280C465-059B-3BAD-8ECB-AC97AC93C8D0}"/>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C910CB1F-8BED-0748-653C-995CDEAB97A0}"/>
              </a:ext>
            </a:extLst>
          </p:cNvPr>
          <p:cNvSpPr>
            <a:spLocks noGrp="1"/>
          </p:cNvSpPr>
          <p:nvPr>
            <p:ph type="sldNum" sz="quarter" idx="12"/>
          </p:nvPr>
        </p:nvSpPr>
        <p:spPr/>
        <p:txBody>
          <a:bodyPr/>
          <a:lstStyle/>
          <a:p>
            <a:fld id="{105DE4CE-EE78-4987-91B7-4C4D550E8DE6}" type="slidenum">
              <a:rPr lang="zh-TW" altLang="en-US" smtClean="0"/>
              <a:t>‹#›</a:t>
            </a:fld>
            <a:endParaRPr lang="zh-TW" altLang="en-US"/>
          </a:p>
        </p:txBody>
      </p:sp>
    </p:spTree>
    <p:extLst>
      <p:ext uri="{BB962C8B-B14F-4D97-AF65-F5344CB8AC3E}">
        <p14:creationId xmlns:p14="http://schemas.microsoft.com/office/powerpoint/2010/main" val="1629368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4B830B5F-43BA-1D20-2009-630292D48C81}"/>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913379A7-B317-CEE4-10E3-78D86D7F3555}"/>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B23A08D7-9642-8ECF-A9DA-CF227C7084F7}"/>
              </a:ext>
            </a:extLst>
          </p:cNvPr>
          <p:cNvSpPr>
            <a:spLocks noGrp="1"/>
          </p:cNvSpPr>
          <p:nvPr>
            <p:ph type="dt" sz="half" idx="10"/>
          </p:nvPr>
        </p:nvSpPr>
        <p:spPr/>
        <p:txBody>
          <a:bodyPr/>
          <a:lstStyle/>
          <a:p>
            <a:fld id="{62AB2759-92C9-4955-A374-347282B70122}" type="datetime1">
              <a:rPr lang="zh-TW" altLang="en-US" smtClean="0"/>
              <a:t>2025/5/26</a:t>
            </a:fld>
            <a:endParaRPr lang="zh-TW" altLang="en-US"/>
          </a:p>
        </p:txBody>
      </p:sp>
      <p:sp>
        <p:nvSpPr>
          <p:cNvPr id="5" name="頁尾版面配置區 4">
            <a:extLst>
              <a:ext uri="{FF2B5EF4-FFF2-40B4-BE49-F238E27FC236}">
                <a16:creationId xmlns:a16="http://schemas.microsoft.com/office/drawing/2014/main" id="{7FA031CD-F0BE-E3C8-5E09-43B2BAF762E4}"/>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60103EBD-94B2-9C8B-941C-0AF566E2CBCC}"/>
              </a:ext>
            </a:extLst>
          </p:cNvPr>
          <p:cNvSpPr>
            <a:spLocks noGrp="1"/>
          </p:cNvSpPr>
          <p:nvPr>
            <p:ph type="sldNum" sz="quarter" idx="12"/>
          </p:nvPr>
        </p:nvSpPr>
        <p:spPr/>
        <p:txBody>
          <a:bodyPr/>
          <a:lstStyle/>
          <a:p>
            <a:fld id="{105DE4CE-EE78-4987-91B7-4C4D550E8DE6}" type="slidenum">
              <a:rPr lang="zh-TW" altLang="en-US" smtClean="0"/>
              <a:t>‹#›</a:t>
            </a:fld>
            <a:endParaRPr lang="zh-TW" altLang="en-US"/>
          </a:p>
        </p:txBody>
      </p:sp>
    </p:spTree>
    <p:extLst>
      <p:ext uri="{BB962C8B-B14F-4D97-AF65-F5344CB8AC3E}">
        <p14:creationId xmlns:p14="http://schemas.microsoft.com/office/powerpoint/2010/main" val="1240248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6C028A4-8423-25B5-2999-660A0E74A42F}"/>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E6745018-A9D3-C43A-1B70-FEF467679813}"/>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FEA1FBA0-B7A2-AF0A-C395-CDE9A59CE7BF}"/>
              </a:ext>
            </a:extLst>
          </p:cNvPr>
          <p:cNvSpPr>
            <a:spLocks noGrp="1"/>
          </p:cNvSpPr>
          <p:nvPr>
            <p:ph type="dt" sz="half" idx="10"/>
          </p:nvPr>
        </p:nvSpPr>
        <p:spPr/>
        <p:txBody>
          <a:bodyPr/>
          <a:lstStyle/>
          <a:p>
            <a:fld id="{185460EE-10EC-417C-8E23-309BB7CA9D1B}" type="datetime1">
              <a:rPr lang="zh-TW" altLang="en-US" smtClean="0"/>
              <a:t>2025/5/26</a:t>
            </a:fld>
            <a:endParaRPr lang="zh-TW" altLang="en-US"/>
          </a:p>
        </p:txBody>
      </p:sp>
      <p:sp>
        <p:nvSpPr>
          <p:cNvPr id="5" name="頁尾版面配置區 4">
            <a:extLst>
              <a:ext uri="{FF2B5EF4-FFF2-40B4-BE49-F238E27FC236}">
                <a16:creationId xmlns:a16="http://schemas.microsoft.com/office/drawing/2014/main" id="{279FAA2F-84CB-BD2A-09BE-B95BE256C194}"/>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371FD39F-56FA-E412-0800-8016B3DE9F7E}"/>
              </a:ext>
            </a:extLst>
          </p:cNvPr>
          <p:cNvSpPr>
            <a:spLocks noGrp="1"/>
          </p:cNvSpPr>
          <p:nvPr>
            <p:ph type="sldNum" sz="quarter" idx="12"/>
          </p:nvPr>
        </p:nvSpPr>
        <p:spPr/>
        <p:txBody>
          <a:bodyPr/>
          <a:lstStyle/>
          <a:p>
            <a:fld id="{105DE4CE-EE78-4987-91B7-4C4D550E8DE6}" type="slidenum">
              <a:rPr lang="zh-TW" altLang="en-US" smtClean="0"/>
              <a:t>‹#›</a:t>
            </a:fld>
            <a:endParaRPr lang="zh-TW" altLang="en-US"/>
          </a:p>
        </p:txBody>
      </p:sp>
    </p:spTree>
    <p:extLst>
      <p:ext uri="{BB962C8B-B14F-4D97-AF65-F5344CB8AC3E}">
        <p14:creationId xmlns:p14="http://schemas.microsoft.com/office/powerpoint/2010/main" val="775667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4F09477-2905-7EF4-915A-22D546A917DE}"/>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9CB7766B-BE90-A919-746B-D5912D3291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6EE36E57-6CC2-36BE-6D6C-DCBDBB2E792E}"/>
              </a:ext>
            </a:extLst>
          </p:cNvPr>
          <p:cNvSpPr>
            <a:spLocks noGrp="1"/>
          </p:cNvSpPr>
          <p:nvPr>
            <p:ph type="dt" sz="half" idx="10"/>
          </p:nvPr>
        </p:nvSpPr>
        <p:spPr/>
        <p:txBody>
          <a:bodyPr/>
          <a:lstStyle/>
          <a:p>
            <a:fld id="{A659F4C4-AC30-45FC-9EE5-2EDBF98E763C}" type="datetime1">
              <a:rPr lang="zh-TW" altLang="en-US" smtClean="0"/>
              <a:t>2025/5/26</a:t>
            </a:fld>
            <a:endParaRPr lang="zh-TW" altLang="en-US"/>
          </a:p>
        </p:txBody>
      </p:sp>
      <p:sp>
        <p:nvSpPr>
          <p:cNvPr id="5" name="頁尾版面配置區 4">
            <a:extLst>
              <a:ext uri="{FF2B5EF4-FFF2-40B4-BE49-F238E27FC236}">
                <a16:creationId xmlns:a16="http://schemas.microsoft.com/office/drawing/2014/main" id="{F49E2EE3-7A78-E4FA-6A88-DE6D3B0657EF}"/>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7CD124B5-E1E2-5F06-C585-9D7E1A12009E}"/>
              </a:ext>
            </a:extLst>
          </p:cNvPr>
          <p:cNvSpPr>
            <a:spLocks noGrp="1"/>
          </p:cNvSpPr>
          <p:nvPr>
            <p:ph type="sldNum" sz="quarter" idx="12"/>
          </p:nvPr>
        </p:nvSpPr>
        <p:spPr/>
        <p:txBody>
          <a:bodyPr/>
          <a:lstStyle/>
          <a:p>
            <a:fld id="{105DE4CE-EE78-4987-91B7-4C4D550E8DE6}" type="slidenum">
              <a:rPr lang="zh-TW" altLang="en-US" smtClean="0"/>
              <a:t>‹#›</a:t>
            </a:fld>
            <a:endParaRPr lang="zh-TW" altLang="en-US"/>
          </a:p>
        </p:txBody>
      </p:sp>
    </p:spTree>
    <p:extLst>
      <p:ext uri="{BB962C8B-B14F-4D97-AF65-F5344CB8AC3E}">
        <p14:creationId xmlns:p14="http://schemas.microsoft.com/office/powerpoint/2010/main" val="1833026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FEEFA41-DAB8-2D01-CECA-5902998A0F21}"/>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30735841-7949-DBE0-24EF-5087255B0389}"/>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1FBCA94A-7E4D-7163-C6ED-FC241BC34776}"/>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510CB674-88FB-3F6C-A94D-128E340DC75E}"/>
              </a:ext>
            </a:extLst>
          </p:cNvPr>
          <p:cNvSpPr>
            <a:spLocks noGrp="1"/>
          </p:cNvSpPr>
          <p:nvPr>
            <p:ph type="dt" sz="half" idx="10"/>
          </p:nvPr>
        </p:nvSpPr>
        <p:spPr/>
        <p:txBody>
          <a:bodyPr/>
          <a:lstStyle/>
          <a:p>
            <a:fld id="{A62753A9-FF26-4D5A-805B-2F6A26EA5259}" type="datetime1">
              <a:rPr lang="zh-TW" altLang="en-US" smtClean="0"/>
              <a:t>2025/5/26</a:t>
            </a:fld>
            <a:endParaRPr lang="zh-TW" altLang="en-US"/>
          </a:p>
        </p:txBody>
      </p:sp>
      <p:sp>
        <p:nvSpPr>
          <p:cNvPr id="6" name="頁尾版面配置區 5">
            <a:extLst>
              <a:ext uri="{FF2B5EF4-FFF2-40B4-BE49-F238E27FC236}">
                <a16:creationId xmlns:a16="http://schemas.microsoft.com/office/drawing/2014/main" id="{ACA86A99-DC07-D276-9ECF-7A80940DAAD0}"/>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C966AD04-5AD1-9382-B9E5-1770F95631F2}"/>
              </a:ext>
            </a:extLst>
          </p:cNvPr>
          <p:cNvSpPr>
            <a:spLocks noGrp="1"/>
          </p:cNvSpPr>
          <p:nvPr>
            <p:ph type="sldNum" sz="quarter" idx="12"/>
          </p:nvPr>
        </p:nvSpPr>
        <p:spPr/>
        <p:txBody>
          <a:bodyPr/>
          <a:lstStyle/>
          <a:p>
            <a:fld id="{105DE4CE-EE78-4987-91B7-4C4D550E8DE6}" type="slidenum">
              <a:rPr lang="zh-TW" altLang="en-US" smtClean="0"/>
              <a:t>‹#›</a:t>
            </a:fld>
            <a:endParaRPr lang="zh-TW" altLang="en-US"/>
          </a:p>
        </p:txBody>
      </p:sp>
    </p:spTree>
    <p:extLst>
      <p:ext uri="{BB962C8B-B14F-4D97-AF65-F5344CB8AC3E}">
        <p14:creationId xmlns:p14="http://schemas.microsoft.com/office/powerpoint/2010/main" val="290589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B8D39B5-559C-B145-187F-8D5A40357A4B}"/>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C3ADCC9E-5A5C-ACE6-CCB1-99720B2307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BB249078-794B-C3E0-2EB9-9EE1378F4FA4}"/>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392865AF-F43E-E6D2-DFB6-DC117F0D79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4BD25B3F-A18D-5E5A-DDCB-A5B340E2B38D}"/>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84C05E54-D5E1-9A16-F96A-6F4DD84BBA26}"/>
              </a:ext>
            </a:extLst>
          </p:cNvPr>
          <p:cNvSpPr>
            <a:spLocks noGrp="1"/>
          </p:cNvSpPr>
          <p:nvPr>
            <p:ph type="dt" sz="half" idx="10"/>
          </p:nvPr>
        </p:nvSpPr>
        <p:spPr/>
        <p:txBody>
          <a:bodyPr/>
          <a:lstStyle/>
          <a:p>
            <a:fld id="{95C0480F-2B54-494B-88F1-FBAC8BA0C6E1}" type="datetime1">
              <a:rPr lang="zh-TW" altLang="en-US" smtClean="0"/>
              <a:t>2025/5/26</a:t>
            </a:fld>
            <a:endParaRPr lang="zh-TW" altLang="en-US"/>
          </a:p>
        </p:txBody>
      </p:sp>
      <p:sp>
        <p:nvSpPr>
          <p:cNvPr id="8" name="頁尾版面配置區 7">
            <a:extLst>
              <a:ext uri="{FF2B5EF4-FFF2-40B4-BE49-F238E27FC236}">
                <a16:creationId xmlns:a16="http://schemas.microsoft.com/office/drawing/2014/main" id="{FD6E67AB-6308-C5A3-D542-A370849C2D9C}"/>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5F421284-C156-FA31-DC61-78456FBB4718}"/>
              </a:ext>
            </a:extLst>
          </p:cNvPr>
          <p:cNvSpPr>
            <a:spLocks noGrp="1"/>
          </p:cNvSpPr>
          <p:nvPr>
            <p:ph type="sldNum" sz="quarter" idx="12"/>
          </p:nvPr>
        </p:nvSpPr>
        <p:spPr/>
        <p:txBody>
          <a:bodyPr/>
          <a:lstStyle/>
          <a:p>
            <a:fld id="{105DE4CE-EE78-4987-91B7-4C4D550E8DE6}" type="slidenum">
              <a:rPr lang="zh-TW" altLang="en-US" smtClean="0"/>
              <a:t>‹#›</a:t>
            </a:fld>
            <a:endParaRPr lang="zh-TW" altLang="en-US"/>
          </a:p>
        </p:txBody>
      </p:sp>
    </p:spTree>
    <p:extLst>
      <p:ext uri="{BB962C8B-B14F-4D97-AF65-F5344CB8AC3E}">
        <p14:creationId xmlns:p14="http://schemas.microsoft.com/office/powerpoint/2010/main" val="2700375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DD2A057-4EF0-AF0B-7EB2-1D588F2CF8F1}"/>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F0DF7279-2439-6285-8159-3357892125A7}"/>
              </a:ext>
            </a:extLst>
          </p:cNvPr>
          <p:cNvSpPr>
            <a:spLocks noGrp="1"/>
          </p:cNvSpPr>
          <p:nvPr>
            <p:ph type="dt" sz="half" idx="10"/>
          </p:nvPr>
        </p:nvSpPr>
        <p:spPr/>
        <p:txBody>
          <a:bodyPr/>
          <a:lstStyle/>
          <a:p>
            <a:fld id="{D6E8BC36-CA5F-4C66-8FCB-E631A1EFA242}" type="datetime1">
              <a:rPr lang="zh-TW" altLang="en-US" smtClean="0"/>
              <a:t>2025/5/26</a:t>
            </a:fld>
            <a:endParaRPr lang="zh-TW" altLang="en-US"/>
          </a:p>
        </p:txBody>
      </p:sp>
      <p:sp>
        <p:nvSpPr>
          <p:cNvPr id="4" name="頁尾版面配置區 3">
            <a:extLst>
              <a:ext uri="{FF2B5EF4-FFF2-40B4-BE49-F238E27FC236}">
                <a16:creationId xmlns:a16="http://schemas.microsoft.com/office/drawing/2014/main" id="{72241E57-BFF6-E1C6-7936-9AE29BE26A46}"/>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8C8A02AC-0B0A-C8EF-6D78-8CC279EA0551}"/>
              </a:ext>
            </a:extLst>
          </p:cNvPr>
          <p:cNvSpPr>
            <a:spLocks noGrp="1"/>
          </p:cNvSpPr>
          <p:nvPr>
            <p:ph type="sldNum" sz="quarter" idx="12"/>
          </p:nvPr>
        </p:nvSpPr>
        <p:spPr/>
        <p:txBody>
          <a:bodyPr/>
          <a:lstStyle/>
          <a:p>
            <a:fld id="{105DE4CE-EE78-4987-91B7-4C4D550E8DE6}" type="slidenum">
              <a:rPr lang="zh-TW" altLang="en-US" smtClean="0"/>
              <a:t>‹#›</a:t>
            </a:fld>
            <a:endParaRPr lang="zh-TW" altLang="en-US"/>
          </a:p>
        </p:txBody>
      </p:sp>
    </p:spTree>
    <p:extLst>
      <p:ext uri="{BB962C8B-B14F-4D97-AF65-F5344CB8AC3E}">
        <p14:creationId xmlns:p14="http://schemas.microsoft.com/office/powerpoint/2010/main" val="3698917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2FBC0F32-5960-6C63-FE48-156EF391AD0D}"/>
              </a:ext>
            </a:extLst>
          </p:cNvPr>
          <p:cNvSpPr>
            <a:spLocks noGrp="1"/>
          </p:cNvSpPr>
          <p:nvPr>
            <p:ph type="dt" sz="half" idx="10"/>
          </p:nvPr>
        </p:nvSpPr>
        <p:spPr/>
        <p:txBody>
          <a:bodyPr/>
          <a:lstStyle/>
          <a:p>
            <a:fld id="{F1CCEA17-9F25-45CF-B250-A2C8F4DE55FC}" type="datetime1">
              <a:rPr lang="zh-TW" altLang="en-US" smtClean="0"/>
              <a:t>2025/5/26</a:t>
            </a:fld>
            <a:endParaRPr lang="zh-TW" altLang="en-US"/>
          </a:p>
        </p:txBody>
      </p:sp>
      <p:sp>
        <p:nvSpPr>
          <p:cNvPr id="3" name="頁尾版面配置區 2">
            <a:extLst>
              <a:ext uri="{FF2B5EF4-FFF2-40B4-BE49-F238E27FC236}">
                <a16:creationId xmlns:a16="http://schemas.microsoft.com/office/drawing/2014/main" id="{9944D592-2F52-20D1-F3A1-F8454C4F36C6}"/>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07AF359D-88B5-0301-BBF7-134D991C36A6}"/>
              </a:ext>
            </a:extLst>
          </p:cNvPr>
          <p:cNvSpPr>
            <a:spLocks noGrp="1"/>
          </p:cNvSpPr>
          <p:nvPr>
            <p:ph type="sldNum" sz="quarter" idx="12"/>
          </p:nvPr>
        </p:nvSpPr>
        <p:spPr/>
        <p:txBody>
          <a:bodyPr/>
          <a:lstStyle/>
          <a:p>
            <a:fld id="{105DE4CE-EE78-4987-91B7-4C4D550E8DE6}" type="slidenum">
              <a:rPr lang="zh-TW" altLang="en-US" smtClean="0"/>
              <a:t>‹#›</a:t>
            </a:fld>
            <a:endParaRPr lang="zh-TW" altLang="en-US"/>
          </a:p>
        </p:txBody>
      </p:sp>
    </p:spTree>
    <p:extLst>
      <p:ext uri="{BB962C8B-B14F-4D97-AF65-F5344CB8AC3E}">
        <p14:creationId xmlns:p14="http://schemas.microsoft.com/office/powerpoint/2010/main" val="53920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F439AC3-C8C4-AE47-3707-D2E7A6902EE2}"/>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286870DA-B923-7783-C0D8-1BC57752AF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86D84B02-FAAF-D262-1066-639898CD57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8455108B-5EF5-3726-E69B-5D899E2BFE5A}"/>
              </a:ext>
            </a:extLst>
          </p:cNvPr>
          <p:cNvSpPr>
            <a:spLocks noGrp="1"/>
          </p:cNvSpPr>
          <p:nvPr>
            <p:ph type="dt" sz="half" idx="10"/>
          </p:nvPr>
        </p:nvSpPr>
        <p:spPr/>
        <p:txBody>
          <a:bodyPr/>
          <a:lstStyle/>
          <a:p>
            <a:fld id="{61B12547-E60A-4920-A528-5599DCA5099F}" type="datetime1">
              <a:rPr lang="zh-TW" altLang="en-US" smtClean="0"/>
              <a:t>2025/5/26</a:t>
            </a:fld>
            <a:endParaRPr lang="zh-TW" altLang="en-US"/>
          </a:p>
        </p:txBody>
      </p:sp>
      <p:sp>
        <p:nvSpPr>
          <p:cNvPr id="6" name="頁尾版面配置區 5">
            <a:extLst>
              <a:ext uri="{FF2B5EF4-FFF2-40B4-BE49-F238E27FC236}">
                <a16:creationId xmlns:a16="http://schemas.microsoft.com/office/drawing/2014/main" id="{97CE9C97-DBCE-5DFF-6013-A9967E1B57FA}"/>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368B7282-A3CB-F45B-F8A1-86EFFC26D671}"/>
              </a:ext>
            </a:extLst>
          </p:cNvPr>
          <p:cNvSpPr>
            <a:spLocks noGrp="1"/>
          </p:cNvSpPr>
          <p:nvPr>
            <p:ph type="sldNum" sz="quarter" idx="12"/>
          </p:nvPr>
        </p:nvSpPr>
        <p:spPr/>
        <p:txBody>
          <a:bodyPr/>
          <a:lstStyle/>
          <a:p>
            <a:fld id="{105DE4CE-EE78-4987-91B7-4C4D550E8DE6}" type="slidenum">
              <a:rPr lang="zh-TW" altLang="en-US" smtClean="0"/>
              <a:t>‹#›</a:t>
            </a:fld>
            <a:endParaRPr lang="zh-TW" altLang="en-US"/>
          </a:p>
        </p:txBody>
      </p:sp>
    </p:spTree>
    <p:extLst>
      <p:ext uri="{BB962C8B-B14F-4D97-AF65-F5344CB8AC3E}">
        <p14:creationId xmlns:p14="http://schemas.microsoft.com/office/powerpoint/2010/main" val="2458015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D7519F9-B9BD-FBCB-F0D6-C5F85C82990F}"/>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B25339B6-DB80-4587-0F35-1B631B3DF6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07257695-C847-016B-1D52-202D0E9A4E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ABDCD3AE-FDEA-71F5-F10A-C34054CE3F59}"/>
              </a:ext>
            </a:extLst>
          </p:cNvPr>
          <p:cNvSpPr>
            <a:spLocks noGrp="1"/>
          </p:cNvSpPr>
          <p:nvPr>
            <p:ph type="dt" sz="half" idx="10"/>
          </p:nvPr>
        </p:nvSpPr>
        <p:spPr/>
        <p:txBody>
          <a:bodyPr/>
          <a:lstStyle/>
          <a:p>
            <a:fld id="{D9821748-F2D1-4426-98EA-707F010F129F}" type="datetime1">
              <a:rPr lang="zh-TW" altLang="en-US" smtClean="0"/>
              <a:t>2025/5/26</a:t>
            </a:fld>
            <a:endParaRPr lang="zh-TW" altLang="en-US"/>
          </a:p>
        </p:txBody>
      </p:sp>
      <p:sp>
        <p:nvSpPr>
          <p:cNvPr id="6" name="頁尾版面配置區 5">
            <a:extLst>
              <a:ext uri="{FF2B5EF4-FFF2-40B4-BE49-F238E27FC236}">
                <a16:creationId xmlns:a16="http://schemas.microsoft.com/office/drawing/2014/main" id="{28D7C4FC-B6BA-D9E2-AEBA-9FBFB87448FF}"/>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1A822346-5B2D-F5A1-D22D-9BA5AFA2462A}"/>
              </a:ext>
            </a:extLst>
          </p:cNvPr>
          <p:cNvSpPr>
            <a:spLocks noGrp="1"/>
          </p:cNvSpPr>
          <p:nvPr>
            <p:ph type="sldNum" sz="quarter" idx="12"/>
          </p:nvPr>
        </p:nvSpPr>
        <p:spPr/>
        <p:txBody>
          <a:bodyPr/>
          <a:lstStyle/>
          <a:p>
            <a:fld id="{105DE4CE-EE78-4987-91B7-4C4D550E8DE6}" type="slidenum">
              <a:rPr lang="zh-TW" altLang="en-US" smtClean="0"/>
              <a:t>‹#›</a:t>
            </a:fld>
            <a:endParaRPr lang="zh-TW" altLang="en-US"/>
          </a:p>
        </p:txBody>
      </p:sp>
    </p:spTree>
    <p:extLst>
      <p:ext uri="{BB962C8B-B14F-4D97-AF65-F5344CB8AC3E}">
        <p14:creationId xmlns:p14="http://schemas.microsoft.com/office/powerpoint/2010/main" val="1357424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F0">
            <a:alpha val="5000"/>
          </a:srgbClr>
        </a:solid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1387B9AB-7986-80AE-44AB-C6A505C158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6E2FBD53-42D5-9E3E-A4FE-2E3DC9FC28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B5D85A35-2403-1789-BA8A-6C434A824B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443127-5C98-4178-923D-64F7CAC63E78}" type="datetime1">
              <a:rPr lang="zh-TW" altLang="en-US" smtClean="0"/>
              <a:t>2025/5/26</a:t>
            </a:fld>
            <a:endParaRPr lang="zh-TW" altLang="en-US"/>
          </a:p>
        </p:txBody>
      </p:sp>
      <p:sp>
        <p:nvSpPr>
          <p:cNvPr id="5" name="頁尾版面配置區 4">
            <a:extLst>
              <a:ext uri="{FF2B5EF4-FFF2-40B4-BE49-F238E27FC236}">
                <a16:creationId xmlns:a16="http://schemas.microsoft.com/office/drawing/2014/main" id="{D40BE781-B49E-D913-F14E-A2F1C323EA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1F353E62-1CFD-62A2-AF62-DC49C70894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5DE4CE-EE78-4987-91B7-4C4D550E8DE6}" type="slidenum">
              <a:rPr lang="zh-TW" altLang="en-US" smtClean="0"/>
              <a:t>‹#›</a:t>
            </a:fld>
            <a:endParaRPr lang="zh-TW" altLang="en-US"/>
          </a:p>
        </p:txBody>
      </p:sp>
    </p:spTree>
    <p:extLst>
      <p:ext uri="{BB962C8B-B14F-4D97-AF65-F5344CB8AC3E}">
        <p14:creationId xmlns:p14="http://schemas.microsoft.com/office/powerpoint/2010/main" val="616507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4.png"/><Relationship Id="rId1" Type="http://schemas.openxmlformats.org/officeDocument/2006/relationships/slideLayout" Target="../slideLayouts/slideLayout1.xml"/><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xml"/><Relationship Id="rId4" Type="http://schemas.openxmlformats.org/officeDocument/2006/relationships/image" Target="../media/image20.png"/></Relationships>
</file>

<file path=ppt/slides/_rels/slide1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00.png"/><Relationship Id="rId2" Type="http://schemas.openxmlformats.org/officeDocument/2006/relationships/image" Target="../media/image23.png"/><Relationship Id="rId1" Type="http://schemas.openxmlformats.org/officeDocument/2006/relationships/slideLayout" Target="../slideLayouts/slideLayout1.xml"/><Relationship Id="rId4" Type="http://schemas.openxmlformats.org/officeDocument/2006/relationships/image" Target="../media/image24.png"/></Relationships>
</file>

<file path=ppt/slides/_rels/slide1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1.xml"/><Relationship Id="rId4" Type="http://schemas.openxmlformats.org/officeDocument/2006/relationships/image" Target="../media/image27.png"/></Relationships>
</file>

<file path=ppt/slides/_rels/slide1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377415D3-358F-43C4-0264-8EC78DA54EF0}"/>
              </a:ext>
            </a:extLst>
          </p:cNvPr>
          <p:cNvSpPr>
            <a:spLocks noGrp="1"/>
          </p:cNvSpPr>
          <p:nvPr>
            <p:ph type="sldNum" sz="quarter" idx="12"/>
          </p:nvPr>
        </p:nvSpPr>
        <p:spPr>
          <a:xfrm>
            <a:off x="11468099" y="6299200"/>
            <a:ext cx="314325" cy="365125"/>
          </a:xfrm>
        </p:spPr>
        <p:txBody>
          <a:bodyPr/>
          <a:lstStyle/>
          <a:p>
            <a:fld id="{105DE4CE-EE78-4987-91B7-4C4D550E8DE6}" type="slidenum">
              <a:rPr lang="zh-TW" altLang="en-US" sz="1600" b="1" smtClean="0">
                <a:solidFill>
                  <a:schemeClr val="tx1"/>
                </a:solidFill>
                <a:latin typeface="微軟正黑體" panose="020B0604030504040204" pitchFamily="34" charset="-120"/>
                <a:ea typeface="微軟正黑體" panose="020B0604030504040204" pitchFamily="34" charset="-120"/>
              </a:rPr>
              <a:t>1</a:t>
            </a:fld>
            <a:endParaRPr lang="zh-TW" altLang="en-US" sz="1600" b="1" dirty="0">
              <a:solidFill>
                <a:schemeClr val="tx1"/>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E0F6B38E-C9B1-ABC6-930A-2F509FB2FFD4}"/>
              </a:ext>
            </a:extLst>
          </p:cNvPr>
          <p:cNvSpPr txBox="1"/>
          <p:nvPr/>
        </p:nvSpPr>
        <p:spPr>
          <a:xfrm>
            <a:off x="1426366" y="1766323"/>
            <a:ext cx="9339263" cy="1569660"/>
          </a:xfrm>
          <a:prstGeom prst="rect">
            <a:avLst/>
          </a:prstGeom>
          <a:noFill/>
        </p:spPr>
        <p:txBody>
          <a:bodyPr wrap="square" rtlCol="0">
            <a:spAutoFit/>
          </a:bodyPr>
          <a:lstStyle/>
          <a:p>
            <a:r>
              <a:rPr lang="en-US" altLang="zh-TW" sz="3200" b="1" dirty="0">
                <a:latin typeface="微軟正黑體" panose="020B0604030504040204" pitchFamily="34" charset="-120"/>
                <a:ea typeface="微軟正黑體" panose="020B0604030504040204" pitchFamily="34" charset="-120"/>
              </a:rPr>
              <a:t>Overlapped Context Modeling Using Feature Mapping Functions in the Adaptive Arithmetic Coding Process for Lossless Encoding</a:t>
            </a:r>
            <a:endParaRPr lang="zh-TW" altLang="en-US" sz="3200" b="1" dirty="0">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7A32FDDC-99AC-A970-60CF-AA6881442029}"/>
              </a:ext>
            </a:extLst>
          </p:cNvPr>
          <p:cNvSpPr txBox="1"/>
          <p:nvPr/>
        </p:nvSpPr>
        <p:spPr>
          <a:xfrm>
            <a:off x="7820025" y="5076825"/>
            <a:ext cx="3648073" cy="400110"/>
          </a:xfrm>
          <a:prstGeom prst="rect">
            <a:avLst/>
          </a:prstGeom>
          <a:noFill/>
        </p:spPr>
        <p:txBody>
          <a:bodyPr wrap="square" rtlCol="0">
            <a:spAutoFit/>
          </a:bodyPr>
          <a:lstStyle/>
          <a:p>
            <a:r>
              <a:rPr lang="en-US" altLang="zh-TW" sz="2000" dirty="0">
                <a:latin typeface="微軟正黑體" panose="020B0604030504040204" pitchFamily="34" charset="-120"/>
                <a:ea typeface="微軟正黑體" panose="020B0604030504040204" pitchFamily="34" charset="-120"/>
              </a:rPr>
              <a:t>Speaker: M11302223 </a:t>
            </a:r>
            <a:r>
              <a:rPr lang="zh-TW" altLang="en-US" sz="2000" dirty="0">
                <a:latin typeface="微軟正黑體" panose="020B0604030504040204" pitchFamily="34" charset="-120"/>
                <a:ea typeface="微軟正黑體" panose="020B0604030504040204" pitchFamily="34" charset="-120"/>
              </a:rPr>
              <a:t>葉丞峰</a:t>
            </a:r>
          </a:p>
        </p:txBody>
      </p:sp>
      <p:sp>
        <p:nvSpPr>
          <p:cNvPr id="7" name="文字方塊 6">
            <a:extLst>
              <a:ext uri="{FF2B5EF4-FFF2-40B4-BE49-F238E27FC236}">
                <a16:creationId xmlns:a16="http://schemas.microsoft.com/office/drawing/2014/main" id="{E474C929-E6EE-F033-7AFB-66CAF250C456}"/>
              </a:ext>
            </a:extLst>
          </p:cNvPr>
          <p:cNvSpPr txBox="1"/>
          <p:nvPr/>
        </p:nvSpPr>
        <p:spPr>
          <a:xfrm>
            <a:off x="2924171" y="3744738"/>
            <a:ext cx="6343651" cy="461665"/>
          </a:xfrm>
          <a:prstGeom prst="rect">
            <a:avLst/>
          </a:prstGeom>
          <a:noFill/>
        </p:spPr>
        <p:txBody>
          <a:bodyPr wrap="square" rtlCol="0">
            <a:spAutoFit/>
          </a:bodyPr>
          <a:lstStyle/>
          <a:p>
            <a:r>
              <a:rPr lang="en-US" altLang="zh-TW" sz="2400" dirty="0">
                <a:latin typeface="微軟正黑體" panose="020B0604030504040204" pitchFamily="34" charset="-120"/>
                <a:ea typeface="微軟正黑體" panose="020B0604030504040204" pitchFamily="34" charset="-120"/>
              </a:rPr>
              <a:t>Authors: </a:t>
            </a:r>
            <a:r>
              <a:rPr lang="en-US" altLang="zh-TW" sz="2400" b="1" dirty="0">
                <a:latin typeface="微軟正黑體" panose="020B0604030504040204" pitchFamily="34" charset="-120"/>
                <a:ea typeface="微軟正黑體" panose="020B0604030504040204" pitchFamily="34" charset="-120"/>
              </a:rPr>
              <a:t>Jian-Jiun Ding</a:t>
            </a:r>
            <a:r>
              <a:rPr lang="en-US" altLang="zh-TW" sz="2400" dirty="0">
                <a:latin typeface="微軟正黑體" panose="020B0604030504040204" pitchFamily="34" charset="-120"/>
                <a:ea typeface="微軟正黑體" panose="020B0604030504040204" pitchFamily="34" charset="-120"/>
              </a:rPr>
              <a:t>, </a:t>
            </a:r>
            <a:r>
              <a:rPr lang="en-US" altLang="zh-TW" sz="2400" b="1" dirty="0">
                <a:latin typeface="微軟正黑體" panose="020B0604030504040204" pitchFamily="34" charset="-120"/>
                <a:ea typeface="微軟正黑體" panose="020B0604030504040204" pitchFamily="34" charset="-120"/>
              </a:rPr>
              <a:t>Tzu-Jung Tseng</a:t>
            </a:r>
            <a:endParaRPr lang="zh-TW" altLang="en-US" sz="2400" b="1" dirty="0">
              <a:latin typeface="微軟正黑體" panose="020B0604030504040204" pitchFamily="34" charset="-120"/>
              <a:ea typeface="微軟正黑體" panose="020B0604030504040204" pitchFamily="34" charset="-120"/>
            </a:endParaRPr>
          </a:p>
        </p:txBody>
      </p:sp>
      <p:sp>
        <p:nvSpPr>
          <p:cNvPr id="2" name="文字方塊 1">
            <a:extLst>
              <a:ext uri="{FF2B5EF4-FFF2-40B4-BE49-F238E27FC236}">
                <a16:creationId xmlns:a16="http://schemas.microsoft.com/office/drawing/2014/main" id="{1186D78B-907B-4BA9-A79B-2AFC2AC5CA97}"/>
              </a:ext>
            </a:extLst>
          </p:cNvPr>
          <p:cNvSpPr txBox="1"/>
          <p:nvPr/>
        </p:nvSpPr>
        <p:spPr>
          <a:xfrm>
            <a:off x="1022803" y="4272282"/>
            <a:ext cx="10445295" cy="369332"/>
          </a:xfrm>
          <a:prstGeom prst="rect">
            <a:avLst/>
          </a:prstGeom>
          <a:noFill/>
        </p:spPr>
        <p:txBody>
          <a:bodyPr wrap="none" rtlCol="0">
            <a:spAutoFit/>
          </a:bodyPr>
          <a:lstStyle/>
          <a:p>
            <a:r>
              <a:rPr lang="en-US" altLang="zh-TW" b="1" dirty="0">
                <a:latin typeface="微軟正黑體" panose="020B0604030504040204" pitchFamily="34" charset="-120"/>
                <a:ea typeface="微軟正黑體" panose="020B0604030504040204" pitchFamily="34" charset="-120"/>
              </a:rPr>
              <a:t>Graduate Institute of Communication Engineering, National Taiwan University, Taipei, Taiwan</a:t>
            </a:r>
            <a:endParaRPr lang="zh-TW" altLang="en-US"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856358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2CF66-8A9A-B250-9C04-CC20A90B2B09}"/>
            </a:ext>
          </a:extLst>
        </p:cNvPr>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B3B4A32C-680D-E0A3-7E2F-300E8C94239F}"/>
              </a:ext>
            </a:extLst>
          </p:cNvPr>
          <p:cNvSpPr>
            <a:spLocks noGrp="1"/>
          </p:cNvSpPr>
          <p:nvPr>
            <p:ph type="sldNum" sz="quarter" idx="12"/>
          </p:nvPr>
        </p:nvSpPr>
        <p:spPr>
          <a:xfrm>
            <a:off x="11468099" y="6299200"/>
            <a:ext cx="457201" cy="365125"/>
          </a:xfrm>
        </p:spPr>
        <p:txBody>
          <a:bodyPr/>
          <a:lstStyle/>
          <a:p>
            <a:fld id="{105DE4CE-EE78-4987-91B7-4C4D550E8DE6}" type="slidenum">
              <a:rPr lang="zh-TW" altLang="en-US" sz="1600" b="1" smtClean="0">
                <a:solidFill>
                  <a:schemeClr val="tx1"/>
                </a:solidFill>
                <a:latin typeface="微軟正黑體" panose="020B0604030504040204" pitchFamily="34" charset="-120"/>
                <a:ea typeface="微軟正黑體" panose="020B0604030504040204" pitchFamily="34" charset="-120"/>
              </a:rPr>
              <a:t>10</a:t>
            </a:fld>
            <a:endParaRPr lang="zh-TW" altLang="en-US" sz="1600" b="1" dirty="0">
              <a:solidFill>
                <a:schemeClr val="tx1"/>
              </a:solidFill>
              <a:latin typeface="微軟正黑體" panose="020B0604030504040204" pitchFamily="34" charset="-120"/>
              <a:ea typeface="微軟正黑體" panose="020B0604030504040204" pitchFamily="34" charset="-120"/>
            </a:endParaRPr>
          </a:p>
        </p:txBody>
      </p:sp>
      <p:sp>
        <p:nvSpPr>
          <p:cNvPr id="2" name="文字方塊 1">
            <a:extLst>
              <a:ext uri="{FF2B5EF4-FFF2-40B4-BE49-F238E27FC236}">
                <a16:creationId xmlns:a16="http://schemas.microsoft.com/office/drawing/2014/main" id="{A58DD9BA-3829-EEB8-AED3-138E2B38211F}"/>
              </a:ext>
            </a:extLst>
          </p:cNvPr>
          <p:cNvSpPr txBox="1"/>
          <p:nvPr/>
        </p:nvSpPr>
        <p:spPr>
          <a:xfrm>
            <a:off x="647700" y="552450"/>
            <a:ext cx="3343275" cy="584775"/>
          </a:xfrm>
          <a:prstGeom prst="rect">
            <a:avLst/>
          </a:prstGeom>
          <a:noFill/>
        </p:spPr>
        <p:txBody>
          <a:bodyPr wrap="square" rtlCol="0">
            <a:spAutoFit/>
          </a:bodyPr>
          <a:lstStyle/>
          <a:p>
            <a:r>
              <a:rPr lang="en-US" altLang="zh-TW" sz="3200" b="1" dirty="0">
                <a:latin typeface="微軟正黑體" panose="020B0604030504040204" pitchFamily="34" charset="-120"/>
                <a:ea typeface="微軟正黑體" panose="020B0604030504040204" pitchFamily="34" charset="-120"/>
              </a:rPr>
              <a:t>Overall Process</a:t>
            </a:r>
            <a:endParaRPr lang="zh-TW" altLang="en-US" sz="3200" b="1" dirty="0">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8B04FC2F-7541-D374-D6CA-4519257CBE62}"/>
              </a:ext>
            </a:extLst>
          </p:cNvPr>
          <p:cNvSpPr txBox="1"/>
          <p:nvPr/>
        </p:nvSpPr>
        <p:spPr>
          <a:xfrm>
            <a:off x="647700" y="1289922"/>
            <a:ext cx="7546361" cy="369332"/>
          </a:xfrm>
          <a:prstGeom prst="rect">
            <a:avLst/>
          </a:prstGeom>
          <a:noFill/>
        </p:spPr>
        <p:txBody>
          <a:bodyPr wrap="none" rtlCol="0">
            <a:spAutoFit/>
          </a:bodyPr>
          <a:lstStyle/>
          <a:p>
            <a:r>
              <a:rPr lang="en-US" altLang="zh-TW" b="1" dirty="0">
                <a:solidFill>
                  <a:srgbClr val="FF0000"/>
                </a:solidFill>
                <a:latin typeface="微軟正黑體" panose="020B0604030504040204" pitchFamily="34" charset="-120"/>
                <a:ea typeface="微軟正黑體" panose="020B0604030504040204" pitchFamily="34" charset="-120"/>
              </a:rPr>
              <a:t>B. Features of the Surrounding Casual Part </a:t>
            </a:r>
            <a:r>
              <a:rPr lang="en-US" altLang="zh-TW" dirty="0">
                <a:latin typeface="微軟正黑體" panose="020B0604030504040204" pitchFamily="34" charset="-120"/>
                <a:ea typeface="微軟正黑體" panose="020B0604030504040204" pitchFamily="34" charset="-120"/>
              </a:rPr>
              <a:t>(Construct the context).</a:t>
            </a:r>
            <a:endParaRPr lang="zh-TW" altLang="en-US"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7F162021-AFB2-0BC0-5837-03B77B6A73EA}"/>
              </a:ext>
            </a:extLst>
          </p:cNvPr>
          <p:cNvSpPr txBox="1"/>
          <p:nvPr/>
        </p:nvSpPr>
        <p:spPr>
          <a:xfrm>
            <a:off x="904874" y="1905000"/>
            <a:ext cx="7381876" cy="369332"/>
          </a:xfrm>
          <a:prstGeom prst="rect">
            <a:avLst/>
          </a:prstGeom>
          <a:noFill/>
        </p:spPr>
        <p:txBody>
          <a:bodyPr wrap="square" rtlCol="0">
            <a:spAutoFit/>
          </a:bodyPr>
          <a:lstStyle/>
          <a:p>
            <a:r>
              <a:rPr lang="en-US" altLang="zh-TW" b="1" dirty="0">
                <a:solidFill>
                  <a:srgbClr val="FF0000"/>
                </a:solidFill>
                <a:latin typeface="微軟正黑體" panose="020B0604030504040204" pitchFamily="34" charset="-120"/>
                <a:ea typeface="微軟正黑體" panose="020B0604030504040204" pitchFamily="34" charset="-120"/>
              </a:rPr>
              <a:t>Feature value </a:t>
            </a:r>
            <a:r>
              <a:rPr lang="en-US" altLang="zh-TW" dirty="0">
                <a:latin typeface="微軟正黑體" panose="020B0604030504040204" pitchFamily="34" charset="-120"/>
                <a:ea typeface="微軟正黑體" panose="020B0604030504040204" pitchFamily="34" charset="-120"/>
              </a:rPr>
              <a:t>of the surrounding casual part is determined from</a:t>
            </a:r>
            <a:endParaRPr lang="zh-TW" altLang="en-US" dirty="0">
              <a:latin typeface="微軟正黑體" panose="020B0604030504040204" pitchFamily="34" charset="-120"/>
              <a:ea typeface="微軟正黑體" panose="020B0604030504040204" pitchFamily="34" charset="-120"/>
            </a:endParaRPr>
          </a:p>
        </p:txBody>
      </p:sp>
      <p:pic>
        <p:nvPicPr>
          <p:cNvPr id="7" name="圖片 6">
            <a:extLst>
              <a:ext uri="{FF2B5EF4-FFF2-40B4-BE49-F238E27FC236}">
                <a16:creationId xmlns:a16="http://schemas.microsoft.com/office/drawing/2014/main" id="{C433ECB7-6905-9509-EB6A-F8D7DA5B48F5}"/>
              </a:ext>
            </a:extLst>
          </p:cNvPr>
          <p:cNvPicPr>
            <a:picLocks noChangeAspect="1"/>
          </p:cNvPicPr>
          <p:nvPr/>
        </p:nvPicPr>
        <p:blipFill>
          <a:blip r:embed="rId2"/>
          <a:stretch>
            <a:fillRect/>
          </a:stretch>
        </p:blipFill>
        <p:spPr>
          <a:xfrm>
            <a:off x="904874" y="2520078"/>
            <a:ext cx="5586887" cy="666038"/>
          </a:xfrm>
          <a:prstGeom prst="rect">
            <a:avLst/>
          </a:prstGeom>
          <a:ln w="19050">
            <a:solidFill>
              <a:schemeClr val="tx1"/>
            </a:solidFill>
          </a:ln>
        </p:spPr>
      </p:pic>
      <mc:AlternateContent xmlns:mc="http://schemas.openxmlformats.org/markup-compatibility/2006" xmlns:a14="http://schemas.microsoft.com/office/drawing/2010/main">
        <mc:Choice Requires="a14">
          <p:sp>
            <p:nvSpPr>
              <p:cNvPr id="8" name="文字方塊 7">
                <a:extLst>
                  <a:ext uri="{FF2B5EF4-FFF2-40B4-BE49-F238E27FC236}">
                    <a16:creationId xmlns:a16="http://schemas.microsoft.com/office/drawing/2014/main" id="{C1483F40-B9F3-279B-8231-A4023D81576F}"/>
                  </a:ext>
                </a:extLst>
              </p:cNvPr>
              <p:cNvSpPr txBox="1"/>
              <p:nvPr/>
            </p:nvSpPr>
            <p:spPr>
              <a:xfrm>
                <a:off x="828674" y="3451569"/>
                <a:ext cx="5229225" cy="369332"/>
              </a:xfrm>
              <a:prstGeom prst="rect">
                <a:avLst/>
              </a:prstGeom>
              <a:noFill/>
            </p:spPr>
            <p:txBody>
              <a:bodyPr wrap="square" rtlCol="0">
                <a:spAutoFit/>
              </a:bodyPr>
              <a:lstStyle/>
              <a:p>
                <a:r>
                  <a:rPr lang="en-US" altLang="zh-TW" b="1" i="1" dirty="0">
                    <a:solidFill>
                      <a:srgbClr val="FF0000"/>
                    </a:solidFill>
                    <a:latin typeface="微軟正黑體" panose="020B0604030504040204" pitchFamily="34" charset="-120"/>
                    <a:ea typeface="微軟正黑體" panose="020B0604030504040204" pitchFamily="34" charset="-120"/>
                  </a:rPr>
                  <a:t>K</a:t>
                </a:r>
                <a14:m>
                  <m:oMath xmlns:m="http://schemas.openxmlformats.org/officeDocument/2006/math">
                    <m:r>
                      <a:rPr lang="en-US" altLang="zh-TW" b="1" i="1" smtClean="0">
                        <a:solidFill>
                          <a:srgbClr val="FF0000"/>
                        </a:solidFill>
                        <a:latin typeface="Cambria Math" panose="02040503050406030204" pitchFamily="18" charset="0"/>
                      </a:rPr>
                      <m:t>[</m:t>
                    </m:r>
                    <m:r>
                      <a:rPr lang="en-US" altLang="zh-TW" b="1" i="1" smtClean="0">
                        <a:solidFill>
                          <a:srgbClr val="FF0000"/>
                        </a:solidFill>
                        <a:latin typeface="Cambria Math" panose="02040503050406030204" pitchFamily="18" charset="0"/>
                      </a:rPr>
                      <m:t>𝒊</m:t>
                    </m:r>
                    <m:r>
                      <a:rPr lang="en-US" altLang="zh-TW" b="1" i="1" smtClean="0">
                        <a:solidFill>
                          <a:srgbClr val="FF0000"/>
                        </a:solidFill>
                        <a:latin typeface="Cambria Math" panose="02040503050406030204" pitchFamily="18" charset="0"/>
                      </a:rPr>
                      <m:t>,</m:t>
                    </m:r>
                    <m:r>
                      <a:rPr lang="en-US" altLang="zh-TW" b="1" i="1" smtClean="0">
                        <a:solidFill>
                          <a:srgbClr val="FF0000"/>
                        </a:solidFill>
                        <a:latin typeface="Cambria Math" panose="02040503050406030204" pitchFamily="18" charset="0"/>
                      </a:rPr>
                      <m:t>𝒋</m:t>
                    </m:r>
                    <m:r>
                      <a:rPr lang="en-US" altLang="zh-TW" b="1" i="1" smtClean="0">
                        <a:solidFill>
                          <a:srgbClr val="FF0000"/>
                        </a:solidFill>
                        <a:latin typeface="Cambria Math" panose="02040503050406030204" pitchFamily="18" charset="0"/>
                      </a:rPr>
                      <m:t>]</m:t>
                    </m:r>
                  </m:oMath>
                </a14:m>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is </a:t>
                </a:r>
                <a:r>
                  <a:rPr lang="en-US" altLang="zh-TW" b="1" dirty="0">
                    <a:solidFill>
                      <a:srgbClr val="FF0000"/>
                    </a:solidFill>
                    <a:latin typeface="微軟正黑體" panose="020B0604030504040204" pitchFamily="34" charset="-120"/>
                    <a:ea typeface="微軟正黑體" panose="020B0604030504040204" pitchFamily="34" charset="-120"/>
                  </a:rPr>
                  <a:t>near to 0 </a:t>
                </a:r>
                <a:r>
                  <a:rPr lang="en-US" altLang="zh-TW" dirty="0">
                    <a:latin typeface="微軟正黑體" panose="020B0604030504040204" pitchFamily="34" charset="-120"/>
                    <a:ea typeface="微軟正黑體" panose="020B0604030504040204" pitchFamily="34" charset="-120"/>
                  </a:rPr>
                  <a:t>means predict precisely.</a:t>
                </a:r>
                <a:endParaRPr lang="zh-TW" altLang="en-US" dirty="0">
                  <a:latin typeface="微軟正黑體" panose="020B0604030504040204" pitchFamily="34" charset="-120"/>
                  <a:ea typeface="微軟正黑體" panose="020B0604030504040204" pitchFamily="34" charset="-120"/>
                </a:endParaRPr>
              </a:p>
            </p:txBody>
          </p:sp>
        </mc:Choice>
        <mc:Fallback xmlns="">
          <p:sp>
            <p:nvSpPr>
              <p:cNvPr id="8" name="文字方塊 7">
                <a:extLst>
                  <a:ext uri="{FF2B5EF4-FFF2-40B4-BE49-F238E27FC236}">
                    <a16:creationId xmlns:a16="http://schemas.microsoft.com/office/drawing/2014/main" id="{C1483F40-B9F3-279B-8231-A4023D81576F}"/>
                  </a:ext>
                </a:extLst>
              </p:cNvPr>
              <p:cNvSpPr txBox="1">
                <a:spLocks noRot="1" noChangeAspect="1" noMove="1" noResize="1" noEditPoints="1" noAdjustHandles="1" noChangeArrowheads="1" noChangeShapeType="1" noTextEdit="1"/>
              </p:cNvSpPr>
              <p:nvPr/>
            </p:nvSpPr>
            <p:spPr>
              <a:xfrm>
                <a:off x="828674" y="3451569"/>
                <a:ext cx="5229225" cy="369332"/>
              </a:xfrm>
              <a:prstGeom prst="rect">
                <a:avLst/>
              </a:prstGeom>
              <a:blipFill>
                <a:blip r:embed="rId3"/>
                <a:stretch>
                  <a:fillRect l="-1049" t="-8197" b="-24590"/>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9" name="文字方塊 8">
                <a:extLst>
                  <a:ext uri="{FF2B5EF4-FFF2-40B4-BE49-F238E27FC236}">
                    <a16:creationId xmlns:a16="http://schemas.microsoft.com/office/drawing/2014/main" id="{355586CF-9243-7DB4-0665-FFCC534C9AF4}"/>
                  </a:ext>
                </a:extLst>
              </p:cNvPr>
              <p:cNvSpPr txBox="1"/>
              <p:nvPr/>
            </p:nvSpPr>
            <p:spPr>
              <a:xfrm>
                <a:off x="828674" y="4086354"/>
                <a:ext cx="6191251" cy="646331"/>
              </a:xfrm>
              <a:prstGeom prst="rect">
                <a:avLst/>
              </a:prstGeom>
              <a:noFill/>
            </p:spPr>
            <p:txBody>
              <a:bodyPr wrap="square" rtlCol="0">
                <a:spAutoFit/>
              </a:bodyPr>
              <a:lstStyle/>
              <a:p>
                <a:r>
                  <a:rPr lang="en-US" altLang="zh-TW" b="1" i="1" dirty="0">
                    <a:solidFill>
                      <a:srgbClr val="FF0000"/>
                    </a:solidFill>
                    <a:latin typeface="微軟正黑體" panose="020B0604030504040204" pitchFamily="34" charset="-120"/>
                    <a:ea typeface="微軟正黑體" panose="020B0604030504040204" pitchFamily="34" charset="-120"/>
                  </a:rPr>
                  <a:t>K</a:t>
                </a:r>
                <a14:m>
                  <m:oMath xmlns:m="http://schemas.openxmlformats.org/officeDocument/2006/math">
                    <m:r>
                      <a:rPr lang="en-US" altLang="zh-TW" b="1" i="1" smtClean="0">
                        <a:solidFill>
                          <a:srgbClr val="FF0000"/>
                        </a:solidFill>
                        <a:latin typeface="Cambria Math" panose="02040503050406030204" pitchFamily="18" charset="0"/>
                      </a:rPr>
                      <m:t>[</m:t>
                    </m:r>
                    <m:r>
                      <a:rPr lang="en-US" altLang="zh-TW" b="1" i="1" smtClean="0">
                        <a:solidFill>
                          <a:srgbClr val="FF0000"/>
                        </a:solidFill>
                        <a:latin typeface="Cambria Math" panose="02040503050406030204" pitchFamily="18" charset="0"/>
                      </a:rPr>
                      <m:t>𝒊</m:t>
                    </m:r>
                    <m:r>
                      <a:rPr lang="en-US" altLang="zh-TW" b="1" i="1" smtClean="0">
                        <a:solidFill>
                          <a:srgbClr val="FF0000"/>
                        </a:solidFill>
                        <a:latin typeface="Cambria Math" panose="02040503050406030204" pitchFamily="18" charset="0"/>
                      </a:rPr>
                      <m:t>,</m:t>
                    </m:r>
                    <m:r>
                      <a:rPr lang="en-US" altLang="zh-TW" b="1" i="1" smtClean="0">
                        <a:solidFill>
                          <a:srgbClr val="FF0000"/>
                        </a:solidFill>
                        <a:latin typeface="Cambria Math" panose="02040503050406030204" pitchFamily="18" charset="0"/>
                      </a:rPr>
                      <m:t>𝒋</m:t>
                    </m:r>
                    <m:r>
                      <a:rPr lang="en-US" altLang="zh-TW" b="1" i="1" smtClean="0">
                        <a:solidFill>
                          <a:srgbClr val="FF0000"/>
                        </a:solidFill>
                        <a:latin typeface="Cambria Math" panose="02040503050406030204" pitchFamily="18" charset="0"/>
                      </a:rPr>
                      <m:t>]</m:t>
                    </m:r>
                  </m:oMath>
                </a14:m>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is </a:t>
                </a:r>
                <a:r>
                  <a:rPr lang="en-US" altLang="zh-TW" b="1" dirty="0">
                    <a:solidFill>
                      <a:srgbClr val="FF0000"/>
                    </a:solidFill>
                    <a:latin typeface="微軟正黑體" panose="020B0604030504040204" pitchFamily="34" charset="-120"/>
                    <a:ea typeface="微軟正黑體" panose="020B0604030504040204" pitchFamily="34" charset="-120"/>
                  </a:rPr>
                  <a:t>large</a:t>
                </a:r>
                <a:r>
                  <a:rPr lang="en-US" altLang="zh-TW" dirty="0">
                    <a:latin typeface="微軟正黑體" panose="020B0604030504040204" pitchFamily="34" charset="-120"/>
                    <a:ea typeface="微軟正黑體" panose="020B0604030504040204" pitchFamily="34" charset="-120"/>
                  </a:rPr>
                  <a:t> means the probability  distribution of the prediction error will spread widely..</a:t>
                </a:r>
                <a:endParaRPr lang="zh-TW" altLang="en-US" dirty="0">
                  <a:latin typeface="微軟正黑體" panose="020B0604030504040204" pitchFamily="34" charset="-120"/>
                  <a:ea typeface="微軟正黑體" panose="020B0604030504040204" pitchFamily="34" charset="-120"/>
                </a:endParaRPr>
              </a:p>
            </p:txBody>
          </p:sp>
        </mc:Choice>
        <mc:Fallback xmlns="">
          <p:sp>
            <p:nvSpPr>
              <p:cNvPr id="9" name="文字方塊 8">
                <a:extLst>
                  <a:ext uri="{FF2B5EF4-FFF2-40B4-BE49-F238E27FC236}">
                    <a16:creationId xmlns:a16="http://schemas.microsoft.com/office/drawing/2014/main" id="{355586CF-9243-7DB4-0665-FFCC534C9AF4}"/>
                  </a:ext>
                </a:extLst>
              </p:cNvPr>
              <p:cNvSpPr txBox="1">
                <a:spLocks noRot="1" noChangeAspect="1" noMove="1" noResize="1" noEditPoints="1" noAdjustHandles="1" noChangeArrowheads="1" noChangeShapeType="1" noTextEdit="1"/>
              </p:cNvSpPr>
              <p:nvPr/>
            </p:nvSpPr>
            <p:spPr>
              <a:xfrm>
                <a:off x="828674" y="4086354"/>
                <a:ext cx="6191251" cy="646331"/>
              </a:xfrm>
              <a:prstGeom prst="rect">
                <a:avLst/>
              </a:prstGeom>
              <a:blipFill>
                <a:blip r:embed="rId4"/>
                <a:stretch>
                  <a:fillRect l="-886" t="-4717" b="-14151"/>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2278725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414F1C-B7FD-63EF-7F69-5D199CAA18E0}"/>
            </a:ext>
          </a:extLst>
        </p:cNvPr>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FDDB6E4C-B790-EE0F-B24A-9E414AB5551D}"/>
              </a:ext>
            </a:extLst>
          </p:cNvPr>
          <p:cNvSpPr>
            <a:spLocks noGrp="1"/>
          </p:cNvSpPr>
          <p:nvPr>
            <p:ph type="sldNum" sz="quarter" idx="12"/>
          </p:nvPr>
        </p:nvSpPr>
        <p:spPr>
          <a:xfrm>
            <a:off x="11468099" y="6299200"/>
            <a:ext cx="457201" cy="365125"/>
          </a:xfrm>
        </p:spPr>
        <p:txBody>
          <a:bodyPr/>
          <a:lstStyle/>
          <a:p>
            <a:fld id="{105DE4CE-EE78-4987-91B7-4C4D550E8DE6}" type="slidenum">
              <a:rPr lang="zh-TW" altLang="en-US" sz="1600" b="1" smtClean="0">
                <a:solidFill>
                  <a:schemeClr val="tx1"/>
                </a:solidFill>
                <a:latin typeface="微軟正黑體" panose="020B0604030504040204" pitchFamily="34" charset="-120"/>
                <a:ea typeface="微軟正黑體" panose="020B0604030504040204" pitchFamily="34" charset="-120"/>
              </a:rPr>
              <a:t>11</a:t>
            </a:fld>
            <a:endParaRPr lang="zh-TW" altLang="en-US" sz="1600" b="1" dirty="0">
              <a:solidFill>
                <a:schemeClr val="tx1"/>
              </a:solidFill>
              <a:latin typeface="微軟正黑體" panose="020B0604030504040204" pitchFamily="34" charset="-120"/>
              <a:ea typeface="微軟正黑體" panose="020B0604030504040204" pitchFamily="34" charset="-120"/>
            </a:endParaRPr>
          </a:p>
        </p:txBody>
      </p:sp>
      <p:sp>
        <p:nvSpPr>
          <p:cNvPr id="2" name="文字方塊 1">
            <a:extLst>
              <a:ext uri="{FF2B5EF4-FFF2-40B4-BE49-F238E27FC236}">
                <a16:creationId xmlns:a16="http://schemas.microsoft.com/office/drawing/2014/main" id="{0AB2699E-57FB-722B-F7A7-BE535F402F9B}"/>
              </a:ext>
            </a:extLst>
          </p:cNvPr>
          <p:cNvSpPr txBox="1"/>
          <p:nvPr/>
        </p:nvSpPr>
        <p:spPr>
          <a:xfrm>
            <a:off x="647700" y="552450"/>
            <a:ext cx="3343275" cy="584775"/>
          </a:xfrm>
          <a:prstGeom prst="rect">
            <a:avLst/>
          </a:prstGeom>
          <a:noFill/>
        </p:spPr>
        <p:txBody>
          <a:bodyPr wrap="square" rtlCol="0">
            <a:spAutoFit/>
          </a:bodyPr>
          <a:lstStyle/>
          <a:p>
            <a:r>
              <a:rPr lang="en-US" altLang="zh-TW" sz="3200" b="1" dirty="0">
                <a:latin typeface="微軟正黑體" panose="020B0604030504040204" pitchFamily="34" charset="-120"/>
                <a:ea typeface="微軟正黑體" panose="020B0604030504040204" pitchFamily="34" charset="-120"/>
              </a:rPr>
              <a:t>Overall Process</a:t>
            </a:r>
            <a:endParaRPr lang="zh-TW" altLang="en-US" sz="3200" b="1" dirty="0">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75FD6B58-A2E5-5B19-54DB-CB3CE9757094}"/>
              </a:ext>
            </a:extLst>
          </p:cNvPr>
          <p:cNvSpPr txBox="1"/>
          <p:nvPr/>
        </p:nvSpPr>
        <p:spPr>
          <a:xfrm>
            <a:off x="647700" y="1289922"/>
            <a:ext cx="5777351" cy="369332"/>
          </a:xfrm>
          <a:prstGeom prst="rect">
            <a:avLst/>
          </a:prstGeom>
          <a:noFill/>
        </p:spPr>
        <p:txBody>
          <a:bodyPr wrap="none" rtlCol="0">
            <a:spAutoFit/>
          </a:bodyPr>
          <a:lstStyle/>
          <a:p>
            <a:r>
              <a:rPr lang="en-US" altLang="zh-TW" b="1" dirty="0">
                <a:solidFill>
                  <a:srgbClr val="FF0000"/>
                </a:solidFill>
                <a:latin typeface="微軟正黑體" panose="020B0604030504040204" pitchFamily="34" charset="-120"/>
                <a:ea typeface="微軟正黑體" panose="020B0604030504040204" pitchFamily="34" charset="-120"/>
              </a:rPr>
              <a:t>C. Overlapped-range Context Assignment Method</a:t>
            </a:r>
            <a:endParaRPr lang="zh-TW" altLang="en-US"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6AE8495B-4EC8-409C-C5AA-879A4D09EED0}"/>
              </a:ext>
            </a:extLst>
          </p:cNvPr>
          <p:cNvSpPr txBox="1"/>
          <p:nvPr/>
        </p:nvSpPr>
        <p:spPr>
          <a:xfrm>
            <a:off x="890149" y="1811951"/>
            <a:ext cx="5581650" cy="369332"/>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They assign the input more  than one contexts. </a:t>
            </a:r>
            <a:endParaRPr lang="zh-TW" altLang="en-US" dirty="0">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BA85F730-2FA0-056D-C4D8-EE0CD679D61D}"/>
              </a:ext>
            </a:extLst>
          </p:cNvPr>
          <p:cNvSpPr txBox="1"/>
          <p:nvPr/>
        </p:nvSpPr>
        <p:spPr>
          <a:xfrm>
            <a:off x="890149" y="2333980"/>
            <a:ext cx="3363421" cy="369332"/>
          </a:xfrm>
          <a:prstGeom prst="rect">
            <a:avLst/>
          </a:prstGeom>
          <a:noFill/>
        </p:spPr>
        <p:txBody>
          <a:bodyPr wrap="none" rtlCol="0">
            <a:spAutoFit/>
          </a:bodyPr>
          <a:lstStyle/>
          <a:p>
            <a:r>
              <a:rPr lang="en-US" altLang="zh-TW" dirty="0">
                <a:latin typeface="微軟正黑體" panose="020B0604030504040204" pitchFamily="34" charset="-120"/>
                <a:ea typeface="微軟正黑體" panose="020B0604030504040204" pitchFamily="34" charset="-120"/>
              </a:rPr>
              <a:t>1.</a:t>
            </a:r>
            <a:r>
              <a:rPr lang="en-US" altLang="zh-TW" b="1" i="1" dirty="0">
                <a:solidFill>
                  <a:srgbClr val="FF0000"/>
                </a:solidFill>
                <a:latin typeface="微軟正黑體" panose="020B0604030504040204" pitchFamily="34" charset="-120"/>
                <a:ea typeface="微軟正黑體" panose="020B0604030504040204" pitchFamily="34" charset="-120"/>
              </a:rPr>
              <a:t>T  </a:t>
            </a:r>
            <a:r>
              <a:rPr lang="en-US" altLang="zh-TW" dirty="0">
                <a:latin typeface="微軟正黑體" panose="020B0604030504040204" pitchFamily="34" charset="-120"/>
                <a:ea typeface="微軟正黑體" panose="020B0604030504040204" pitchFamily="34" charset="-120"/>
              </a:rPr>
              <a:t>is the number of contexts</a:t>
            </a:r>
            <a:endParaRPr lang="zh-TW" altLang="en-US" dirty="0">
              <a:latin typeface="微軟正黑體" panose="020B0604030504040204" pitchFamily="34" charset="-120"/>
              <a:ea typeface="微軟正黑體" panose="020B0604030504040204" pitchFamily="34" charset="-120"/>
            </a:endParaRPr>
          </a:p>
        </p:txBody>
      </p:sp>
      <p:sp>
        <p:nvSpPr>
          <p:cNvPr id="8" name="文字方塊 7">
            <a:extLst>
              <a:ext uri="{FF2B5EF4-FFF2-40B4-BE49-F238E27FC236}">
                <a16:creationId xmlns:a16="http://schemas.microsoft.com/office/drawing/2014/main" id="{346B5917-644C-E896-B9A5-35BC774156EF}"/>
              </a:ext>
            </a:extLst>
          </p:cNvPr>
          <p:cNvSpPr txBox="1"/>
          <p:nvPr/>
        </p:nvSpPr>
        <p:spPr>
          <a:xfrm>
            <a:off x="890149" y="2856009"/>
            <a:ext cx="6486525" cy="369332"/>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2. </a:t>
            </a:r>
            <a:r>
              <a:rPr lang="en-US" altLang="zh-TW" b="1" i="1" dirty="0" err="1">
                <a:solidFill>
                  <a:srgbClr val="FF0000"/>
                </a:solidFill>
                <a:latin typeface="微軟正黑體" panose="020B0604030504040204" pitchFamily="34" charset="-120"/>
                <a:ea typeface="微軟正黑體" panose="020B0604030504040204" pitchFamily="34" charset="-120"/>
              </a:rPr>
              <a:t>ovp</a:t>
            </a:r>
            <a:r>
              <a:rPr lang="en-US" altLang="zh-TW" dirty="0">
                <a:latin typeface="微軟正黑體" panose="020B0604030504040204" pitchFamily="34" charset="-120"/>
                <a:ea typeface="微軟正黑體" panose="020B0604030504040204" pitchFamily="34" charset="-120"/>
              </a:rPr>
              <a:t> is the allowed number of overlapped contexts.</a:t>
            </a:r>
            <a:endParaRPr lang="zh-TW" altLang="en-US" dirty="0">
              <a:latin typeface="微軟正黑體" panose="020B0604030504040204" pitchFamily="34" charset="-120"/>
              <a:ea typeface="微軟正黑體" panose="020B0604030504040204" pitchFamily="34" charset="-120"/>
            </a:endParaRPr>
          </a:p>
        </p:txBody>
      </p:sp>
      <p:sp>
        <p:nvSpPr>
          <p:cNvPr id="9" name="文字方塊 8">
            <a:extLst>
              <a:ext uri="{FF2B5EF4-FFF2-40B4-BE49-F238E27FC236}">
                <a16:creationId xmlns:a16="http://schemas.microsoft.com/office/drawing/2014/main" id="{E74EB90C-D50D-04CF-33F7-0C3DF88F3A94}"/>
              </a:ext>
            </a:extLst>
          </p:cNvPr>
          <p:cNvSpPr txBox="1"/>
          <p:nvPr/>
        </p:nvSpPr>
        <p:spPr>
          <a:xfrm>
            <a:off x="890148" y="3378038"/>
            <a:ext cx="4663456" cy="369332"/>
          </a:xfrm>
          <a:prstGeom prst="rect">
            <a:avLst/>
          </a:prstGeom>
          <a:noFill/>
        </p:spPr>
        <p:txBody>
          <a:bodyPr wrap="none" rtlCol="0">
            <a:spAutoFit/>
          </a:bodyPr>
          <a:lstStyle/>
          <a:p>
            <a:r>
              <a:rPr lang="en-US" altLang="zh-TW" dirty="0">
                <a:latin typeface="微軟正黑體" panose="020B0604030504040204" pitchFamily="34" charset="-120"/>
                <a:ea typeface="微軟正黑體" panose="020B0604030504040204" pitchFamily="34" charset="-120"/>
              </a:rPr>
              <a:t>3.</a:t>
            </a:r>
            <a:r>
              <a:rPr lang="en-US" altLang="zh-TW" b="1" i="1" dirty="0">
                <a:solidFill>
                  <a:srgbClr val="FF0000"/>
                </a:solidFill>
                <a:latin typeface="微軟正黑體" panose="020B0604030504040204" pitchFamily="34" charset="-120"/>
                <a:ea typeface="微軟正黑體" panose="020B0604030504040204" pitchFamily="34" charset="-120"/>
              </a:rPr>
              <a:t> </a:t>
            </a:r>
            <a:r>
              <a:rPr lang="en-US" altLang="zh-TW" b="1" dirty="0">
                <a:solidFill>
                  <a:srgbClr val="FF0000"/>
                </a:solidFill>
                <a:latin typeface="微軟正黑體" panose="020B0604030504040204" pitchFamily="34" charset="-120"/>
                <a:ea typeface="微軟正黑體" panose="020B0604030504040204" pitchFamily="34" charset="-120"/>
              </a:rPr>
              <a:t>The context value mapping function </a:t>
            </a:r>
            <a:r>
              <a:rPr lang="en-US" altLang="zh-TW" dirty="0">
                <a:latin typeface="微軟正黑體" panose="020B0604030504040204" pitchFamily="34" charset="-120"/>
                <a:ea typeface="微軟正黑體" panose="020B0604030504040204" pitchFamily="34" charset="-120"/>
              </a:rPr>
              <a:t>is</a:t>
            </a:r>
            <a:endParaRPr lang="zh-TW" altLang="en-US" dirty="0">
              <a:latin typeface="微軟正黑體" panose="020B0604030504040204" pitchFamily="34" charset="-120"/>
              <a:ea typeface="微軟正黑體" panose="020B0604030504040204" pitchFamily="34" charset="-120"/>
            </a:endParaRPr>
          </a:p>
        </p:txBody>
      </p:sp>
      <p:pic>
        <p:nvPicPr>
          <p:cNvPr id="11" name="圖片 10">
            <a:extLst>
              <a:ext uri="{FF2B5EF4-FFF2-40B4-BE49-F238E27FC236}">
                <a16:creationId xmlns:a16="http://schemas.microsoft.com/office/drawing/2014/main" id="{0E539CE5-523A-7128-578E-E7A4EEBEDABB}"/>
              </a:ext>
            </a:extLst>
          </p:cNvPr>
          <p:cNvPicPr>
            <a:picLocks noChangeAspect="1"/>
          </p:cNvPicPr>
          <p:nvPr/>
        </p:nvPicPr>
        <p:blipFill>
          <a:blip r:embed="rId2"/>
          <a:stretch>
            <a:fillRect/>
          </a:stretch>
        </p:blipFill>
        <p:spPr>
          <a:xfrm>
            <a:off x="1061353" y="3822443"/>
            <a:ext cx="5410446" cy="628782"/>
          </a:xfrm>
          <a:prstGeom prst="rect">
            <a:avLst/>
          </a:prstGeom>
          <a:ln w="19050">
            <a:solidFill>
              <a:schemeClr val="tx1"/>
            </a:solidFill>
          </a:ln>
        </p:spPr>
      </p:pic>
      <mc:AlternateContent xmlns:mc="http://schemas.openxmlformats.org/markup-compatibility/2006" xmlns:a14="http://schemas.microsoft.com/office/drawing/2010/main">
        <mc:Choice Requires="a14">
          <p:sp>
            <p:nvSpPr>
              <p:cNvPr id="12" name="文字方塊 11">
                <a:extLst>
                  <a:ext uri="{FF2B5EF4-FFF2-40B4-BE49-F238E27FC236}">
                    <a16:creationId xmlns:a16="http://schemas.microsoft.com/office/drawing/2014/main" id="{FF9827F2-9C34-F8F6-0FAF-59E15483FBF3}"/>
                  </a:ext>
                </a:extLst>
              </p:cNvPr>
              <p:cNvSpPr txBox="1"/>
              <p:nvPr/>
            </p:nvSpPr>
            <p:spPr>
              <a:xfrm>
                <a:off x="1137553" y="4678995"/>
                <a:ext cx="2215247" cy="369332"/>
              </a:xfrm>
              <a:prstGeom prst="rect">
                <a:avLst/>
              </a:prstGeom>
              <a:noFill/>
            </p:spPr>
            <p:txBody>
              <a:bodyPr wrap="square" rtlCol="0">
                <a:spAutoFit/>
              </a:bodyPr>
              <a:lstStyle/>
              <a:p>
                <a14:m>
                  <m:oMath xmlns:m="http://schemas.openxmlformats.org/officeDocument/2006/math">
                    <m:r>
                      <a:rPr lang="zh-TW" altLang="en-US" b="1" i="1" smtClean="0">
                        <a:solidFill>
                          <a:srgbClr val="FF0000"/>
                        </a:solidFill>
                        <a:latin typeface="Cambria Math" panose="02040503050406030204" pitchFamily="18" charset="0"/>
                      </a:rPr>
                      <m:t>𝝈</m:t>
                    </m:r>
                  </m:oMath>
                </a14:m>
                <a:r>
                  <a:rPr lang="zh-TW" altLang="en-US" b="1" dirty="0">
                    <a:solidFill>
                      <a:srgbClr val="FF0000"/>
                    </a:solidFill>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is some constant</a:t>
                </a:r>
                <a:endParaRPr lang="zh-TW" altLang="en-US" dirty="0">
                  <a:latin typeface="微軟正黑體" panose="020B0604030504040204" pitchFamily="34" charset="-120"/>
                  <a:ea typeface="微軟正黑體" panose="020B0604030504040204" pitchFamily="34" charset="-120"/>
                </a:endParaRPr>
              </a:p>
            </p:txBody>
          </p:sp>
        </mc:Choice>
        <mc:Fallback xmlns="">
          <p:sp>
            <p:nvSpPr>
              <p:cNvPr id="12" name="文字方塊 11">
                <a:extLst>
                  <a:ext uri="{FF2B5EF4-FFF2-40B4-BE49-F238E27FC236}">
                    <a16:creationId xmlns:a16="http://schemas.microsoft.com/office/drawing/2014/main" id="{FF9827F2-9C34-F8F6-0FAF-59E15483FBF3}"/>
                  </a:ext>
                </a:extLst>
              </p:cNvPr>
              <p:cNvSpPr txBox="1">
                <a:spLocks noRot="1" noChangeAspect="1" noMove="1" noResize="1" noEditPoints="1" noAdjustHandles="1" noChangeArrowheads="1" noChangeShapeType="1" noTextEdit="1"/>
              </p:cNvSpPr>
              <p:nvPr/>
            </p:nvSpPr>
            <p:spPr>
              <a:xfrm>
                <a:off x="1137553" y="4678995"/>
                <a:ext cx="2215247" cy="369332"/>
              </a:xfrm>
              <a:prstGeom prst="rect">
                <a:avLst/>
              </a:prstGeom>
              <a:blipFill>
                <a:blip r:embed="rId3"/>
                <a:stretch>
                  <a:fillRect t="-10000" r="-1653" b="-26667"/>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3341146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FF251B-7027-CF95-0B22-F1BC6F9A7CE0}"/>
            </a:ext>
          </a:extLst>
        </p:cNvPr>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9AC76B61-1D18-B27D-8D9E-CB21709D3D7A}"/>
              </a:ext>
            </a:extLst>
          </p:cNvPr>
          <p:cNvSpPr>
            <a:spLocks noGrp="1"/>
          </p:cNvSpPr>
          <p:nvPr>
            <p:ph type="sldNum" sz="quarter" idx="12"/>
          </p:nvPr>
        </p:nvSpPr>
        <p:spPr>
          <a:xfrm>
            <a:off x="11468099" y="6299200"/>
            <a:ext cx="457201" cy="365125"/>
          </a:xfrm>
        </p:spPr>
        <p:txBody>
          <a:bodyPr/>
          <a:lstStyle/>
          <a:p>
            <a:fld id="{105DE4CE-EE78-4987-91B7-4C4D550E8DE6}" type="slidenum">
              <a:rPr lang="zh-TW" altLang="en-US" sz="1600" b="1" smtClean="0">
                <a:solidFill>
                  <a:schemeClr val="tx1"/>
                </a:solidFill>
                <a:latin typeface="微軟正黑體" panose="020B0604030504040204" pitchFamily="34" charset="-120"/>
                <a:ea typeface="微軟正黑體" panose="020B0604030504040204" pitchFamily="34" charset="-120"/>
              </a:rPr>
              <a:t>12</a:t>
            </a:fld>
            <a:endParaRPr lang="zh-TW" altLang="en-US" sz="1600" b="1" dirty="0">
              <a:solidFill>
                <a:schemeClr val="tx1"/>
              </a:solidFill>
              <a:latin typeface="微軟正黑體" panose="020B0604030504040204" pitchFamily="34" charset="-120"/>
              <a:ea typeface="微軟正黑體" panose="020B0604030504040204" pitchFamily="34" charset="-120"/>
            </a:endParaRPr>
          </a:p>
        </p:txBody>
      </p:sp>
      <p:sp>
        <p:nvSpPr>
          <p:cNvPr id="2" name="文字方塊 1">
            <a:extLst>
              <a:ext uri="{FF2B5EF4-FFF2-40B4-BE49-F238E27FC236}">
                <a16:creationId xmlns:a16="http://schemas.microsoft.com/office/drawing/2014/main" id="{CB822437-F203-7729-B317-39848076E33B}"/>
              </a:ext>
            </a:extLst>
          </p:cNvPr>
          <p:cNvSpPr txBox="1"/>
          <p:nvPr/>
        </p:nvSpPr>
        <p:spPr>
          <a:xfrm>
            <a:off x="647700" y="552450"/>
            <a:ext cx="3343275" cy="584775"/>
          </a:xfrm>
          <a:prstGeom prst="rect">
            <a:avLst/>
          </a:prstGeom>
          <a:noFill/>
        </p:spPr>
        <p:txBody>
          <a:bodyPr wrap="square" rtlCol="0">
            <a:spAutoFit/>
          </a:bodyPr>
          <a:lstStyle/>
          <a:p>
            <a:r>
              <a:rPr lang="en-US" altLang="zh-TW" sz="3200" b="1" dirty="0">
                <a:latin typeface="微軟正黑體" panose="020B0604030504040204" pitchFamily="34" charset="-120"/>
                <a:ea typeface="微軟正黑體" panose="020B0604030504040204" pitchFamily="34" charset="-120"/>
              </a:rPr>
              <a:t>Overall Process</a:t>
            </a:r>
            <a:endParaRPr lang="zh-TW" altLang="en-US" sz="3200" b="1" dirty="0">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1F7F1166-AF9F-499F-0AD4-B3C9AD74C467}"/>
              </a:ext>
            </a:extLst>
          </p:cNvPr>
          <p:cNvSpPr txBox="1"/>
          <p:nvPr/>
        </p:nvSpPr>
        <p:spPr>
          <a:xfrm>
            <a:off x="647700" y="1289922"/>
            <a:ext cx="5777351" cy="369332"/>
          </a:xfrm>
          <a:prstGeom prst="rect">
            <a:avLst/>
          </a:prstGeom>
          <a:noFill/>
        </p:spPr>
        <p:txBody>
          <a:bodyPr wrap="none" rtlCol="0">
            <a:spAutoFit/>
          </a:bodyPr>
          <a:lstStyle/>
          <a:p>
            <a:r>
              <a:rPr lang="en-US" altLang="zh-TW" b="1" dirty="0">
                <a:solidFill>
                  <a:srgbClr val="FF0000"/>
                </a:solidFill>
                <a:latin typeface="微軟正黑體" panose="020B0604030504040204" pitchFamily="34" charset="-120"/>
                <a:ea typeface="微軟正黑體" panose="020B0604030504040204" pitchFamily="34" charset="-120"/>
              </a:rPr>
              <a:t>C. Overlapped-range Context Assignment Method</a:t>
            </a:r>
            <a:endParaRPr lang="zh-TW" altLang="en-US" dirty="0">
              <a:latin typeface="微軟正黑體" panose="020B0604030504040204" pitchFamily="34" charset="-120"/>
              <a:ea typeface="微軟正黑體" panose="020B0604030504040204" pitchFamily="34" charset="-120"/>
            </a:endParaRPr>
          </a:p>
        </p:txBody>
      </p:sp>
      <p:pic>
        <p:nvPicPr>
          <p:cNvPr id="11" name="圖片 10">
            <a:extLst>
              <a:ext uri="{FF2B5EF4-FFF2-40B4-BE49-F238E27FC236}">
                <a16:creationId xmlns:a16="http://schemas.microsoft.com/office/drawing/2014/main" id="{29FC96EB-4879-F596-5407-39A750DD121C}"/>
              </a:ext>
            </a:extLst>
          </p:cNvPr>
          <p:cNvPicPr>
            <a:picLocks noChangeAspect="1"/>
          </p:cNvPicPr>
          <p:nvPr/>
        </p:nvPicPr>
        <p:blipFill>
          <a:blip r:embed="rId2"/>
          <a:stretch>
            <a:fillRect/>
          </a:stretch>
        </p:blipFill>
        <p:spPr>
          <a:xfrm>
            <a:off x="2442478" y="2120668"/>
            <a:ext cx="5410446" cy="628782"/>
          </a:xfrm>
          <a:prstGeom prst="rect">
            <a:avLst/>
          </a:prstGeom>
          <a:ln w="19050">
            <a:solidFill>
              <a:schemeClr val="tx1"/>
            </a:solidFill>
          </a:ln>
        </p:spPr>
      </p:pic>
      <mc:AlternateContent xmlns:mc="http://schemas.openxmlformats.org/markup-compatibility/2006" xmlns:a14="http://schemas.microsoft.com/office/drawing/2010/main">
        <mc:Choice Requires="a14">
          <p:sp>
            <p:nvSpPr>
              <p:cNvPr id="12" name="文字方塊 11">
                <a:extLst>
                  <a:ext uri="{FF2B5EF4-FFF2-40B4-BE49-F238E27FC236}">
                    <a16:creationId xmlns:a16="http://schemas.microsoft.com/office/drawing/2014/main" id="{81087684-ED37-D373-D1EF-AC6B8399C4DE}"/>
                  </a:ext>
                </a:extLst>
              </p:cNvPr>
              <p:cNvSpPr txBox="1"/>
              <p:nvPr/>
            </p:nvSpPr>
            <p:spPr>
              <a:xfrm>
                <a:off x="1061353" y="2677306"/>
                <a:ext cx="2215247" cy="369332"/>
              </a:xfrm>
              <a:prstGeom prst="rect">
                <a:avLst/>
              </a:prstGeom>
              <a:noFill/>
            </p:spPr>
            <p:txBody>
              <a:bodyPr wrap="square" rtlCol="0">
                <a:spAutoFit/>
              </a:bodyPr>
              <a:lstStyle/>
              <a:p>
                <a14:m>
                  <m:oMath xmlns:m="http://schemas.openxmlformats.org/officeDocument/2006/math">
                    <m:r>
                      <a:rPr lang="zh-TW" altLang="en-US" b="1" i="1" smtClean="0">
                        <a:solidFill>
                          <a:srgbClr val="FF0000"/>
                        </a:solidFill>
                        <a:latin typeface="Cambria Math" panose="02040503050406030204" pitchFamily="18" charset="0"/>
                      </a:rPr>
                      <m:t>𝝈</m:t>
                    </m:r>
                  </m:oMath>
                </a14:m>
                <a:r>
                  <a:rPr lang="zh-TW" altLang="en-US" b="1" dirty="0">
                    <a:solidFill>
                      <a:srgbClr val="FF0000"/>
                    </a:solidFill>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is 0.15</a:t>
                </a:r>
                <a:endParaRPr lang="zh-TW" altLang="en-US" dirty="0">
                  <a:latin typeface="微軟正黑體" panose="020B0604030504040204" pitchFamily="34" charset="-120"/>
                  <a:ea typeface="微軟正黑體" panose="020B0604030504040204" pitchFamily="34" charset="-120"/>
                </a:endParaRPr>
              </a:p>
            </p:txBody>
          </p:sp>
        </mc:Choice>
        <mc:Fallback xmlns="">
          <p:sp>
            <p:nvSpPr>
              <p:cNvPr id="12" name="文字方塊 11">
                <a:extLst>
                  <a:ext uri="{FF2B5EF4-FFF2-40B4-BE49-F238E27FC236}">
                    <a16:creationId xmlns:a16="http://schemas.microsoft.com/office/drawing/2014/main" id="{81087684-ED37-D373-D1EF-AC6B8399C4DE}"/>
                  </a:ext>
                </a:extLst>
              </p:cNvPr>
              <p:cNvSpPr txBox="1">
                <a:spLocks noRot="1" noChangeAspect="1" noMove="1" noResize="1" noEditPoints="1" noAdjustHandles="1" noChangeArrowheads="1" noChangeShapeType="1" noTextEdit="1"/>
              </p:cNvSpPr>
              <p:nvPr/>
            </p:nvSpPr>
            <p:spPr>
              <a:xfrm>
                <a:off x="1061353" y="2677306"/>
                <a:ext cx="2215247" cy="369332"/>
              </a:xfrm>
              <a:prstGeom prst="rect">
                <a:avLst/>
              </a:prstGeom>
              <a:blipFill>
                <a:blip r:embed="rId3"/>
                <a:stretch>
                  <a:fillRect t="-8197" b="-24590"/>
                </a:stretch>
              </a:blipFill>
            </p:spPr>
            <p:txBody>
              <a:bodyPr/>
              <a:lstStyle/>
              <a:p>
                <a:r>
                  <a:rPr lang="zh-TW" altLang="en-US">
                    <a:noFill/>
                  </a:rPr>
                  <a:t> </a:t>
                </a:r>
              </a:p>
            </p:txBody>
          </p:sp>
        </mc:Fallback>
      </mc:AlternateContent>
      <p:sp>
        <p:nvSpPr>
          <p:cNvPr id="7" name="文字方塊 6">
            <a:extLst>
              <a:ext uri="{FF2B5EF4-FFF2-40B4-BE49-F238E27FC236}">
                <a16:creationId xmlns:a16="http://schemas.microsoft.com/office/drawing/2014/main" id="{F7667516-6ECB-B6BA-C2C8-19EE8EB34A33}"/>
              </a:ext>
            </a:extLst>
          </p:cNvPr>
          <p:cNvSpPr txBox="1"/>
          <p:nvPr/>
        </p:nvSpPr>
        <p:spPr>
          <a:xfrm>
            <a:off x="985153" y="1849487"/>
            <a:ext cx="1058303" cy="369332"/>
          </a:xfrm>
          <a:prstGeom prst="rect">
            <a:avLst/>
          </a:prstGeom>
          <a:noFill/>
        </p:spPr>
        <p:txBody>
          <a:bodyPr wrap="none" rtlCol="0">
            <a:spAutoFit/>
          </a:bodyPr>
          <a:lstStyle/>
          <a:p>
            <a:r>
              <a:rPr lang="en-US" altLang="zh-TW" b="1" i="1" dirty="0">
                <a:solidFill>
                  <a:srgbClr val="FF0000"/>
                </a:solidFill>
                <a:latin typeface="微軟正黑體" panose="020B0604030504040204" pitchFamily="34" charset="-120"/>
                <a:ea typeface="微軟正黑體" panose="020B0604030504040204" pitchFamily="34" charset="-120"/>
              </a:rPr>
              <a:t>T  </a:t>
            </a:r>
            <a:r>
              <a:rPr lang="en-US" altLang="zh-TW" dirty="0">
                <a:latin typeface="微軟正黑體" panose="020B0604030504040204" pitchFamily="34" charset="-120"/>
                <a:ea typeface="微軟正黑體" panose="020B0604030504040204" pitchFamily="34" charset="-120"/>
              </a:rPr>
              <a:t>is 100</a:t>
            </a:r>
            <a:endParaRPr lang="zh-TW" altLang="en-US" dirty="0">
              <a:latin typeface="微軟正黑體" panose="020B0604030504040204" pitchFamily="34" charset="-120"/>
              <a:ea typeface="微軟正黑體" panose="020B0604030504040204" pitchFamily="34" charset="-120"/>
            </a:endParaRPr>
          </a:p>
        </p:txBody>
      </p:sp>
      <p:sp>
        <p:nvSpPr>
          <p:cNvPr id="10" name="文字方塊 9">
            <a:extLst>
              <a:ext uri="{FF2B5EF4-FFF2-40B4-BE49-F238E27FC236}">
                <a16:creationId xmlns:a16="http://schemas.microsoft.com/office/drawing/2014/main" id="{2D495910-FDE2-7E86-F575-784CC1149614}"/>
              </a:ext>
            </a:extLst>
          </p:cNvPr>
          <p:cNvSpPr txBox="1"/>
          <p:nvPr/>
        </p:nvSpPr>
        <p:spPr>
          <a:xfrm>
            <a:off x="985153" y="2250393"/>
            <a:ext cx="1457325" cy="369332"/>
          </a:xfrm>
          <a:prstGeom prst="rect">
            <a:avLst/>
          </a:prstGeom>
          <a:noFill/>
        </p:spPr>
        <p:txBody>
          <a:bodyPr wrap="square" rtlCol="0">
            <a:spAutoFit/>
          </a:bodyPr>
          <a:lstStyle/>
          <a:p>
            <a:r>
              <a:rPr lang="en-US" altLang="zh-TW" b="1" i="1" dirty="0" err="1">
                <a:solidFill>
                  <a:srgbClr val="FF0000"/>
                </a:solidFill>
                <a:latin typeface="微軟正黑體" panose="020B0604030504040204" pitchFamily="34" charset="-120"/>
                <a:ea typeface="微軟正黑體" panose="020B0604030504040204" pitchFamily="34" charset="-120"/>
              </a:rPr>
              <a:t>ovp</a:t>
            </a:r>
            <a:r>
              <a:rPr lang="zh-TW" altLang="en-US" b="1" i="1" dirty="0">
                <a:solidFill>
                  <a:srgbClr val="FF0000"/>
                </a:solidFill>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is 20</a:t>
            </a:r>
            <a:endParaRPr lang="zh-TW" altLang="en-US" dirty="0"/>
          </a:p>
        </p:txBody>
      </p:sp>
      <p:pic>
        <p:nvPicPr>
          <p:cNvPr id="14" name="圖片 13">
            <a:extLst>
              <a:ext uri="{FF2B5EF4-FFF2-40B4-BE49-F238E27FC236}">
                <a16:creationId xmlns:a16="http://schemas.microsoft.com/office/drawing/2014/main" id="{D95C18B2-FAF9-492E-E607-96003CE2E057}"/>
              </a:ext>
            </a:extLst>
          </p:cNvPr>
          <p:cNvPicPr>
            <a:picLocks noChangeAspect="1"/>
          </p:cNvPicPr>
          <p:nvPr/>
        </p:nvPicPr>
        <p:blipFill>
          <a:blip r:embed="rId4"/>
          <a:stretch>
            <a:fillRect/>
          </a:stretch>
        </p:blipFill>
        <p:spPr>
          <a:xfrm>
            <a:off x="2973399" y="3046638"/>
            <a:ext cx="4348604" cy="3446187"/>
          </a:xfrm>
          <a:prstGeom prst="rect">
            <a:avLst/>
          </a:prstGeom>
          <a:ln w="19050">
            <a:solidFill>
              <a:schemeClr val="tx1"/>
            </a:solidFill>
          </a:ln>
        </p:spPr>
      </p:pic>
    </p:spTree>
    <p:extLst>
      <p:ext uri="{BB962C8B-B14F-4D97-AF65-F5344CB8AC3E}">
        <p14:creationId xmlns:p14="http://schemas.microsoft.com/office/powerpoint/2010/main" val="3840920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7B9FDA-FC51-13C5-C4E8-BBDBE727CDF5}"/>
            </a:ext>
          </a:extLst>
        </p:cNvPr>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5D62AE64-437F-838C-361D-59FA79CBF244}"/>
              </a:ext>
            </a:extLst>
          </p:cNvPr>
          <p:cNvSpPr>
            <a:spLocks noGrp="1"/>
          </p:cNvSpPr>
          <p:nvPr>
            <p:ph type="sldNum" sz="quarter" idx="12"/>
          </p:nvPr>
        </p:nvSpPr>
        <p:spPr>
          <a:xfrm>
            <a:off x="11468099" y="6299200"/>
            <a:ext cx="457201" cy="365125"/>
          </a:xfrm>
        </p:spPr>
        <p:txBody>
          <a:bodyPr/>
          <a:lstStyle/>
          <a:p>
            <a:fld id="{105DE4CE-EE78-4987-91B7-4C4D550E8DE6}" type="slidenum">
              <a:rPr lang="zh-TW" altLang="en-US" sz="1600" b="1" smtClean="0">
                <a:solidFill>
                  <a:schemeClr val="tx1"/>
                </a:solidFill>
                <a:latin typeface="微軟正黑體" panose="020B0604030504040204" pitchFamily="34" charset="-120"/>
                <a:ea typeface="微軟正黑體" panose="020B0604030504040204" pitchFamily="34" charset="-120"/>
              </a:rPr>
              <a:t>13</a:t>
            </a:fld>
            <a:endParaRPr lang="zh-TW" altLang="en-US" sz="1600" b="1" dirty="0">
              <a:solidFill>
                <a:schemeClr val="tx1"/>
              </a:solidFill>
              <a:latin typeface="微軟正黑體" panose="020B0604030504040204" pitchFamily="34" charset="-120"/>
              <a:ea typeface="微軟正黑體" panose="020B0604030504040204" pitchFamily="34" charset="-120"/>
            </a:endParaRPr>
          </a:p>
        </p:txBody>
      </p:sp>
      <p:sp>
        <p:nvSpPr>
          <p:cNvPr id="2" name="文字方塊 1">
            <a:extLst>
              <a:ext uri="{FF2B5EF4-FFF2-40B4-BE49-F238E27FC236}">
                <a16:creationId xmlns:a16="http://schemas.microsoft.com/office/drawing/2014/main" id="{90532476-718D-00F9-A671-05ECF12269C6}"/>
              </a:ext>
            </a:extLst>
          </p:cNvPr>
          <p:cNvSpPr txBox="1"/>
          <p:nvPr/>
        </p:nvSpPr>
        <p:spPr>
          <a:xfrm>
            <a:off x="647700" y="552450"/>
            <a:ext cx="3343275" cy="584775"/>
          </a:xfrm>
          <a:prstGeom prst="rect">
            <a:avLst/>
          </a:prstGeom>
          <a:noFill/>
        </p:spPr>
        <p:txBody>
          <a:bodyPr wrap="square" rtlCol="0">
            <a:spAutoFit/>
          </a:bodyPr>
          <a:lstStyle/>
          <a:p>
            <a:r>
              <a:rPr lang="en-US" altLang="zh-TW" sz="3200" b="1" dirty="0">
                <a:latin typeface="微軟正黑體" panose="020B0604030504040204" pitchFamily="34" charset="-120"/>
                <a:ea typeface="微軟正黑體" panose="020B0604030504040204" pitchFamily="34" charset="-120"/>
              </a:rPr>
              <a:t>Overall Process</a:t>
            </a:r>
            <a:endParaRPr lang="zh-TW" altLang="en-US" sz="3200" b="1" dirty="0">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6CDCB3E3-2AA9-CB52-CBF0-65F2507AC1DC}"/>
              </a:ext>
            </a:extLst>
          </p:cNvPr>
          <p:cNvSpPr txBox="1"/>
          <p:nvPr/>
        </p:nvSpPr>
        <p:spPr>
          <a:xfrm>
            <a:off x="647700" y="1289922"/>
            <a:ext cx="5777351" cy="369332"/>
          </a:xfrm>
          <a:prstGeom prst="rect">
            <a:avLst/>
          </a:prstGeom>
          <a:noFill/>
        </p:spPr>
        <p:txBody>
          <a:bodyPr wrap="none" rtlCol="0">
            <a:spAutoFit/>
          </a:bodyPr>
          <a:lstStyle/>
          <a:p>
            <a:r>
              <a:rPr lang="en-US" altLang="zh-TW" b="1" dirty="0">
                <a:solidFill>
                  <a:srgbClr val="FF0000"/>
                </a:solidFill>
                <a:latin typeface="微軟正黑體" panose="020B0604030504040204" pitchFamily="34" charset="-120"/>
                <a:ea typeface="微軟正黑體" panose="020B0604030504040204" pitchFamily="34" charset="-120"/>
              </a:rPr>
              <a:t>C. Overlapped-range Context Assignment Method</a:t>
            </a:r>
            <a:endParaRPr lang="zh-TW" altLang="en-US"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B49FCFC7-BCB4-C17E-3295-17C7121AF127}"/>
              </a:ext>
            </a:extLst>
          </p:cNvPr>
          <p:cNvSpPr txBox="1"/>
          <p:nvPr/>
        </p:nvSpPr>
        <p:spPr>
          <a:xfrm>
            <a:off x="885825" y="1811951"/>
            <a:ext cx="4238625" cy="369332"/>
          </a:xfrm>
          <a:prstGeom prst="rect">
            <a:avLst/>
          </a:prstGeom>
          <a:noFill/>
        </p:spPr>
        <p:txBody>
          <a:bodyPr wrap="square" rtlCol="0">
            <a:spAutoFit/>
          </a:bodyPr>
          <a:lstStyle/>
          <a:p>
            <a:r>
              <a:rPr lang="en-US" altLang="zh-TW" b="1" dirty="0">
                <a:solidFill>
                  <a:srgbClr val="FF0000"/>
                </a:solidFill>
                <a:latin typeface="微軟正黑體" panose="020B0604030504040204" pitchFamily="34" charset="-120"/>
                <a:ea typeface="微軟正黑體" panose="020B0604030504040204" pitchFamily="34" charset="-120"/>
              </a:rPr>
              <a:t>The range of number of Contexts</a:t>
            </a:r>
            <a:r>
              <a:rPr lang="en-US" altLang="zh-TW" dirty="0">
                <a:latin typeface="微軟正黑體" panose="020B0604030504040204" pitchFamily="34" charset="-120"/>
                <a:ea typeface="微軟正黑體" panose="020B0604030504040204" pitchFamily="34" charset="-120"/>
              </a:rPr>
              <a:t> is </a:t>
            </a:r>
            <a:endParaRPr lang="zh-TW" altLang="en-US" b="1" dirty="0">
              <a:solidFill>
                <a:srgbClr val="FF0000"/>
              </a:solidFill>
              <a:latin typeface="微軟正黑體" panose="020B0604030504040204" pitchFamily="34" charset="-120"/>
              <a:ea typeface="微軟正黑體" panose="020B0604030504040204" pitchFamily="34" charset="-120"/>
            </a:endParaRPr>
          </a:p>
        </p:txBody>
      </p:sp>
      <p:pic>
        <p:nvPicPr>
          <p:cNvPr id="7" name="圖片 6">
            <a:extLst>
              <a:ext uri="{FF2B5EF4-FFF2-40B4-BE49-F238E27FC236}">
                <a16:creationId xmlns:a16="http://schemas.microsoft.com/office/drawing/2014/main" id="{FE93F854-D079-2E7C-DC85-7DFFE229616A}"/>
              </a:ext>
            </a:extLst>
          </p:cNvPr>
          <p:cNvPicPr>
            <a:picLocks noChangeAspect="1"/>
          </p:cNvPicPr>
          <p:nvPr/>
        </p:nvPicPr>
        <p:blipFill>
          <a:blip r:embed="rId2"/>
          <a:stretch>
            <a:fillRect/>
          </a:stretch>
        </p:blipFill>
        <p:spPr>
          <a:xfrm>
            <a:off x="966222" y="2333980"/>
            <a:ext cx="4854028" cy="462017"/>
          </a:xfrm>
          <a:prstGeom prst="rect">
            <a:avLst/>
          </a:prstGeom>
          <a:ln w="19050">
            <a:solidFill>
              <a:schemeClr val="tx1"/>
            </a:solidFill>
          </a:ln>
        </p:spPr>
      </p:pic>
      <p:sp>
        <p:nvSpPr>
          <p:cNvPr id="8" name="文字方塊 7">
            <a:extLst>
              <a:ext uri="{FF2B5EF4-FFF2-40B4-BE49-F238E27FC236}">
                <a16:creationId xmlns:a16="http://schemas.microsoft.com/office/drawing/2014/main" id="{0EAB7942-5AB4-30FF-A535-CD7CAAC2318E}"/>
              </a:ext>
            </a:extLst>
          </p:cNvPr>
          <p:cNvSpPr txBox="1"/>
          <p:nvPr/>
        </p:nvSpPr>
        <p:spPr>
          <a:xfrm>
            <a:off x="885825" y="3059668"/>
            <a:ext cx="4171950" cy="646331"/>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From (8) and (9) , we can see that </a:t>
            </a:r>
          </a:p>
          <a:p>
            <a:r>
              <a:rPr lang="en-US" altLang="zh-TW" b="1" dirty="0">
                <a:solidFill>
                  <a:srgbClr val="FF0000"/>
                </a:solidFill>
                <a:latin typeface="微軟正黑體" panose="020B0604030504040204" pitchFamily="34" charset="-120"/>
                <a:ea typeface="微軟正黑體" panose="020B0604030504040204" pitchFamily="34" charset="-120"/>
              </a:rPr>
              <a:t>The range of the Feature value </a:t>
            </a:r>
            <a:r>
              <a:rPr lang="en-US" altLang="zh-TW" dirty="0">
                <a:latin typeface="微軟正黑體" panose="020B0604030504040204" pitchFamily="34" charset="-120"/>
                <a:ea typeface="微軟正黑體" panose="020B0604030504040204" pitchFamily="34" charset="-120"/>
              </a:rPr>
              <a:t>is</a:t>
            </a:r>
            <a:endParaRPr lang="zh-TW" altLang="en-US" dirty="0">
              <a:latin typeface="微軟正黑體" panose="020B0604030504040204" pitchFamily="34" charset="-120"/>
              <a:ea typeface="微軟正黑體" panose="020B0604030504040204" pitchFamily="34" charset="-120"/>
            </a:endParaRPr>
          </a:p>
        </p:txBody>
      </p:sp>
      <p:pic>
        <p:nvPicPr>
          <p:cNvPr id="10" name="圖片 9">
            <a:extLst>
              <a:ext uri="{FF2B5EF4-FFF2-40B4-BE49-F238E27FC236}">
                <a16:creationId xmlns:a16="http://schemas.microsoft.com/office/drawing/2014/main" id="{C535EB8F-C2BD-0668-7210-67FF0EBF6A25}"/>
              </a:ext>
            </a:extLst>
          </p:cNvPr>
          <p:cNvPicPr>
            <a:picLocks noChangeAspect="1"/>
          </p:cNvPicPr>
          <p:nvPr/>
        </p:nvPicPr>
        <p:blipFill>
          <a:blip r:embed="rId3"/>
          <a:stretch>
            <a:fillRect/>
          </a:stretch>
        </p:blipFill>
        <p:spPr>
          <a:xfrm>
            <a:off x="966222" y="3847941"/>
            <a:ext cx="4955011" cy="1286033"/>
          </a:xfrm>
          <a:prstGeom prst="rect">
            <a:avLst/>
          </a:prstGeom>
          <a:ln w="19050">
            <a:solidFill>
              <a:schemeClr val="tx1"/>
            </a:solidFill>
          </a:ln>
        </p:spPr>
      </p:pic>
    </p:spTree>
    <p:extLst>
      <p:ext uri="{BB962C8B-B14F-4D97-AF65-F5344CB8AC3E}">
        <p14:creationId xmlns:p14="http://schemas.microsoft.com/office/powerpoint/2010/main" val="3091759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CDCB82-3A40-0638-E00D-E6115BC1787A}"/>
            </a:ext>
          </a:extLst>
        </p:cNvPr>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CE33BC4D-8990-A1F5-00F7-81E56AE6610A}"/>
              </a:ext>
            </a:extLst>
          </p:cNvPr>
          <p:cNvSpPr>
            <a:spLocks noGrp="1"/>
          </p:cNvSpPr>
          <p:nvPr>
            <p:ph type="sldNum" sz="quarter" idx="12"/>
          </p:nvPr>
        </p:nvSpPr>
        <p:spPr>
          <a:xfrm>
            <a:off x="11468099" y="6299200"/>
            <a:ext cx="457201" cy="365125"/>
          </a:xfrm>
        </p:spPr>
        <p:txBody>
          <a:bodyPr/>
          <a:lstStyle/>
          <a:p>
            <a:fld id="{105DE4CE-EE78-4987-91B7-4C4D550E8DE6}" type="slidenum">
              <a:rPr lang="zh-TW" altLang="en-US" sz="1600" b="1" smtClean="0">
                <a:solidFill>
                  <a:schemeClr val="tx1"/>
                </a:solidFill>
                <a:latin typeface="微軟正黑體" panose="020B0604030504040204" pitchFamily="34" charset="-120"/>
                <a:ea typeface="微軟正黑體" panose="020B0604030504040204" pitchFamily="34" charset="-120"/>
              </a:rPr>
              <a:t>14</a:t>
            </a:fld>
            <a:endParaRPr lang="zh-TW" altLang="en-US" sz="1600" b="1" dirty="0">
              <a:solidFill>
                <a:schemeClr val="tx1"/>
              </a:solidFill>
              <a:latin typeface="微軟正黑體" panose="020B0604030504040204" pitchFamily="34" charset="-120"/>
              <a:ea typeface="微軟正黑體" panose="020B0604030504040204" pitchFamily="34" charset="-120"/>
            </a:endParaRPr>
          </a:p>
        </p:txBody>
      </p:sp>
      <p:sp>
        <p:nvSpPr>
          <p:cNvPr id="2" name="文字方塊 1">
            <a:extLst>
              <a:ext uri="{FF2B5EF4-FFF2-40B4-BE49-F238E27FC236}">
                <a16:creationId xmlns:a16="http://schemas.microsoft.com/office/drawing/2014/main" id="{A60D81FD-5738-9A5F-6AF8-76735AB3E36D}"/>
              </a:ext>
            </a:extLst>
          </p:cNvPr>
          <p:cNvSpPr txBox="1"/>
          <p:nvPr/>
        </p:nvSpPr>
        <p:spPr>
          <a:xfrm>
            <a:off x="647700" y="552450"/>
            <a:ext cx="3343275" cy="584775"/>
          </a:xfrm>
          <a:prstGeom prst="rect">
            <a:avLst/>
          </a:prstGeom>
          <a:noFill/>
        </p:spPr>
        <p:txBody>
          <a:bodyPr wrap="square" rtlCol="0">
            <a:spAutoFit/>
          </a:bodyPr>
          <a:lstStyle/>
          <a:p>
            <a:r>
              <a:rPr lang="en-US" altLang="zh-TW" sz="3200" b="1" dirty="0">
                <a:latin typeface="微軟正黑體" panose="020B0604030504040204" pitchFamily="34" charset="-120"/>
                <a:ea typeface="微軟正黑體" panose="020B0604030504040204" pitchFamily="34" charset="-120"/>
              </a:rPr>
              <a:t>Overall Process</a:t>
            </a:r>
            <a:endParaRPr lang="zh-TW" altLang="en-US" sz="3200" b="1" dirty="0">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7AD3A8BA-AE96-A6B0-76E7-2F93A5EEC607}"/>
              </a:ext>
            </a:extLst>
          </p:cNvPr>
          <p:cNvSpPr txBox="1"/>
          <p:nvPr/>
        </p:nvSpPr>
        <p:spPr>
          <a:xfrm>
            <a:off x="647700" y="1289922"/>
            <a:ext cx="5777351" cy="369332"/>
          </a:xfrm>
          <a:prstGeom prst="rect">
            <a:avLst/>
          </a:prstGeom>
          <a:noFill/>
        </p:spPr>
        <p:txBody>
          <a:bodyPr wrap="none" rtlCol="0">
            <a:spAutoFit/>
          </a:bodyPr>
          <a:lstStyle/>
          <a:p>
            <a:r>
              <a:rPr lang="en-US" altLang="zh-TW" b="1" dirty="0">
                <a:solidFill>
                  <a:srgbClr val="FF0000"/>
                </a:solidFill>
                <a:latin typeface="微軟正黑體" panose="020B0604030504040204" pitchFamily="34" charset="-120"/>
                <a:ea typeface="微軟正黑體" panose="020B0604030504040204" pitchFamily="34" charset="-120"/>
              </a:rPr>
              <a:t>C. Overlapped-range Context Assignment Method</a:t>
            </a:r>
            <a:endParaRPr lang="zh-TW" altLang="en-US" dirty="0">
              <a:latin typeface="微軟正黑體" panose="020B0604030504040204" pitchFamily="34" charset="-120"/>
              <a:ea typeface="微軟正黑體" panose="020B0604030504040204" pitchFamily="34" charset="-120"/>
            </a:endParaRPr>
          </a:p>
        </p:txBody>
      </p:sp>
      <p:pic>
        <p:nvPicPr>
          <p:cNvPr id="7" name="圖片 6">
            <a:extLst>
              <a:ext uri="{FF2B5EF4-FFF2-40B4-BE49-F238E27FC236}">
                <a16:creationId xmlns:a16="http://schemas.microsoft.com/office/drawing/2014/main" id="{B2C24A6B-CB67-4B19-649F-9A98C910856C}"/>
              </a:ext>
            </a:extLst>
          </p:cNvPr>
          <p:cNvPicPr>
            <a:picLocks noChangeAspect="1"/>
          </p:cNvPicPr>
          <p:nvPr/>
        </p:nvPicPr>
        <p:blipFill>
          <a:blip r:embed="rId2"/>
          <a:stretch>
            <a:fillRect/>
          </a:stretch>
        </p:blipFill>
        <p:spPr>
          <a:xfrm>
            <a:off x="6000750" y="1811951"/>
            <a:ext cx="4854028" cy="462017"/>
          </a:xfrm>
          <a:prstGeom prst="rect">
            <a:avLst/>
          </a:prstGeom>
          <a:ln w="19050">
            <a:solidFill>
              <a:schemeClr val="tx1"/>
            </a:solidFill>
          </a:ln>
        </p:spPr>
      </p:pic>
      <p:pic>
        <p:nvPicPr>
          <p:cNvPr id="10" name="圖片 9">
            <a:extLst>
              <a:ext uri="{FF2B5EF4-FFF2-40B4-BE49-F238E27FC236}">
                <a16:creationId xmlns:a16="http://schemas.microsoft.com/office/drawing/2014/main" id="{AE2C01BA-DBCA-22BE-055E-AF0FCBF757CB}"/>
              </a:ext>
            </a:extLst>
          </p:cNvPr>
          <p:cNvPicPr>
            <a:picLocks noChangeAspect="1"/>
          </p:cNvPicPr>
          <p:nvPr/>
        </p:nvPicPr>
        <p:blipFill>
          <a:blip r:embed="rId3"/>
          <a:stretch>
            <a:fillRect/>
          </a:stretch>
        </p:blipFill>
        <p:spPr>
          <a:xfrm>
            <a:off x="6029325" y="2574125"/>
            <a:ext cx="4955011" cy="1286033"/>
          </a:xfrm>
          <a:prstGeom prst="rect">
            <a:avLst/>
          </a:prstGeom>
          <a:ln w="19050">
            <a:solidFill>
              <a:schemeClr val="tx1"/>
            </a:solidFill>
          </a:ln>
        </p:spPr>
      </p:pic>
      <p:pic>
        <p:nvPicPr>
          <p:cNvPr id="9" name="圖片 8">
            <a:extLst>
              <a:ext uri="{FF2B5EF4-FFF2-40B4-BE49-F238E27FC236}">
                <a16:creationId xmlns:a16="http://schemas.microsoft.com/office/drawing/2014/main" id="{01466108-BA4A-B6B0-0127-52D44F256720}"/>
              </a:ext>
            </a:extLst>
          </p:cNvPr>
          <p:cNvPicPr>
            <a:picLocks noChangeAspect="1"/>
          </p:cNvPicPr>
          <p:nvPr/>
        </p:nvPicPr>
        <p:blipFill>
          <a:blip r:embed="rId4"/>
          <a:stretch>
            <a:fillRect/>
          </a:stretch>
        </p:blipFill>
        <p:spPr>
          <a:xfrm>
            <a:off x="1112414" y="1811951"/>
            <a:ext cx="4634358" cy="4758678"/>
          </a:xfrm>
          <a:prstGeom prst="rect">
            <a:avLst/>
          </a:prstGeom>
          <a:ln w="19050">
            <a:solidFill>
              <a:schemeClr val="tx1"/>
            </a:solidFill>
          </a:ln>
        </p:spPr>
      </p:pic>
    </p:spTree>
    <p:extLst>
      <p:ext uri="{BB962C8B-B14F-4D97-AF65-F5344CB8AC3E}">
        <p14:creationId xmlns:p14="http://schemas.microsoft.com/office/powerpoint/2010/main" val="1133747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8AE1C0-C8ED-9811-6107-6DFD94290C33}"/>
            </a:ext>
          </a:extLst>
        </p:cNvPr>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42278862-6F30-A7DC-AACA-12D194D0B90D}"/>
              </a:ext>
            </a:extLst>
          </p:cNvPr>
          <p:cNvSpPr>
            <a:spLocks noGrp="1"/>
          </p:cNvSpPr>
          <p:nvPr>
            <p:ph type="sldNum" sz="quarter" idx="12"/>
          </p:nvPr>
        </p:nvSpPr>
        <p:spPr>
          <a:xfrm>
            <a:off x="11468099" y="6299200"/>
            <a:ext cx="457201" cy="365125"/>
          </a:xfrm>
        </p:spPr>
        <p:txBody>
          <a:bodyPr/>
          <a:lstStyle/>
          <a:p>
            <a:fld id="{105DE4CE-EE78-4987-91B7-4C4D550E8DE6}" type="slidenum">
              <a:rPr lang="zh-TW" altLang="en-US" sz="1600" b="1" smtClean="0">
                <a:solidFill>
                  <a:schemeClr val="tx1"/>
                </a:solidFill>
                <a:latin typeface="微軟正黑體" panose="020B0604030504040204" pitchFamily="34" charset="-120"/>
                <a:ea typeface="微軟正黑體" panose="020B0604030504040204" pitchFamily="34" charset="-120"/>
              </a:rPr>
              <a:t>15</a:t>
            </a:fld>
            <a:endParaRPr lang="zh-TW" altLang="en-US" sz="1600" b="1" dirty="0">
              <a:solidFill>
                <a:schemeClr val="tx1"/>
              </a:solidFill>
              <a:latin typeface="微軟正黑體" panose="020B0604030504040204" pitchFamily="34" charset="-120"/>
              <a:ea typeface="微軟正黑體" panose="020B0604030504040204" pitchFamily="34" charset="-120"/>
            </a:endParaRPr>
          </a:p>
        </p:txBody>
      </p:sp>
      <p:sp>
        <p:nvSpPr>
          <p:cNvPr id="2" name="文字方塊 1">
            <a:extLst>
              <a:ext uri="{FF2B5EF4-FFF2-40B4-BE49-F238E27FC236}">
                <a16:creationId xmlns:a16="http://schemas.microsoft.com/office/drawing/2014/main" id="{A31DDE34-23FA-F9A8-76C6-325CF1CC106C}"/>
              </a:ext>
            </a:extLst>
          </p:cNvPr>
          <p:cNvSpPr txBox="1"/>
          <p:nvPr/>
        </p:nvSpPr>
        <p:spPr>
          <a:xfrm>
            <a:off x="647700" y="552450"/>
            <a:ext cx="3343275" cy="584775"/>
          </a:xfrm>
          <a:prstGeom prst="rect">
            <a:avLst/>
          </a:prstGeom>
          <a:noFill/>
        </p:spPr>
        <p:txBody>
          <a:bodyPr wrap="square" rtlCol="0">
            <a:spAutoFit/>
          </a:bodyPr>
          <a:lstStyle/>
          <a:p>
            <a:r>
              <a:rPr lang="en-US" altLang="zh-TW" sz="3200" b="1" dirty="0">
                <a:latin typeface="微軟正黑體" panose="020B0604030504040204" pitchFamily="34" charset="-120"/>
                <a:ea typeface="微軟正黑體" panose="020B0604030504040204" pitchFamily="34" charset="-120"/>
              </a:rPr>
              <a:t>Overall Process</a:t>
            </a:r>
            <a:endParaRPr lang="zh-TW" altLang="en-US" sz="3200" b="1" dirty="0">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9291B2FB-7136-06B0-4B29-466A75AA2A8F}"/>
              </a:ext>
            </a:extLst>
          </p:cNvPr>
          <p:cNvSpPr txBox="1"/>
          <p:nvPr/>
        </p:nvSpPr>
        <p:spPr>
          <a:xfrm>
            <a:off x="647700" y="1289922"/>
            <a:ext cx="9999789" cy="369332"/>
          </a:xfrm>
          <a:prstGeom prst="rect">
            <a:avLst/>
          </a:prstGeom>
          <a:noFill/>
        </p:spPr>
        <p:txBody>
          <a:bodyPr wrap="none" rtlCol="0">
            <a:spAutoFit/>
          </a:bodyPr>
          <a:lstStyle/>
          <a:p>
            <a:r>
              <a:rPr lang="en-US" altLang="zh-TW" b="1" dirty="0">
                <a:solidFill>
                  <a:srgbClr val="FF0000"/>
                </a:solidFill>
                <a:latin typeface="微軟正黑體" panose="020B0604030504040204" pitchFamily="34" charset="-120"/>
                <a:ea typeface="微軟正黑體" panose="020B0604030504040204" pitchFamily="34" charset="-120"/>
              </a:rPr>
              <a:t>D. Probability Model Construction and Frequency Table Adjustment by Weight Functions</a:t>
            </a:r>
            <a:endParaRPr lang="zh-TW" altLang="en-US"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AF24AA46-123D-5E40-DD3C-03479E9C4AC8}"/>
              </a:ext>
            </a:extLst>
          </p:cNvPr>
          <p:cNvSpPr txBox="1"/>
          <p:nvPr/>
        </p:nvSpPr>
        <p:spPr>
          <a:xfrm>
            <a:off x="962025" y="1811951"/>
            <a:ext cx="5210175" cy="369332"/>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Probability model from </a:t>
            </a:r>
            <a:r>
              <a:rPr lang="en-US" altLang="zh-TW" b="1" dirty="0">
                <a:solidFill>
                  <a:srgbClr val="FF0000"/>
                </a:solidFill>
                <a:latin typeface="微軟正黑體" panose="020B0604030504040204" pitchFamily="34" charset="-120"/>
                <a:ea typeface="微軟正黑體" panose="020B0604030504040204" pitchFamily="34" charset="-120"/>
              </a:rPr>
              <a:t>single frequency table</a:t>
            </a:r>
            <a:r>
              <a:rPr lang="en-US" altLang="zh-TW" dirty="0">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84CECD0D-C744-3D82-779F-B564028A4A0C}"/>
              </a:ext>
            </a:extLst>
          </p:cNvPr>
          <p:cNvSpPr txBox="1"/>
          <p:nvPr/>
        </p:nvSpPr>
        <p:spPr>
          <a:xfrm>
            <a:off x="962025" y="2951260"/>
            <a:ext cx="8258175" cy="646331"/>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Probability model from a weight function to perform </a:t>
            </a:r>
            <a:r>
              <a:rPr lang="en-US" altLang="zh-TW" b="1" dirty="0">
                <a:solidFill>
                  <a:srgbClr val="FF0000"/>
                </a:solidFill>
                <a:latin typeface="微軟正黑體" panose="020B0604030504040204" pitchFamily="34" charset="-120"/>
                <a:ea typeface="微軟正黑體" panose="020B0604030504040204" pitchFamily="34" charset="-120"/>
              </a:rPr>
              <a:t>weighted linear combination on the  frequency tables of multiple contexts</a:t>
            </a:r>
            <a:r>
              <a:rPr lang="en-US" altLang="zh-TW" dirty="0">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p:txBody>
      </p:sp>
      <p:sp>
        <p:nvSpPr>
          <p:cNvPr id="8" name="箭號: 向下 7">
            <a:extLst>
              <a:ext uri="{FF2B5EF4-FFF2-40B4-BE49-F238E27FC236}">
                <a16:creationId xmlns:a16="http://schemas.microsoft.com/office/drawing/2014/main" id="{E0128BA9-E167-7937-9525-29737673FC3C}"/>
              </a:ext>
            </a:extLst>
          </p:cNvPr>
          <p:cNvSpPr/>
          <p:nvPr/>
        </p:nvSpPr>
        <p:spPr>
          <a:xfrm>
            <a:off x="3221830" y="2381605"/>
            <a:ext cx="252413" cy="369333"/>
          </a:xfrm>
          <a:prstGeom prst="downArrow">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latin typeface="微軟正黑體" panose="020B0604030504040204" pitchFamily="34" charset="-120"/>
              <a:ea typeface="微軟正黑體" panose="020B0604030504040204" pitchFamily="34" charset="-120"/>
            </a:endParaRPr>
          </a:p>
        </p:txBody>
      </p:sp>
      <p:sp>
        <p:nvSpPr>
          <p:cNvPr id="9" name="文字方塊 8">
            <a:extLst>
              <a:ext uri="{FF2B5EF4-FFF2-40B4-BE49-F238E27FC236}">
                <a16:creationId xmlns:a16="http://schemas.microsoft.com/office/drawing/2014/main" id="{3262E97A-6488-AFED-3CDD-27CE6FF4A2F6}"/>
              </a:ext>
            </a:extLst>
          </p:cNvPr>
          <p:cNvSpPr txBox="1"/>
          <p:nvPr/>
        </p:nvSpPr>
        <p:spPr>
          <a:xfrm>
            <a:off x="962025" y="3797913"/>
            <a:ext cx="5572125" cy="369332"/>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1.</a:t>
            </a:r>
            <a:r>
              <a:rPr lang="zh-TW" altLang="en-US" dirty="0">
                <a:latin typeface="微軟正黑體" panose="020B0604030504040204" pitchFamily="34" charset="-120"/>
                <a:ea typeface="微軟正黑體" panose="020B0604030504040204" pitchFamily="34" charset="-120"/>
              </a:rPr>
              <a:t> </a:t>
            </a:r>
            <a:r>
              <a:rPr lang="en-US" altLang="zh-TW" b="1" dirty="0">
                <a:solidFill>
                  <a:srgbClr val="FF0000"/>
                </a:solidFill>
                <a:latin typeface="微軟正黑體" panose="020B0604030504040204" pitchFamily="34" charset="-120"/>
                <a:ea typeface="微軟正黑體" panose="020B0604030504040204" pitchFamily="34" charset="-120"/>
              </a:rPr>
              <a:t>The weight functions</a:t>
            </a:r>
            <a:r>
              <a:rPr lang="en-US" altLang="zh-TW" dirty="0">
                <a:latin typeface="微軟正黑體" panose="020B0604030504040204" pitchFamily="34" charset="-120"/>
                <a:ea typeface="微軟正黑體" panose="020B0604030504040204" pitchFamily="34" charset="-120"/>
              </a:rPr>
              <a:t> for the Context is</a:t>
            </a:r>
            <a:endParaRPr lang="zh-TW" altLang="en-US" dirty="0">
              <a:latin typeface="微軟正黑體" panose="020B0604030504040204" pitchFamily="34" charset="-120"/>
              <a:ea typeface="微軟正黑體" panose="020B0604030504040204" pitchFamily="34" charset="-120"/>
            </a:endParaRPr>
          </a:p>
        </p:txBody>
      </p:sp>
      <p:pic>
        <p:nvPicPr>
          <p:cNvPr id="11" name="圖片 10">
            <a:extLst>
              <a:ext uri="{FF2B5EF4-FFF2-40B4-BE49-F238E27FC236}">
                <a16:creationId xmlns:a16="http://schemas.microsoft.com/office/drawing/2014/main" id="{2E7DFC1C-4CA4-D4B3-7789-98A734ECCAC6}"/>
              </a:ext>
            </a:extLst>
          </p:cNvPr>
          <p:cNvPicPr>
            <a:picLocks noChangeAspect="1"/>
          </p:cNvPicPr>
          <p:nvPr/>
        </p:nvPicPr>
        <p:blipFill>
          <a:blip r:embed="rId2"/>
          <a:stretch>
            <a:fillRect/>
          </a:stretch>
        </p:blipFill>
        <p:spPr>
          <a:xfrm>
            <a:off x="1040320" y="4448043"/>
            <a:ext cx="5901309" cy="1360255"/>
          </a:xfrm>
          <a:prstGeom prst="rect">
            <a:avLst/>
          </a:prstGeom>
          <a:ln w="19050">
            <a:solidFill>
              <a:schemeClr val="tx1"/>
            </a:solidFill>
          </a:ln>
        </p:spPr>
      </p:pic>
      <p:cxnSp>
        <p:nvCxnSpPr>
          <p:cNvPr id="10" name="直線單箭頭接點 9">
            <a:extLst>
              <a:ext uri="{FF2B5EF4-FFF2-40B4-BE49-F238E27FC236}">
                <a16:creationId xmlns:a16="http://schemas.microsoft.com/office/drawing/2014/main" id="{1DE5EC79-7A4F-A895-CE2E-91105BC40BC5}"/>
              </a:ext>
            </a:extLst>
          </p:cNvPr>
          <p:cNvCxnSpPr/>
          <p:nvPr/>
        </p:nvCxnSpPr>
        <p:spPr>
          <a:xfrm flipV="1">
            <a:off x="3474243" y="4537488"/>
            <a:ext cx="926307" cy="5906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直線單箭頭接點 12">
            <a:extLst>
              <a:ext uri="{FF2B5EF4-FFF2-40B4-BE49-F238E27FC236}">
                <a16:creationId xmlns:a16="http://schemas.microsoft.com/office/drawing/2014/main" id="{828A4DF9-A393-7263-8779-0973F670E870}"/>
              </a:ext>
            </a:extLst>
          </p:cNvPr>
          <p:cNvCxnSpPr>
            <a:cxnSpLocks/>
          </p:cNvCxnSpPr>
          <p:nvPr/>
        </p:nvCxnSpPr>
        <p:spPr>
          <a:xfrm flipH="1">
            <a:off x="1217437" y="4537488"/>
            <a:ext cx="693230" cy="5906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直線單箭頭接點 13">
            <a:extLst>
              <a:ext uri="{FF2B5EF4-FFF2-40B4-BE49-F238E27FC236}">
                <a16:creationId xmlns:a16="http://schemas.microsoft.com/office/drawing/2014/main" id="{44406BF8-F411-832F-7248-D8842EF5E10C}"/>
              </a:ext>
            </a:extLst>
          </p:cNvPr>
          <p:cNvCxnSpPr>
            <a:cxnSpLocks/>
          </p:cNvCxnSpPr>
          <p:nvPr/>
        </p:nvCxnSpPr>
        <p:spPr>
          <a:xfrm flipH="1">
            <a:off x="2188987" y="5172893"/>
            <a:ext cx="693230" cy="5906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直線單箭頭接點 14">
            <a:extLst>
              <a:ext uri="{FF2B5EF4-FFF2-40B4-BE49-F238E27FC236}">
                <a16:creationId xmlns:a16="http://schemas.microsoft.com/office/drawing/2014/main" id="{DDD068D0-E4E7-8DBB-135A-5FE179588956}"/>
              </a:ext>
            </a:extLst>
          </p:cNvPr>
          <p:cNvCxnSpPr>
            <a:cxnSpLocks/>
          </p:cNvCxnSpPr>
          <p:nvPr/>
        </p:nvCxnSpPr>
        <p:spPr>
          <a:xfrm flipH="1">
            <a:off x="1217437" y="5172893"/>
            <a:ext cx="693230" cy="5906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9432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E0127D-D42E-B1F3-48AC-2FA06F16200A}"/>
            </a:ext>
          </a:extLst>
        </p:cNvPr>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34CE7084-80D9-D0F2-4BC2-0C6FA5132ACC}"/>
              </a:ext>
            </a:extLst>
          </p:cNvPr>
          <p:cNvSpPr>
            <a:spLocks noGrp="1"/>
          </p:cNvSpPr>
          <p:nvPr>
            <p:ph type="sldNum" sz="quarter" idx="12"/>
          </p:nvPr>
        </p:nvSpPr>
        <p:spPr>
          <a:xfrm>
            <a:off x="11468099" y="6299200"/>
            <a:ext cx="457201" cy="365125"/>
          </a:xfrm>
        </p:spPr>
        <p:txBody>
          <a:bodyPr/>
          <a:lstStyle/>
          <a:p>
            <a:fld id="{105DE4CE-EE78-4987-91B7-4C4D550E8DE6}" type="slidenum">
              <a:rPr lang="zh-TW" altLang="en-US" sz="1600" b="1" smtClean="0">
                <a:solidFill>
                  <a:schemeClr val="tx1"/>
                </a:solidFill>
                <a:latin typeface="微軟正黑體" panose="020B0604030504040204" pitchFamily="34" charset="-120"/>
                <a:ea typeface="微軟正黑體" panose="020B0604030504040204" pitchFamily="34" charset="-120"/>
              </a:rPr>
              <a:t>16</a:t>
            </a:fld>
            <a:endParaRPr lang="zh-TW" altLang="en-US" sz="1600" b="1" dirty="0">
              <a:solidFill>
                <a:schemeClr val="tx1"/>
              </a:solidFill>
              <a:latin typeface="微軟正黑體" panose="020B0604030504040204" pitchFamily="34" charset="-120"/>
              <a:ea typeface="微軟正黑體" panose="020B0604030504040204" pitchFamily="34" charset="-120"/>
            </a:endParaRPr>
          </a:p>
        </p:txBody>
      </p:sp>
      <p:sp>
        <p:nvSpPr>
          <p:cNvPr id="2" name="文字方塊 1">
            <a:extLst>
              <a:ext uri="{FF2B5EF4-FFF2-40B4-BE49-F238E27FC236}">
                <a16:creationId xmlns:a16="http://schemas.microsoft.com/office/drawing/2014/main" id="{9BA20D04-6B00-B569-7336-BF20D312BC04}"/>
              </a:ext>
            </a:extLst>
          </p:cNvPr>
          <p:cNvSpPr txBox="1"/>
          <p:nvPr/>
        </p:nvSpPr>
        <p:spPr>
          <a:xfrm>
            <a:off x="647700" y="552450"/>
            <a:ext cx="3343275" cy="584775"/>
          </a:xfrm>
          <a:prstGeom prst="rect">
            <a:avLst/>
          </a:prstGeom>
          <a:noFill/>
        </p:spPr>
        <p:txBody>
          <a:bodyPr wrap="square" rtlCol="0">
            <a:spAutoFit/>
          </a:bodyPr>
          <a:lstStyle/>
          <a:p>
            <a:r>
              <a:rPr lang="en-US" altLang="zh-TW" sz="3200" b="1" dirty="0">
                <a:latin typeface="微軟正黑體" panose="020B0604030504040204" pitchFamily="34" charset="-120"/>
                <a:ea typeface="微軟正黑體" panose="020B0604030504040204" pitchFamily="34" charset="-120"/>
              </a:rPr>
              <a:t>Overall Process</a:t>
            </a:r>
            <a:endParaRPr lang="zh-TW" altLang="en-US" sz="3200" b="1" dirty="0">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C6201976-3CDA-F641-13D5-09890A69719E}"/>
              </a:ext>
            </a:extLst>
          </p:cNvPr>
          <p:cNvSpPr txBox="1"/>
          <p:nvPr/>
        </p:nvSpPr>
        <p:spPr>
          <a:xfrm>
            <a:off x="647700" y="1289922"/>
            <a:ext cx="9999789" cy="369332"/>
          </a:xfrm>
          <a:prstGeom prst="rect">
            <a:avLst/>
          </a:prstGeom>
          <a:noFill/>
        </p:spPr>
        <p:txBody>
          <a:bodyPr wrap="none" rtlCol="0">
            <a:spAutoFit/>
          </a:bodyPr>
          <a:lstStyle/>
          <a:p>
            <a:r>
              <a:rPr lang="en-US" altLang="zh-TW" b="1" dirty="0">
                <a:solidFill>
                  <a:srgbClr val="FF0000"/>
                </a:solidFill>
                <a:latin typeface="微軟正黑體" panose="020B0604030504040204" pitchFamily="34" charset="-120"/>
                <a:ea typeface="微軟正黑體" panose="020B0604030504040204" pitchFamily="34" charset="-120"/>
              </a:rPr>
              <a:t>D. Probability Model Construction and Frequency Table Adjustment by Weight Functions</a:t>
            </a:r>
            <a:endParaRPr lang="zh-TW" altLang="en-US" dirty="0">
              <a:latin typeface="微軟正黑體" panose="020B0604030504040204" pitchFamily="34" charset="-120"/>
              <a:ea typeface="微軟正黑體" panose="020B0604030504040204" pitchFamily="34" charset="-120"/>
            </a:endParaRPr>
          </a:p>
        </p:txBody>
      </p:sp>
      <p:pic>
        <p:nvPicPr>
          <p:cNvPr id="11" name="圖片 10">
            <a:extLst>
              <a:ext uri="{FF2B5EF4-FFF2-40B4-BE49-F238E27FC236}">
                <a16:creationId xmlns:a16="http://schemas.microsoft.com/office/drawing/2014/main" id="{0BA42A86-23CF-A82F-A84E-0CBC79F268DB}"/>
              </a:ext>
            </a:extLst>
          </p:cNvPr>
          <p:cNvPicPr>
            <a:picLocks noChangeAspect="1"/>
          </p:cNvPicPr>
          <p:nvPr/>
        </p:nvPicPr>
        <p:blipFill>
          <a:blip r:embed="rId2"/>
          <a:stretch>
            <a:fillRect/>
          </a:stretch>
        </p:blipFill>
        <p:spPr>
          <a:xfrm>
            <a:off x="6296659" y="1963463"/>
            <a:ext cx="4655630" cy="1073125"/>
          </a:xfrm>
          <a:prstGeom prst="rect">
            <a:avLst/>
          </a:prstGeom>
          <a:ln w="19050">
            <a:solidFill>
              <a:schemeClr val="tx1"/>
            </a:solidFill>
          </a:ln>
        </p:spPr>
      </p:pic>
      <p:pic>
        <p:nvPicPr>
          <p:cNvPr id="10" name="圖片 9">
            <a:extLst>
              <a:ext uri="{FF2B5EF4-FFF2-40B4-BE49-F238E27FC236}">
                <a16:creationId xmlns:a16="http://schemas.microsoft.com/office/drawing/2014/main" id="{15580635-2F08-85B3-4610-93430672D65A}"/>
              </a:ext>
            </a:extLst>
          </p:cNvPr>
          <p:cNvPicPr>
            <a:picLocks noChangeAspect="1"/>
          </p:cNvPicPr>
          <p:nvPr/>
        </p:nvPicPr>
        <p:blipFill>
          <a:blip r:embed="rId3"/>
          <a:stretch>
            <a:fillRect/>
          </a:stretch>
        </p:blipFill>
        <p:spPr>
          <a:xfrm>
            <a:off x="829405" y="1963463"/>
            <a:ext cx="5266595" cy="3992694"/>
          </a:xfrm>
          <a:prstGeom prst="rect">
            <a:avLst/>
          </a:prstGeom>
          <a:ln w="19050">
            <a:solidFill>
              <a:schemeClr val="tx1"/>
            </a:solidFill>
          </a:ln>
        </p:spPr>
      </p:pic>
    </p:spTree>
    <p:extLst>
      <p:ext uri="{BB962C8B-B14F-4D97-AF65-F5344CB8AC3E}">
        <p14:creationId xmlns:p14="http://schemas.microsoft.com/office/powerpoint/2010/main" val="4186666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F30589-CB75-1883-7EC8-05829718D492}"/>
            </a:ext>
          </a:extLst>
        </p:cNvPr>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5709DEF4-76A0-FB12-D7CE-D4661A1F5A03}"/>
              </a:ext>
            </a:extLst>
          </p:cNvPr>
          <p:cNvSpPr>
            <a:spLocks noGrp="1"/>
          </p:cNvSpPr>
          <p:nvPr>
            <p:ph type="sldNum" sz="quarter" idx="12"/>
          </p:nvPr>
        </p:nvSpPr>
        <p:spPr>
          <a:xfrm>
            <a:off x="11468099" y="6299200"/>
            <a:ext cx="457201" cy="365125"/>
          </a:xfrm>
        </p:spPr>
        <p:txBody>
          <a:bodyPr/>
          <a:lstStyle/>
          <a:p>
            <a:fld id="{105DE4CE-EE78-4987-91B7-4C4D550E8DE6}" type="slidenum">
              <a:rPr lang="zh-TW" altLang="en-US" sz="1600" b="1" smtClean="0">
                <a:solidFill>
                  <a:schemeClr val="tx1"/>
                </a:solidFill>
                <a:latin typeface="微軟正黑體" panose="020B0604030504040204" pitchFamily="34" charset="-120"/>
                <a:ea typeface="微軟正黑體" panose="020B0604030504040204" pitchFamily="34" charset="-120"/>
              </a:rPr>
              <a:t>17</a:t>
            </a:fld>
            <a:endParaRPr lang="zh-TW" altLang="en-US" sz="1600" b="1" dirty="0">
              <a:solidFill>
                <a:schemeClr val="tx1"/>
              </a:solidFill>
              <a:latin typeface="微軟正黑體" panose="020B0604030504040204" pitchFamily="34" charset="-120"/>
              <a:ea typeface="微軟正黑體" panose="020B0604030504040204" pitchFamily="34" charset="-120"/>
            </a:endParaRPr>
          </a:p>
        </p:txBody>
      </p:sp>
      <p:sp>
        <p:nvSpPr>
          <p:cNvPr id="2" name="文字方塊 1">
            <a:extLst>
              <a:ext uri="{FF2B5EF4-FFF2-40B4-BE49-F238E27FC236}">
                <a16:creationId xmlns:a16="http://schemas.microsoft.com/office/drawing/2014/main" id="{86BEEF86-4F79-5B3B-5DD2-921514E78030}"/>
              </a:ext>
            </a:extLst>
          </p:cNvPr>
          <p:cNvSpPr txBox="1"/>
          <p:nvPr/>
        </p:nvSpPr>
        <p:spPr>
          <a:xfrm>
            <a:off x="647700" y="552450"/>
            <a:ext cx="3343275" cy="584775"/>
          </a:xfrm>
          <a:prstGeom prst="rect">
            <a:avLst/>
          </a:prstGeom>
          <a:noFill/>
        </p:spPr>
        <p:txBody>
          <a:bodyPr wrap="square" rtlCol="0">
            <a:spAutoFit/>
          </a:bodyPr>
          <a:lstStyle/>
          <a:p>
            <a:r>
              <a:rPr lang="en-US" altLang="zh-TW" sz="3200" b="1" dirty="0">
                <a:latin typeface="微軟正黑體" panose="020B0604030504040204" pitchFamily="34" charset="-120"/>
                <a:ea typeface="微軟正黑體" panose="020B0604030504040204" pitchFamily="34" charset="-120"/>
              </a:rPr>
              <a:t>Overall Process</a:t>
            </a:r>
            <a:endParaRPr lang="zh-TW" altLang="en-US" sz="3200" b="1" dirty="0">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677395A5-D8DE-63BA-F529-832DA1617C37}"/>
              </a:ext>
            </a:extLst>
          </p:cNvPr>
          <p:cNvSpPr txBox="1"/>
          <p:nvPr/>
        </p:nvSpPr>
        <p:spPr>
          <a:xfrm>
            <a:off x="647700" y="1289922"/>
            <a:ext cx="9999789" cy="369332"/>
          </a:xfrm>
          <a:prstGeom prst="rect">
            <a:avLst/>
          </a:prstGeom>
          <a:noFill/>
        </p:spPr>
        <p:txBody>
          <a:bodyPr wrap="none" rtlCol="0">
            <a:spAutoFit/>
          </a:bodyPr>
          <a:lstStyle/>
          <a:p>
            <a:r>
              <a:rPr lang="en-US" altLang="zh-TW" b="1" dirty="0">
                <a:solidFill>
                  <a:srgbClr val="FF0000"/>
                </a:solidFill>
                <a:latin typeface="微軟正黑體" panose="020B0604030504040204" pitchFamily="34" charset="-120"/>
                <a:ea typeface="微軟正黑體" panose="020B0604030504040204" pitchFamily="34" charset="-120"/>
              </a:rPr>
              <a:t>D. Probability Model Construction and Frequency Table Adjustment by Weight Functions</a:t>
            </a:r>
            <a:endParaRPr lang="zh-TW" altLang="en-US"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0A194237-AAEF-CAC3-AAD1-2867E3B7FB4F}"/>
              </a:ext>
            </a:extLst>
          </p:cNvPr>
          <p:cNvSpPr txBox="1"/>
          <p:nvPr/>
        </p:nvSpPr>
        <p:spPr>
          <a:xfrm>
            <a:off x="923925" y="1811951"/>
            <a:ext cx="2577885" cy="369332"/>
          </a:xfrm>
          <a:prstGeom prst="rect">
            <a:avLst/>
          </a:prstGeom>
          <a:noFill/>
        </p:spPr>
        <p:txBody>
          <a:bodyPr wrap="none" rtlCol="0">
            <a:spAutoFit/>
          </a:bodyPr>
          <a:lstStyle/>
          <a:p>
            <a:r>
              <a:rPr lang="en-US" altLang="zh-TW" dirty="0">
                <a:latin typeface="微軟正黑體" panose="020B0604030504040204" pitchFamily="34" charset="-120"/>
                <a:ea typeface="微軟正黑體" panose="020B0604030504040204" pitchFamily="34" charset="-120"/>
              </a:rPr>
              <a:t>2.</a:t>
            </a:r>
            <a:r>
              <a:rPr lang="zh-TW" altLang="en-US" dirty="0">
                <a:latin typeface="微軟正黑體" panose="020B0604030504040204" pitchFamily="34" charset="-120"/>
                <a:ea typeface="微軟正黑體" panose="020B0604030504040204" pitchFamily="34" charset="-120"/>
              </a:rPr>
              <a:t> </a:t>
            </a:r>
            <a:r>
              <a:rPr lang="en-US" altLang="zh-TW" b="1" dirty="0">
                <a:solidFill>
                  <a:srgbClr val="FF0000"/>
                </a:solidFill>
                <a:latin typeface="微軟正黑體" panose="020B0604030504040204" pitchFamily="34" charset="-120"/>
                <a:ea typeface="微軟正黑體" panose="020B0604030504040204" pitchFamily="34" charset="-120"/>
              </a:rPr>
              <a:t>Frequency model</a:t>
            </a:r>
            <a:r>
              <a:rPr lang="en-US" altLang="zh-TW" dirty="0">
                <a:latin typeface="微軟正黑體" panose="020B0604030504040204" pitchFamily="34" charset="-120"/>
                <a:ea typeface="微軟正黑體" panose="020B0604030504040204" pitchFamily="34" charset="-120"/>
              </a:rPr>
              <a:t> is</a:t>
            </a:r>
            <a:endParaRPr lang="zh-TW" altLang="en-US" dirty="0">
              <a:latin typeface="微軟正黑體" panose="020B0604030504040204" pitchFamily="34" charset="-120"/>
              <a:ea typeface="微軟正黑體" panose="020B0604030504040204" pitchFamily="34" charset="-120"/>
            </a:endParaRPr>
          </a:p>
        </p:txBody>
      </p:sp>
      <p:pic>
        <p:nvPicPr>
          <p:cNvPr id="7" name="圖片 6">
            <a:extLst>
              <a:ext uri="{FF2B5EF4-FFF2-40B4-BE49-F238E27FC236}">
                <a16:creationId xmlns:a16="http://schemas.microsoft.com/office/drawing/2014/main" id="{4AFB8867-28A4-1E03-C275-E4D8F3AF103A}"/>
              </a:ext>
            </a:extLst>
          </p:cNvPr>
          <p:cNvPicPr>
            <a:picLocks noChangeAspect="1"/>
          </p:cNvPicPr>
          <p:nvPr/>
        </p:nvPicPr>
        <p:blipFill>
          <a:blip r:embed="rId2"/>
          <a:stretch>
            <a:fillRect/>
          </a:stretch>
        </p:blipFill>
        <p:spPr>
          <a:xfrm>
            <a:off x="1236975" y="2252478"/>
            <a:ext cx="4529670" cy="605087"/>
          </a:xfrm>
          <a:prstGeom prst="rect">
            <a:avLst/>
          </a:prstGeom>
          <a:ln w="19050">
            <a:solidFill>
              <a:schemeClr val="tx1"/>
            </a:solidFill>
          </a:ln>
        </p:spPr>
      </p:pic>
      <mc:AlternateContent xmlns:mc="http://schemas.openxmlformats.org/markup-compatibility/2006" xmlns:a14="http://schemas.microsoft.com/office/drawing/2010/main">
        <mc:Choice Requires="a14">
          <p:sp>
            <p:nvSpPr>
              <p:cNvPr id="8" name="文字方塊 7">
                <a:extLst>
                  <a:ext uri="{FF2B5EF4-FFF2-40B4-BE49-F238E27FC236}">
                    <a16:creationId xmlns:a16="http://schemas.microsoft.com/office/drawing/2014/main" id="{2391F3A1-0F38-6F13-E9B4-839060FA9205}"/>
                  </a:ext>
                </a:extLst>
              </p:cNvPr>
              <p:cNvSpPr txBox="1"/>
              <p:nvPr/>
            </p:nvSpPr>
            <p:spPr>
              <a:xfrm>
                <a:off x="1133475" y="3059668"/>
                <a:ext cx="6850850" cy="374270"/>
              </a:xfrm>
              <a:prstGeom prst="rect">
                <a:avLst/>
              </a:prstGeom>
              <a:noFill/>
            </p:spPr>
            <p:txBody>
              <a:bodyPr wrap="none" rtlCol="0">
                <a:spAutoFit/>
              </a:bodyPr>
              <a:lstStyle/>
              <a:p>
                <a14:m>
                  <m:oMath xmlns:m="http://schemas.openxmlformats.org/officeDocument/2006/math">
                    <m:sSub>
                      <m:sSubPr>
                        <m:ctrlPr>
                          <a:rPr lang="en-US" altLang="zh-TW" b="1" i="1" smtClean="0">
                            <a:solidFill>
                              <a:srgbClr val="FF0000"/>
                            </a:solidFill>
                            <a:latin typeface="Cambria Math" panose="02040503050406030204" pitchFamily="18" charset="0"/>
                          </a:rPr>
                        </m:ctrlPr>
                      </m:sSubPr>
                      <m:e>
                        <m:r>
                          <a:rPr lang="en-US" altLang="zh-TW" b="1" i="1" smtClean="0">
                            <a:solidFill>
                              <a:srgbClr val="FF0000"/>
                            </a:solidFill>
                            <a:latin typeface="Cambria Math" panose="02040503050406030204" pitchFamily="18" charset="0"/>
                          </a:rPr>
                          <m:t>𝑭</m:t>
                        </m:r>
                      </m:e>
                      <m:sub>
                        <m:r>
                          <a:rPr lang="en-US" altLang="zh-TW" b="1" i="1" smtClean="0">
                            <a:solidFill>
                              <a:srgbClr val="FF0000"/>
                            </a:solidFill>
                            <a:latin typeface="Cambria Math" panose="02040503050406030204" pitchFamily="18" charset="0"/>
                          </a:rPr>
                          <m:t>𝑪</m:t>
                        </m:r>
                      </m:sub>
                    </m:sSub>
                  </m:oMath>
                </a14:m>
                <a:r>
                  <a:rPr lang="en-US" altLang="zh-TW" b="1" dirty="0">
                    <a:solidFill>
                      <a:srgbClr val="FF0000"/>
                    </a:solidFill>
                    <a:latin typeface="微軟正黑體" panose="020B0604030504040204" pitchFamily="34" charset="-120"/>
                    <a:ea typeface="微軟正黑體" panose="020B0604030504040204" pitchFamily="34" charset="-120"/>
                  </a:rPr>
                  <a:t>[n] </a:t>
                </a:r>
                <a:r>
                  <a:rPr lang="en-US" altLang="zh-TW" dirty="0">
                    <a:latin typeface="微軟正黑體" panose="020B0604030504040204" pitchFamily="34" charset="-120"/>
                    <a:ea typeface="微軟正黑體" panose="020B0604030504040204" pitchFamily="34" charset="-120"/>
                  </a:rPr>
                  <a:t>is the </a:t>
                </a:r>
                <a:r>
                  <a:rPr lang="en-US" altLang="zh-TW" b="1" dirty="0">
                    <a:solidFill>
                      <a:srgbClr val="FF0000"/>
                    </a:solidFill>
                    <a:latin typeface="微軟正黑體" panose="020B0604030504040204" pitchFamily="34" charset="-120"/>
                    <a:ea typeface="微軟正黑體" panose="020B0604030504040204" pitchFamily="34" charset="-120"/>
                  </a:rPr>
                  <a:t>frequency table </a:t>
                </a:r>
                <a:r>
                  <a:rPr lang="en-US" altLang="zh-TW" dirty="0">
                    <a:latin typeface="微軟正黑體" panose="020B0604030504040204" pitchFamily="34" charset="-120"/>
                    <a:ea typeface="微軟正黑體" panose="020B0604030504040204" pitchFamily="34" charset="-120"/>
                  </a:rPr>
                  <a:t>corresponding to the </a:t>
                </a:r>
                <a14:m>
                  <m:oMath xmlns:m="http://schemas.openxmlformats.org/officeDocument/2006/math">
                    <m:sSup>
                      <m:sSupPr>
                        <m:ctrlPr>
                          <a:rPr lang="en-US" altLang="zh-TW" i="1" smtClean="0">
                            <a:latin typeface="Cambria Math" panose="02040503050406030204" pitchFamily="18" charset="0"/>
                            <a:ea typeface="微軟正黑體" panose="020B0604030504040204" pitchFamily="34" charset="-120"/>
                          </a:rPr>
                        </m:ctrlPr>
                      </m:sSupPr>
                      <m:e>
                        <m:r>
                          <a:rPr lang="en-US" altLang="zh-TW" b="0" i="1" smtClean="0">
                            <a:latin typeface="Cambria Math" panose="02040503050406030204" pitchFamily="18" charset="0"/>
                            <a:ea typeface="微軟正黑體" panose="020B0604030504040204" pitchFamily="34" charset="-120"/>
                          </a:rPr>
                          <m:t>𝐶</m:t>
                        </m:r>
                      </m:e>
                      <m:sup>
                        <m:r>
                          <a:rPr lang="en-US" altLang="zh-TW" b="0" i="1" smtClean="0">
                            <a:latin typeface="Cambria Math" panose="02040503050406030204" pitchFamily="18" charset="0"/>
                            <a:ea typeface="微軟正黑體" panose="020B0604030504040204" pitchFamily="34" charset="-120"/>
                          </a:rPr>
                          <m:t>𝑡h</m:t>
                        </m:r>
                      </m:sup>
                    </m:sSup>
                  </m:oMath>
                </a14:m>
                <a:r>
                  <a:rPr lang="en-US" altLang="zh-TW" dirty="0">
                    <a:latin typeface="微軟正黑體" panose="020B0604030504040204" pitchFamily="34" charset="-120"/>
                    <a:ea typeface="微軟正黑體" panose="020B0604030504040204" pitchFamily="34" charset="-120"/>
                  </a:rPr>
                  <a:t> context.</a:t>
                </a:r>
                <a:endParaRPr lang="zh-TW" altLang="en-US" dirty="0">
                  <a:latin typeface="微軟正黑體" panose="020B0604030504040204" pitchFamily="34" charset="-120"/>
                  <a:ea typeface="微軟正黑體" panose="020B0604030504040204" pitchFamily="34" charset="-120"/>
                </a:endParaRPr>
              </a:p>
            </p:txBody>
          </p:sp>
        </mc:Choice>
        <mc:Fallback xmlns="">
          <p:sp>
            <p:nvSpPr>
              <p:cNvPr id="8" name="文字方塊 7">
                <a:extLst>
                  <a:ext uri="{FF2B5EF4-FFF2-40B4-BE49-F238E27FC236}">
                    <a16:creationId xmlns:a16="http://schemas.microsoft.com/office/drawing/2014/main" id="{2391F3A1-0F38-6F13-E9B4-839060FA9205}"/>
                  </a:ext>
                </a:extLst>
              </p:cNvPr>
              <p:cNvSpPr txBox="1">
                <a:spLocks noRot="1" noChangeAspect="1" noMove="1" noResize="1" noEditPoints="1" noAdjustHandles="1" noChangeArrowheads="1" noChangeShapeType="1" noTextEdit="1"/>
              </p:cNvSpPr>
              <p:nvPr/>
            </p:nvSpPr>
            <p:spPr>
              <a:xfrm>
                <a:off x="1133475" y="3059668"/>
                <a:ext cx="6850850" cy="374270"/>
              </a:xfrm>
              <a:prstGeom prst="rect">
                <a:avLst/>
              </a:prstGeom>
              <a:blipFill>
                <a:blip r:embed="rId3"/>
                <a:stretch>
                  <a:fillRect t="-8197" b="-26230"/>
                </a:stretch>
              </a:blipFill>
            </p:spPr>
            <p:txBody>
              <a:bodyPr/>
              <a:lstStyle/>
              <a:p>
                <a:r>
                  <a:rPr lang="zh-TW" altLang="en-US">
                    <a:noFill/>
                  </a:rPr>
                  <a:t> </a:t>
                </a:r>
              </a:p>
            </p:txBody>
          </p:sp>
        </mc:Fallback>
      </mc:AlternateContent>
      <p:sp>
        <p:nvSpPr>
          <p:cNvPr id="9" name="文字方塊 8">
            <a:extLst>
              <a:ext uri="{FF2B5EF4-FFF2-40B4-BE49-F238E27FC236}">
                <a16:creationId xmlns:a16="http://schemas.microsoft.com/office/drawing/2014/main" id="{9C0F9768-21EA-F7E7-1288-D82DA4EC5189}"/>
              </a:ext>
            </a:extLst>
          </p:cNvPr>
          <p:cNvSpPr txBox="1"/>
          <p:nvPr/>
        </p:nvSpPr>
        <p:spPr>
          <a:xfrm>
            <a:off x="923925" y="3636041"/>
            <a:ext cx="7287814" cy="369332"/>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3. Applying the frequency model to adjust the </a:t>
            </a:r>
            <a:r>
              <a:rPr lang="en-US" altLang="zh-TW" b="1" dirty="0">
                <a:solidFill>
                  <a:srgbClr val="FF0000"/>
                </a:solidFill>
                <a:latin typeface="微軟正黑體" panose="020B0604030504040204" pitchFamily="34" charset="-120"/>
                <a:ea typeface="微軟正黑體" panose="020B0604030504040204" pitchFamily="34" charset="-120"/>
              </a:rPr>
              <a:t>coding range [</a:t>
            </a:r>
            <a:r>
              <a:rPr lang="en-US" altLang="zh-TW" b="1" i="1" dirty="0">
                <a:solidFill>
                  <a:srgbClr val="FF0000"/>
                </a:solidFill>
                <a:latin typeface="微軟正黑體" panose="020B0604030504040204" pitchFamily="34" charset="-120"/>
                <a:ea typeface="微軟正黑體" panose="020B0604030504040204" pitchFamily="34" charset="-120"/>
              </a:rPr>
              <a:t>L</a:t>
            </a:r>
            <a:r>
              <a:rPr lang="en-US" altLang="zh-TW" b="1" dirty="0">
                <a:solidFill>
                  <a:srgbClr val="FF0000"/>
                </a:solidFill>
                <a:latin typeface="微軟正黑體" panose="020B0604030504040204" pitchFamily="34" charset="-120"/>
                <a:ea typeface="微軟正黑體" panose="020B0604030504040204" pitchFamily="34" charset="-120"/>
              </a:rPr>
              <a:t>,</a:t>
            </a:r>
            <a:r>
              <a:rPr lang="en-US" altLang="zh-TW" b="1" i="1" dirty="0">
                <a:solidFill>
                  <a:srgbClr val="FF0000"/>
                </a:solidFill>
                <a:latin typeface="微軟正黑體" panose="020B0604030504040204" pitchFamily="34" charset="-120"/>
                <a:ea typeface="微軟正黑體" panose="020B0604030504040204" pitchFamily="34" charset="-120"/>
              </a:rPr>
              <a:t> H</a:t>
            </a:r>
            <a:r>
              <a:rPr lang="en-US" altLang="zh-TW" b="1" dirty="0">
                <a:solidFill>
                  <a:srgbClr val="FF0000"/>
                </a:solidFill>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p:txBody>
      </p:sp>
      <p:pic>
        <p:nvPicPr>
          <p:cNvPr id="11" name="圖片 10">
            <a:extLst>
              <a:ext uri="{FF2B5EF4-FFF2-40B4-BE49-F238E27FC236}">
                <a16:creationId xmlns:a16="http://schemas.microsoft.com/office/drawing/2014/main" id="{73A16360-8D25-195A-9516-A50DE394E43C}"/>
              </a:ext>
            </a:extLst>
          </p:cNvPr>
          <p:cNvPicPr>
            <a:picLocks noChangeAspect="1"/>
          </p:cNvPicPr>
          <p:nvPr/>
        </p:nvPicPr>
        <p:blipFill>
          <a:blip r:embed="rId4"/>
          <a:stretch>
            <a:fillRect/>
          </a:stretch>
        </p:blipFill>
        <p:spPr>
          <a:xfrm>
            <a:off x="1236975" y="4158070"/>
            <a:ext cx="6288272" cy="1737171"/>
          </a:xfrm>
          <a:prstGeom prst="rect">
            <a:avLst/>
          </a:prstGeom>
          <a:ln w="19050">
            <a:solidFill>
              <a:schemeClr val="tx1"/>
            </a:solidFill>
          </a:ln>
        </p:spPr>
      </p:pic>
    </p:spTree>
    <p:extLst>
      <p:ext uri="{BB962C8B-B14F-4D97-AF65-F5344CB8AC3E}">
        <p14:creationId xmlns:p14="http://schemas.microsoft.com/office/powerpoint/2010/main" val="3048861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5C6868-251F-D84A-5A8D-34AAD508F35D}"/>
            </a:ext>
          </a:extLst>
        </p:cNvPr>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C3C5967F-E893-808E-B2B6-B1C9E8B4CCF3}"/>
              </a:ext>
            </a:extLst>
          </p:cNvPr>
          <p:cNvSpPr>
            <a:spLocks noGrp="1"/>
          </p:cNvSpPr>
          <p:nvPr>
            <p:ph type="sldNum" sz="quarter" idx="12"/>
          </p:nvPr>
        </p:nvSpPr>
        <p:spPr>
          <a:xfrm>
            <a:off x="11468099" y="6299200"/>
            <a:ext cx="457201" cy="365125"/>
          </a:xfrm>
        </p:spPr>
        <p:txBody>
          <a:bodyPr/>
          <a:lstStyle/>
          <a:p>
            <a:fld id="{105DE4CE-EE78-4987-91B7-4C4D550E8DE6}" type="slidenum">
              <a:rPr lang="zh-TW" altLang="en-US" sz="1600" b="1" smtClean="0">
                <a:solidFill>
                  <a:schemeClr val="tx1"/>
                </a:solidFill>
                <a:latin typeface="微軟正黑體" panose="020B0604030504040204" pitchFamily="34" charset="-120"/>
                <a:ea typeface="微軟正黑體" panose="020B0604030504040204" pitchFamily="34" charset="-120"/>
              </a:rPr>
              <a:t>18</a:t>
            </a:fld>
            <a:endParaRPr lang="zh-TW" altLang="en-US" sz="1600" b="1" dirty="0">
              <a:solidFill>
                <a:schemeClr val="tx1"/>
              </a:solidFill>
              <a:latin typeface="微軟正黑體" panose="020B0604030504040204" pitchFamily="34" charset="-120"/>
              <a:ea typeface="微軟正黑體" panose="020B0604030504040204" pitchFamily="34" charset="-120"/>
            </a:endParaRPr>
          </a:p>
        </p:txBody>
      </p:sp>
      <p:sp>
        <p:nvSpPr>
          <p:cNvPr id="2" name="文字方塊 1">
            <a:extLst>
              <a:ext uri="{FF2B5EF4-FFF2-40B4-BE49-F238E27FC236}">
                <a16:creationId xmlns:a16="http://schemas.microsoft.com/office/drawing/2014/main" id="{4AEF42D3-3E9E-9F16-940F-527F999C77F6}"/>
              </a:ext>
            </a:extLst>
          </p:cNvPr>
          <p:cNvSpPr txBox="1"/>
          <p:nvPr/>
        </p:nvSpPr>
        <p:spPr>
          <a:xfrm>
            <a:off x="647700" y="552450"/>
            <a:ext cx="3343275" cy="584775"/>
          </a:xfrm>
          <a:prstGeom prst="rect">
            <a:avLst/>
          </a:prstGeom>
          <a:noFill/>
        </p:spPr>
        <p:txBody>
          <a:bodyPr wrap="square" rtlCol="0">
            <a:spAutoFit/>
          </a:bodyPr>
          <a:lstStyle/>
          <a:p>
            <a:r>
              <a:rPr lang="en-US" altLang="zh-TW" sz="3200" b="1" dirty="0">
                <a:latin typeface="微軟正黑體" panose="020B0604030504040204" pitchFamily="34" charset="-120"/>
                <a:ea typeface="微軟正黑體" panose="020B0604030504040204" pitchFamily="34" charset="-120"/>
              </a:rPr>
              <a:t>Overall Process</a:t>
            </a:r>
            <a:endParaRPr lang="zh-TW" altLang="en-US" sz="3200" b="1" dirty="0">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861AED0F-A251-1E75-CC24-6C43B6B8A8C7}"/>
              </a:ext>
            </a:extLst>
          </p:cNvPr>
          <p:cNvSpPr txBox="1"/>
          <p:nvPr/>
        </p:nvSpPr>
        <p:spPr>
          <a:xfrm>
            <a:off x="647700" y="1289922"/>
            <a:ext cx="9999789" cy="369332"/>
          </a:xfrm>
          <a:prstGeom prst="rect">
            <a:avLst/>
          </a:prstGeom>
          <a:noFill/>
        </p:spPr>
        <p:txBody>
          <a:bodyPr wrap="none" rtlCol="0">
            <a:spAutoFit/>
          </a:bodyPr>
          <a:lstStyle/>
          <a:p>
            <a:r>
              <a:rPr lang="en-US" altLang="zh-TW" b="1" dirty="0">
                <a:solidFill>
                  <a:srgbClr val="FF0000"/>
                </a:solidFill>
                <a:latin typeface="微軟正黑體" panose="020B0604030504040204" pitchFamily="34" charset="-120"/>
                <a:ea typeface="微軟正黑體" panose="020B0604030504040204" pitchFamily="34" charset="-120"/>
              </a:rPr>
              <a:t>D. Probability Model Construction and Frequency Table Adjustment by Weight Functions</a:t>
            </a:r>
            <a:endParaRPr lang="zh-TW" altLang="en-US"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8DD4C0D8-AA5B-21FC-D196-3B22C1A46067}"/>
              </a:ext>
            </a:extLst>
          </p:cNvPr>
          <p:cNvSpPr txBox="1"/>
          <p:nvPr/>
        </p:nvSpPr>
        <p:spPr>
          <a:xfrm>
            <a:off x="971550" y="1811951"/>
            <a:ext cx="10953750" cy="369332"/>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After adjusting the coding length, they </a:t>
            </a:r>
            <a:r>
              <a:rPr lang="en-US" altLang="zh-TW" b="1" dirty="0">
                <a:solidFill>
                  <a:srgbClr val="FF0000"/>
                </a:solidFill>
                <a:latin typeface="微軟正黑體" panose="020B0604030504040204" pitchFamily="34" charset="-120"/>
                <a:ea typeface="微軟正黑體" panose="020B0604030504040204" pitchFamily="34" charset="-120"/>
              </a:rPr>
              <a:t>adjust the frequency table whose range is overlapped</a:t>
            </a:r>
            <a:endParaRPr lang="zh-TW" altLang="en-US" b="1" dirty="0">
              <a:solidFill>
                <a:srgbClr val="FF0000"/>
              </a:solidFill>
              <a:latin typeface="微軟正黑體" panose="020B0604030504040204" pitchFamily="34" charset="-120"/>
              <a:ea typeface="微軟正黑體" panose="020B0604030504040204" pitchFamily="34" charset="-120"/>
            </a:endParaRPr>
          </a:p>
        </p:txBody>
      </p:sp>
      <p:pic>
        <p:nvPicPr>
          <p:cNvPr id="7" name="圖片 6">
            <a:extLst>
              <a:ext uri="{FF2B5EF4-FFF2-40B4-BE49-F238E27FC236}">
                <a16:creationId xmlns:a16="http://schemas.microsoft.com/office/drawing/2014/main" id="{5743AF2D-7DBE-D3B8-F2D9-2FBBFED67BF0}"/>
              </a:ext>
            </a:extLst>
          </p:cNvPr>
          <p:cNvPicPr>
            <a:picLocks noChangeAspect="1"/>
          </p:cNvPicPr>
          <p:nvPr/>
        </p:nvPicPr>
        <p:blipFill>
          <a:blip r:embed="rId2"/>
          <a:stretch>
            <a:fillRect/>
          </a:stretch>
        </p:blipFill>
        <p:spPr>
          <a:xfrm>
            <a:off x="1052038" y="2333980"/>
            <a:ext cx="4691537" cy="532980"/>
          </a:xfrm>
          <a:prstGeom prst="rect">
            <a:avLst/>
          </a:prstGeom>
          <a:ln w="19050">
            <a:solidFill>
              <a:schemeClr val="tx1"/>
            </a:solidFill>
          </a:ln>
        </p:spPr>
      </p:pic>
      <p:pic>
        <p:nvPicPr>
          <p:cNvPr id="9" name="圖片 8">
            <a:extLst>
              <a:ext uri="{FF2B5EF4-FFF2-40B4-BE49-F238E27FC236}">
                <a16:creationId xmlns:a16="http://schemas.microsoft.com/office/drawing/2014/main" id="{AB3817AE-6827-C94B-D9A6-860189D7DC30}"/>
              </a:ext>
            </a:extLst>
          </p:cNvPr>
          <p:cNvPicPr>
            <a:picLocks noChangeAspect="1"/>
          </p:cNvPicPr>
          <p:nvPr/>
        </p:nvPicPr>
        <p:blipFill>
          <a:blip r:embed="rId3"/>
          <a:stretch>
            <a:fillRect/>
          </a:stretch>
        </p:blipFill>
        <p:spPr>
          <a:xfrm>
            <a:off x="1052038" y="3495907"/>
            <a:ext cx="5567837" cy="541419"/>
          </a:xfrm>
          <a:prstGeom prst="rect">
            <a:avLst/>
          </a:prstGeom>
          <a:ln w="19050">
            <a:solidFill>
              <a:schemeClr val="tx1"/>
            </a:solidFill>
          </a:ln>
        </p:spPr>
      </p:pic>
      <p:pic>
        <p:nvPicPr>
          <p:cNvPr id="11" name="圖片 10">
            <a:extLst>
              <a:ext uri="{FF2B5EF4-FFF2-40B4-BE49-F238E27FC236}">
                <a16:creationId xmlns:a16="http://schemas.microsoft.com/office/drawing/2014/main" id="{58699444-0BAA-7C82-73D8-E41D1DAFF71E}"/>
              </a:ext>
            </a:extLst>
          </p:cNvPr>
          <p:cNvPicPr>
            <a:picLocks noChangeAspect="1"/>
          </p:cNvPicPr>
          <p:nvPr/>
        </p:nvPicPr>
        <p:blipFill>
          <a:blip r:embed="rId4"/>
          <a:stretch>
            <a:fillRect/>
          </a:stretch>
        </p:blipFill>
        <p:spPr>
          <a:xfrm>
            <a:off x="1052038" y="4263206"/>
            <a:ext cx="5567837" cy="561335"/>
          </a:xfrm>
          <a:prstGeom prst="rect">
            <a:avLst/>
          </a:prstGeom>
          <a:ln w="19050">
            <a:solidFill>
              <a:schemeClr val="tx1"/>
            </a:solidFill>
          </a:ln>
        </p:spPr>
      </p:pic>
      <p:sp>
        <p:nvSpPr>
          <p:cNvPr id="12" name="文字方塊 11">
            <a:extLst>
              <a:ext uri="{FF2B5EF4-FFF2-40B4-BE49-F238E27FC236}">
                <a16:creationId xmlns:a16="http://schemas.microsoft.com/office/drawing/2014/main" id="{F9BAA34B-CCF1-A745-B0DA-4C00A24CEB4B}"/>
              </a:ext>
            </a:extLst>
          </p:cNvPr>
          <p:cNvSpPr txBox="1"/>
          <p:nvPr/>
        </p:nvSpPr>
        <p:spPr>
          <a:xfrm>
            <a:off x="971550" y="3037578"/>
            <a:ext cx="848246" cy="369332"/>
          </a:xfrm>
          <a:prstGeom prst="rect">
            <a:avLst/>
          </a:prstGeom>
          <a:noFill/>
        </p:spPr>
        <p:txBody>
          <a:bodyPr wrap="none" rtlCol="0">
            <a:spAutoFit/>
          </a:bodyPr>
          <a:lstStyle/>
          <a:p>
            <a:r>
              <a:rPr lang="en-US" altLang="zh-TW" dirty="0">
                <a:latin typeface="微軟正黑體" panose="020B0604030504040204" pitchFamily="34" charset="-120"/>
                <a:ea typeface="微軟正黑體" panose="020B0604030504040204" pitchFamily="34" charset="-120"/>
              </a:rPr>
              <a:t>where</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0351514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79396-BFF3-692F-267D-088238F4F63A}"/>
            </a:ext>
          </a:extLst>
        </p:cNvPr>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4B22DE3A-64BB-493E-7C59-F749FBEADF34}"/>
              </a:ext>
            </a:extLst>
          </p:cNvPr>
          <p:cNvSpPr>
            <a:spLocks noGrp="1"/>
          </p:cNvSpPr>
          <p:nvPr>
            <p:ph type="sldNum" sz="quarter" idx="12"/>
          </p:nvPr>
        </p:nvSpPr>
        <p:spPr>
          <a:xfrm>
            <a:off x="11468099" y="6299200"/>
            <a:ext cx="457201" cy="365125"/>
          </a:xfrm>
        </p:spPr>
        <p:txBody>
          <a:bodyPr/>
          <a:lstStyle/>
          <a:p>
            <a:fld id="{105DE4CE-EE78-4987-91B7-4C4D550E8DE6}" type="slidenum">
              <a:rPr lang="zh-TW" altLang="en-US" sz="1600" b="1" smtClean="0">
                <a:solidFill>
                  <a:schemeClr val="tx1"/>
                </a:solidFill>
                <a:latin typeface="微軟正黑體" panose="020B0604030504040204" pitchFamily="34" charset="-120"/>
                <a:ea typeface="微軟正黑體" panose="020B0604030504040204" pitchFamily="34" charset="-120"/>
              </a:rPr>
              <a:t>19</a:t>
            </a:fld>
            <a:endParaRPr lang="zh-TW" altLang="en-US" sz="1600" b="1" dirty="0">
              <a:solidFill>
                <a:schemeClr val="tx1"/>
              </a:solidFill>
              <a:latin typeface="微軟正黑體" panose="020B0604030504040204" pitchFamily="34" charset="-120"/>
              <a:ea typeface="微軟正黑體" panose="020B0604030504040204" pitchFamily="34" charset="-120"/>
            </a:endParaRPr>
          </a:p>
        </p:txBody>
      </p:sp>
      <p:sp>
        <p:nvSpPr>
          <p:cNvPr id="2" name="文字方塊 1">
            <a:extLst>
              <a:ext uri="{FF2B5EF4-FFF2-40B4-BE49-F238E27FC236}">
                <a16:creationId xmlns:a16="http://schemas.microsoft.com/office/drawing/2014/main" id="{6082D3E0-938D-B40E-3B9A-00911F4E8260}"/>
              </a:ext>
            </a:extLst>
          </p:cNvPr>
          <p:cNvSpPr txBox="1"/>
          <p:nvPr/>
        </p:nvSpPr>
        <p:spPr>
          <a:xfrm>
            <a:off x="647700" y="552450"/>
            <a:ext cx="3343275" cy="584775"/>
          </a:xfrm>
          <a:prstGeom prst="rect">
            <a:avLst/>
          </a:prstGeom>
          <a:noFill/>
        </p:spPr>
        <p:txBody>
          <a:bodyPr wrap="square" rtlCol="0">
            <a:spAutoFit/>
          </a:bodyPr>
          <a:lstStyle/>
          <a:p>
            <a:r>
              <a:rPr lang="en-US" altLang="zh-TW" sz="3200" b="1" dirty="0">
                <a:latin typeface="微軟正黑體" panose="020B0604030504040204" pitchFamily="34" charset="-120"/>
                <a:ea typeface="微軟正黑體" panose="020B0604030504040204" pitchFamily="34" charset="-120"/>
              </a:rPr>
              <a:t>Overall Process</a:t>
            </a:r>
            <a:endParaRPr lang="zh-TW" altLang="en-US" sz="3200" b="1" dirty="0">
              <a:latin typeface="微軟正黑體" panose="020B0604030504040204" pitchFamily="34" charset="-120"/>
              <a:ea typeface="微軟正黑體" panose="020B0604030504040204" pitchFamily="34" charset="-120"/>
            </a:endParaRPr>
          </a:p>
        </p:txBody>
      </p:sp>
      <p:pic>
        <p:nvPicPr>
          <p:cNvPr id="8" name="圖片 7">
            <a:extLst>
              <a:ext uri="{FF2B5EF4-FFF2-40B4-BE49-F238E27FC236}">
                <a16:creationId xmlns:a16="http://schemas.microsoft.com/office/drawing/2014/main" id="{32FE50E8-BC99-6728-44A9-EC4DC475ACF6}"/>
              </a:ext>
            </a:extLst>
          </p:cNvPr>
          <p:cNvPicPr>
            <a:picLocks noChangeAspect="1"/>
          </p:cNvPicPr>
          <p:nvPr/>
        </p:nvPicPr>
        <p:blipFill>
          <a:blip r:embed="rId2"/>
          <a:stretch>
            <a:fillRect/>
          </a:stretch>
        </p:blipFill>
        <p:spPr>
          <a:xfrm>
            <a:off x="4061046" y="642937"/>
            <a:ext cx="4353579" cy="5838825"/>
          </a:xfrm>
          <a:prstGeom prst="rect">
            <a:avLst/>
          </a:prstGeom>
          <a:ln w="19050">
            <a:solidFill>
              <a:schemeClr val="tx1"/>
            </a:solidFill>
          </a:ln>
        </p:spPr>
      </p:pic>
    </p:spTree>
    <p:extLst>
      <p:ext uri="{BB962C8B-B14F-4D97-AF65-F5344CB8AC3E}">
        <p14:creationId xmlns:p14="http://schemas.microsoft.com/office/powerpoint/2010/main" val="912903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90A552-7A1F-3904-A4A0-2FDDFE144255}"/>
            </a:ext>
          </a:extLst>
        </p:cNvPr>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4D32D43E-2563-94A8-82EC-28F3A7A9EF74}"/>
              </a:ext>
            </a:extLst>
          </p:cNvPr>
          <p:cNvSpPr>
            <a:spLocks noGrp="1"/>
          </p:cNvSpPr>
          <p:nvPr>
            <p:ph type="sldNum" sz="quarter" idx="12"/>
          </p:nvPr>
        </p:nvSpPr>
        <p:spPr>
          <a:xfrm>
            <a:off x="11468099" y="6299200"/>
            <a:ext cx="314325" cy="365125"/>
          </a:xfrm>
        </p:spPr>
        <p:txBody>
          <a:bodyPr/>
          <a:lstStyle/>
          <a:p>
            <a:fld id="{105DE4CE-EE78-4987-91B7-4C4D550E8DE6}" type="slidenum">
              <a:rPr lang="zh-TW" altLang="en-US" sz="1600" b="1" smtClean="0">
                <a:solidFill>
                  <a:schemeClr val="tx1"/>
                </a:solidFill>
                <a:latin typeface="微軟正黑體" panose="020B0604030504040204" pitchFamily="34" charset="-120"/>
                <a:ea typeface="微軟正黑體" panose="020B0604030504040204" pitchFamily="34" charset="-120"/>
              </a:rPr>
              <a:t>2</a:t>
            </a:fld>
            <a:endParaRPr lang="zh-TW" altLang="en-US" sz="1600" b="1" dirty="0">
              <a:solidFill>
                <a:schemeClr val="tx1"/>
              </a:solidFill>
              <a:latin typeface="微軟正黑體" panose="020B0604030504040204" pitchFamily="34" charset="-120"/>
              <a:ea typeface="微軟正黑體" panose="020B0604030504040204" pitchFamily="34" charset="-120"/>
            </a:endParaRPr>
          </a:p>
        </p:txBody>
      </p:sp>
      <p:sp>
        <p:nvSpPr>
          <p:cNvPr id="2" name="文字方塊 1">
            <a:extLst>
              <a:ext uri="{FF2B5EF4-FFF2-40B4-BE49-F238E27FC236}">
                <a16:creationId xmlns:a16="http://schemas.microsoft.com/office/drawing/2014/main" id="{1AB6B087-B8F6-3DEF-D90F-6A40B137D891}"/>
              </a:ext>
            </a:extLst>
          </p:cNvPr>
          <p:cNvSpPr txBox="1"/>
          <p:nvPr/>
        </p:nvSpPr>
        <p:spPr>
          <a:xfrm>
            <a:off x="1085850" y="800100"/>
            <a:ext cx="1762125" cy="584775"/>
          </a:xfrm>
          <a:prstGeom prst="rect">
            <a:avLst/>
          </a:prstGeom>
          <a:noFill/>
        </p:spPr>
        <p:txBody>
          <a:bodyPr wrap="square" rtlCol="0">
            <a:spAutoFit/>
          </a:bodyPr>
          <a:lstStyle/>
          <a:p>
            <a:r>
              <a:rPr lang="en-US" altLang="zh-TW" sz="3200" b="1" dirty="0">
                <a:latin typeface="微軟正黑體" panose="020B0604030504040204" pitchFamily="34" charset="-120"/>
                <a:ea typeface="微軟正黑體" panose="020B0604030504040204" pitchFamily="34" charset="-120"/>
              </a:rPr>
              <a:t>Outline</a:t>
            </a:r>
            <a:endParaRPr lang="zh-TW" altLang="en-US" sz="3200" b="1" dirty="0">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0A176CA0-6536-0073-7B9C-E011769803DD}"/>
              </a:ext>
            </a:extLst>
          </p:cNvPr>
          <p:cNvSpPr txBox="1"/>
          <p:nvPr/>
        </p:nvSpPr>
        <p:spPr>
          <a:xfrm>
            <a:off x="1371600" y="1581150"/>
            <a:ext cx="1828800" cy="461665"/>
          </a:xfrm>
          <a:prstGeom prst="rect">
            <a:avLst/>
          </a:prstGeom>
          <a:noFill/>
        </p:spPr>
        <p:txBody>
          <a:bodyPr wrap="square" rtlCol="0">
            <a:spAutoFit/>
          </a:bodyPr>
          <a:lstStyle/>
          <a:p>
            <a:r>
              <a:rPr lang="en-US" altLang="zh-TW" sz="2400" dirty="0">
                <a:latin typeface="微軟正黑體" panose="020B0604030504040204" pitchFamily="34" charset="-120"/>
                <a:ea typeface="微軟正黑體" panose="020B0604030504040204" pitchFamily="34" charset="-120"/>
              </a:rPr>
              <a:t>• Abstract</a:t>
            </a:r>
            <a:endParaRPr lang="zh-TW" altLang="en-US" sz="2400"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C5E346F8-6770-DF96-CB99-EC8CED1CC6B9}"/>
              </a:ext>
            </a:extLst>
          </p:cNvPr>
          <p:cNvSpPr txBox="1"/>
          <p:nvPr/>
        </p:nvSpPr>
        <p:spPr>
          <a:xfrm>
            <a:off x="1371599" y="2401015"/>
            <a:ext cx="2581275" cy="461665"/>
          </a:xfrm>
          <a:prstGeom prst="rect">
            <a:avLst/>
          </a:prstGeom>
          <a:noFill/>
        </p:spPr>
        <p:txBody>
          <a:bodyPr wrap="square" rtlCol="0">
            <a:spAutoFit/>
          </a:bodyPr>
          <a:lstStyle/>
          <a:p>
            <a:r>
              <a:rPr lang="en-US" altLang="zh-TW" sz="2400" dirty="0">
                <a:latin typeface="微軟正黑體" panose="020B0604030504040204" pitchFamily="34" charset="-120"/>
                <a:ea typeface="微軟正黑體" panose="020B0604030504040204" pitchFamily="34" charset="-120"/>
              </a:rPr>
              <a:t>• Introduction</a:t>
            </a:r>
            <a:endParaRPr lang="zh-TW" altLang="en-US" sz="2400" dirty="0">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D200B7CC-7535-F95C-B48B-F36B3345EA3D}"/>
              </a:ext>
            </a:extLst>
          </p:cNvPr>
          <p:cNvSpPr txBox="1"/>
          <p:nvPr/>
        </p:nvSpPr>
        <p:spPr>
          <a:xfrm>
            <a:off x="1371598" y="3219450"/>
            <a:ext cx="2581275" cy="461665"/>
          </a:xfrm>
          <a:prstGeom prst="rect">
            <a:avLst/>
          </a:prstGeom>
          <a:noFill/>
        </p:spPr>
        <p:txBody>
          <a:bodyPr wrap="square" rtlCol="0">
            <a:spAutoFit/>
          </a:bodyPr>
          <a:lstStyle/>
          <a:p>
            <a:r>
              <a:rPr lang="en-US" altLang="zh-TW" sz="2400" dirty="0">
                <a:latin typeface="微軟正黑體" panose="020B0604030504040204" pitchFamily="34" charset="-120"/>
                <a:ea typeface="微軟正黑體" panose="020B0604030504040204" pitchFamily="34" charset="-120"/>
              </a:rPr>
              <a:t>• Overall Process</a:t>
            </a:r>
            <a:endParaRPr lang="zh-TW" altLang="en-US" sz="2400" dirty="0">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7892EE7D-61A2-F238-1F96-841DFA3C5558}"/>
              </a:ext>
            </a:extLst>
          </p:cNvPr>
          <p:cNvSpPr txBox="1"/>
          <p:nvPr/>
        </p:nvSpPr>
        <p:spPr>
          <a:xfrm>
            <a:off x="1371598" y="4037885"/>
            <a:ext cx="2581275" cy="461665"/>
          </a:xfrm>
          <a:prstGeom prst="rect">
            <a:avLst/>
          </a:prstGeom>
          <a:noFill/>
        </p:spPr>
        <p:txBody>
          <a:bodyPr wrap="square" rtlCol="0">
            <a:spAutoFit/>
          </a:bodyPr>
          <a:lstStyle/>
          <a:p>
            <a:r>
              <a:rPr lang="en-US" altLang="zh-TW" sz="2400" dirty="0">
                <a:latin typeface="微軟正黑體" panose="020B0604030504040204" pitchFamily="34" charset="-120"/>
                <a:ea typeface="微軟正黑體" panose="020B0604030504040204" pitchFamily="34" charset="-120"/>
              </a:rPr>
              <a:t>• Experiments</a:t>
            </a:r>
            <a:endParaRPr lang="zh-TW" altLang="en-US" sz="2400" dirty="0">
              <a:latin typeface="微軟正黑體" panose="020B0604030504040204" pitchFamily="34" charset="-120"/>
              <a:ea typeface="微軟正黑體" panose="020B0604030504040204" pitchFamily="34" charset="-120"/>
            </a:endParaRPr>
          </a:p>
        </p:txBody>
      </p:sp>
      <p:sp>
        <p:nvSpPr>
          <p:cNvPr id="8" name="文字方塊 7">
            <a:extLst>
              <a:ext uri="{FF2B5EF4-FFF2-40B4-BE49-F238E27FC236}">
                <a16:creationId xmlns:a16="http://schemas.microsoft.com/office/drawing/2014/main" id="{176AC5C2-0302-3E2A-BE76-E89BB4032F9B}"/>
              </a:ext>
            </a:extLst>
          </p:cNvPr>
          <p:cNvSpPr txBox="1"/>
          <p:nvPr/>
        </p:nvSpPr>
        <p:spPr>
          <a:xfrm>
            <a:off x="1371597" y="4856320"/>
            <a:ext cx="2581275" cy="461665"/>
          </a:xfrm>
          <a:prstGeom prst="rect">
            <a:avLst/>
          </a:prstGeom>
          <a:noFill/>
        </p:spPr>
        <p:txBody>
          <a:bodyPr wrap="square" rtlCol="0">
            <a:spAutoFit/>
          </a:bodyPr>
          <a:lstStyle/>
          <a:p>
            <a:r>
              <a:rPr lang="en-US" altLang="zh-TW" sz="2400" dirty="0">
                <a:latin typeface="微軟正黑體" panose="020B0604030504040204" pitchFamily="34" charset="-120"/>
                <a:ea typeface="微軟正黑體" panose="020B0604030504040204" pitchFamily="34" charset="-120"/>
              </a:rPr>
              <a:t>• Conclusion</a:t>
            </a:r>
            <a:endParaRPr lang="zh-TW" altLang="en-US" sz="2400" dirty="0">
              <a:latin typeface="微軟正黑體" panose="020B0604030504040204" pitchFamily="34" charset="-120"/>
              <a:ea typeface="微軟正黑體" panose="020B0604030504040204" pitchFamily="34" charset="-120"/>
            </a:endParaRPr>
          </a:p>
        </p:txBody>
      </p:sp>
      <p:sp>
        <p:nvSpPr>
          <p:cNvPr id="9" name="文字方塊 8">
            <a:extLst>
              <a:ext uri="{FF2B5EF4-FFF2-40B4-BE49-F238E27FC236}">
                <a16:creationId xmlns:a16="http://schemas.microsoft.com/office/drawing/2014/main" id="{959B93A7-D471-45F4-83B0-847D9BE70485}"/>
              </a:ext>
            </a:extLst>
          </p:cNvPr>
          <p:cNvSpPr txBox="1"/>
          <p:nvPr/>
        </p:nvSpPr>
        <p:spPr>
          <a:xfrm>
            <a:off x="1371597" y="5569892"/>
            <a:ext cx="2581275" cy="461665"/>
          </a:xfrm>
          <a:prstGeom prst="rect">
            <a:avLst/>
          </a:prstGeom>
          <a:noFill/>
        </p:spPr>
        <p:txBody>
          <a:bodyPr wrap="square" rtlCol="0">
            <a:spAutoFit/>
          </a:bodyPr>
          <a:lstStyle/>
          <a:p>
            <a:r>
              <a:rPr lang="en-US" altLang="zh-TW" sz="2400" dirty="0">
                <a:latin typeface="微軟正黑體" panose="020B0604030504040204" pitchFamily="34" charset="-120"/>
                <a:ea typeface="微軟正黑體" panose="020B0604030504040204" pitchFamily="34" charset="-120"/>
              </a:rPr>
              <a:t>• References</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4357975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3A5E74-C945-CF96-86DF-85A9C0061F56}"/>
            </a:ext>
          </a:extLst>
        </p:cNvPr>
        <p:cNvGrpSpPr/>
        <p:nvPr/>
      </p:nvGrpSpPr>
      <p:grpSpPr>
        <a:xfrm>
          <a:off x="0" y="0"/>
          <a:ext cx="0" cy="0"/>
          <a:chOff x="0" y="0"/>
          <a:chExt cx="0" cy="0"/>
        </a:xfrm>
      </p:grpSpPr>
      <p:pic>
        <p:nvPicPr>
          <p:cNvPr id="5" name="圖片 4">
            <a:extLst>
              <a:ext uri="{FF2B5EF4-FFF2-40B4-BE49-F238E27FC236}">
                <a16:creationId xmlns:a16="http://schemas.microsoft.com/office/drawing/2014/main" id="{DB6D9B6C-B334-B17C-46AE-AD9918FC5AD5}"/>
              </a:ext>
            </a:extLst>
          </p:cNvPr>
          <p:cNvPicPr>
            <a:picLocks noChangeAspect="1"/>
          </p:cNvPicPr>
          <p:nvPr/>
        </p:nvPicPr>
        <p:blipFill>
          <a:blip r:embed="rId2"/>
          <a:stretch>
            <a:fillRect/>
          </a:stretch>
        </p:blipFill>
        <p:spPr>
          <a:xfrm>
            <a:off x="785460" y="1212714"/>
            <a:ext cx="4544130" cy="5451611"/>
          </a:xfrm>
          <a:prstGeom prst="rect">
            <a:avLst/>
          </a:prstGeom>
          <a:ln w="19050">
            <a:solidFill>
              <a:schemeClr val="tx1"/>
            </a:solidFill>
          </a:ln>
        </p:spPr>
      </p:pic>
      <p:sp>
        <p:nvSpPr>
          <p:cNvPr id="4" name="投影片編號版面配置區 3">
            <a:extLst>
              <a:ext uri="{FF2B5EF4-FFF2-40B4-BE49-F238E27FC236}">
                <a16:creationId xmlns:a16="http://schemas.microsoft.com/office/drawing/2014/main" id="{B522D257-B990-5DC8-F1E8-E7BF12F2F16B}"/>
              </a:ext>
            </a:extLst>
          </p:cNvPr>
          <p:cNvSpPr>
            <a:spLocks noGrp="1"/>
          </p:cNvSpPr>
          <p:nvPr>
            <p:ph type="sldNum" sz="quarter" idx="12"/>
          </p:nvPr>
        </p:nvSpPr>
        <p:spPr>
          <a:xfrm>
            <a:off x="11468099" y="6299200"/>
            <a:ext cx="457201" cy="365125"/>
          </a:xfrm>
        </p:spPr>
        <p:txBody>
          <a:bodyPr/>
          <a:lstStyle/>
          <a:p>
            <a:fld id="{105DE4CE-EE78-4987-91B7-4C4D550E8DE6}" type="slidenum">
              <a:rPr lang="zh-TW" altLang="en-US" sz="1600" b="1" smtClean="0">
                <a:solidFill>
                  <a:schemeClr val="tx1"/>
                </a:solidFill>
                <a:latin typeface="微軟正黑體" panose="020B0604030504040204" pitchFamily="34" charset="-120"/>
                <a:ea typeface="微軟正黑體" panose="020B0604030504040204" pitchFamily="34" charset="-120"/>
              </a:rPr>
              <a:t>20</a:t>
            </a:fld>
            <a:endParaRPr lang="zh-TW" altLang="en-US" sz="1600" b="1" dirty="0">
              <a:solidFill>
                <a:schemeClr val="tx1"/>
              </a:solidFill>
              <a:latin typeface="微軟正黑體" panose="020B0604030504040204" pitchFamily="34" charset="-120"/>
              <a:ea typeface="微軟正黑體" panose="020B0604030504040204" pitchFamily="34" charset="-120"/>
            </a:endParaRPr>
          </a:p>
        </p:txBody>
      </p:sp>
      <p:sp>
        <p:nvSpPr>
          <p:cNvPr id="2" name="文字方塊 1">
            <a:extLst>
              <a:ext uri="{FF2B5EF4-FFF2-40B4-BE49-F238E27FC236}">
                <a16:creationId xmlns:a16="http://schemas.microsoft.com/office/drawing/2014/main" id="{7A3620E9-C2C9-BC2F-000B-4FD3236FA0C2}"/>
              </a:ext>
            </a:extLst>
          </p:cNvPr>
          <p:cNvSpPr txBox="1"/>
          <p:nvPr/>
        </p:nvSpPr>
        <p:spPr>
          <a:xfrm>
            <a:off x="647700" y="552450"/>
            <a:ext cx="2695575" cy="584775"/>
          </a:xfrm>
          <a:prstGeom prst="rect">
            <a:avLst/>
          </a:prstGeom>
          <a:noFill/>
        </p:spPr>
        <p:txBody>
          <a:bodyPr wrap="square" rtlCol="0">
            <a:spAutoFit/>
          </a:bodyPr>
          <a:lstStyle/>
          <a:p>
            <a:r>
              <a:rPr lang="en-US" altLang="zh-TW" sz="3200" b="1" dirty="0">
                <a:latin typeface="微軟正黑體" panose="020B0604030504040204" pitchFamily="34" charset="-120"/>
                <a:ea typeface="微軟正黑體" panose="020B0604030504040204" pitchFamily="34" charset="-120"/>
              </a:rPr>
              <a:t>Experiments</a:t>
            </a:r>
            <a:endParaRPr lang="zh-TW" altLang="en-US" sz="3200" b="1" dirty="0">
              <a:latin typeface="微軟正黑體" panose="020B0604030504040204" pitchFamily="34" charset="-120"/>
              <a:ea typeface="微軟正黑體" panose="020B0604030504040204" pitchFamily="34" charset="-120"/>
            </a:endParaRPr>
          </a:p>
        </p:txBody>
      </p:sp>
      <p:sp>
        <p:nvSpPr>
          <p:cNvPr id="6" name="橢圓 5">
            <a:extLst>
              <a:ext uri="{FF2B5EF4-FFF2-40B4-BE49-F238E27FC236}">
                <a16:creationId xmlns:a16="http://schemas.microsoft.com/office/drawing/2014/main" id="{EF10F2D1-439A-B92A-6D10-B6D2F93B6A40}"/>
              </a:ext>
            </a:extLst>
          </p:cNvPr>
          <p:cNvSpPr/>
          <p:nvPr/>
        </p:nvSpPr>
        <p:spPr>
          <a:xfrm>
            <a:off x="4391025" y="6215063"/>
            <a:ext cx="714375" cy="423862"/>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latin typeface="微軟正黑體" panose="020B0604030504040204" pitchFamily="34" charset="-120"/>
              <a:ea typeface="微軟正黑體" panose="020B0604030504040204" pitchFamily="34" charset="-120"/>
            </a:endParaRPr>
          </a:p>
        </p:txBody>
      </p:sp>
      <p:sp>
        <p:nvSpPr>
          <p:cNvPr id="7" name="橢圓 6">
            <a:extLst>
              <a:ext uri="{FF2B5EF4-FFF2-40B4-BE49-F238E27FC236}">
                <a16:creationId xmlns:a16="http://schemas.microsoft.com/office/drawing/2014/main" id="{4A5C7987-4E73-2F61-F142-9A66D4644662}"/>
              </a:ext>
            </a:extLst>
          </p:cNvPr>
          <p:cNvSpPr/>
          <p:nvPr/>
        </p:nvSpPr>
        <p:spPr>
          <a:xfrm>
            <a:off x="4391024" y="2062163"/>
            <a:ext cx="714375" cy="423862"/>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latin typeface="微軟正黑體" panose="020B0604030504040204" pitchFamily="34" charset="-120"/>
              <a:ea typeface="微軟正黑體" panose="020B0604030504040204" pitchFamily="34" charset="-120"/>
            </a:endParaRPr>
          </a:p>
        </p:txBody>
      </p:sp>
      <p:sp>
        <p:nvSpPr>
          <p:cNvPr id="8" name="橢圓 7">
            <a:extLst>
              <a:ext uri="{FF2B5EF4-FFF2-40B4-BE49-F238E27FC236}">
                <a16:creationId xmlns:a16="http://schemas.microsoft.com/office/drawing/2014/main" id="{473DD5AC-4C0A-5B64-A8E6-1557030E3D38}"/>
              </a:ext>
            </a:extLst>
          </p:cNvPr>
          <p:cNvSpPr/>
          <p:nvPr/>
        </p:nvSpPr>
        <p:spPr>
          <a:xfrm>
            <a:off x="1724026" y="6215063"/>
            <a:ext cx="714375" cy="423862"/>
          </a:xfrm>
          <a:prstGeom prst="ellipse">
            <a:avLst/>
          </a:prstGeom>
          <a:noFill/>
          <a:ln w="3810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latin typeface="微軟正黑體" panose="020B0604030504040204" pitchFamily="34" charset="-120"/>
              <a:ea typeface="微軟正黑體" panose="020B0604030504040204" pitchFamily="34" charset="-120"/>
            </a:endParaRPr>
          </a:p>
        </p:txBody>
      </p:sp>
      <p:sp>
        <p:nvSpPr>
          <p:cNvPr id="9" name="橢圓 8">
            <a:extLst>
              <a:ext uri="{FF2B5EF4-FFF2-40B4-BE49-F238E27FC236}">
                <a16:creationId xmlns:a16="http://schemas.microsoft.com/office/drawing/2014/main" id="{F35A4401-0655-9459-A12E-4ABDF6C8D141}"/>
              </a:ext>
            </a:extLst>
          </p:cNvPr>
          <p:cNvSpPr/>
          <p:nvPr/>
        </p:nvSpPr>
        <p:spPr>
          <a:xfrm>
            <a:off x="1724025" y="2062163"/>
            <a:ext cx="714375" cy="423862"/>
          </a:xfrm>
          <a:prstGeom prst="ellipse">
            <a:avLst/>
          </a:prstGeom>
          <a:noFill/>
          <a:ln w="3810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F8EA4D2F-EA3B-31C3-7742-63B2B94EA62E}"/>
              </a:ext>
            </a:extLst>
          </p:cNvPr>
          <p:cNvSpPr txBox="1"/>
          <p:nvPr/>
        </p:nvSpPr>
        <p:spPr>
          <a:xfrm>
            <a:off x="5777265" y="2315944"/>
            <a:ext cx="5629275" cy="1200329"/>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Even they apply  much advanced way for lossless image compression, the </a:t>
            </a:r>
            <a:r>
              <a:rPr lang="en-US" altLang="zh-TW" b="1" dirty="0">
                <a:solidFill>
                  <a:srgbClr val="FF0000"/>
                </a:solidFill>
                <a:latin typeface="微軟正黑體" panose="020B0604030504040204" pitchFamily="34" charset="-120"/>
                <a:ea typeface="微軟正黑體" panose="020B0604030504040204" pitchFamily="34" charset="-120"/>
              </a:rPr>
              <a:t>encoding time Is only 1.09 second </a:t>
            </a:r>
            <a:r>
              <a:rPr lang="en-US" altLang="zh-TW" dirty="0">
                <a:latin typeface="微軟正黑體" panose="020B0604030504040204" pitchFamily="34" charset="-120"/>
                <a:ea typeface="微軟正黑體" panose="020B0604030504040204" pitchFamily="34" charset="-120"/>
              </a:rPr>
              <a:t>when using </a:t>
            </a:r>
            <a:r>
              <a:rPr lang="en-US" altLang="zh-TW" dirty="0" err="1">
                <a:latin typeface="微軟正黑體" panose="020B0604030504040204" pitchFamily="34" charset="-120"/>
                <a:ea typeface="微軟正黑體" panose="020B0604030504040204" pitchFamily="34" charset="-120"/>
              </a:rPr>
              <a:t>Matlab</a:t>
            </a:r>
            <a:r>
              <a:rPr lang="en-US" altLang="zh-TW" dirty="0">
                <a:latin typeface="微軟正黑體" panose="020B0604030504040204" pitchFamily="34" charset="-120"/>
                <a:ea typeface="微軟正黑體" panose="020B0604030504040204" pitchFamily="34" charset="-120"/>
              </a:rPr>
              <a:t> and executed on a notebook.</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017902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52BE9A-9E60-3B67-7632-B7411C09386B}"/>
            </a:ext>
          </a:extLst>
        </p:cNvPr>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C66475E5-6628-3FB9-A2B5-962C7D9ED4F3}"/>
              </a:ext>
            </a:extLst>
          </p:cNvPr>
          <p:cNvSpPr>
            <a:spLocks noGrp="1"/>
          </p:cNvSpPr>
          <p:nvPr>
            <p:ph type="sldNum" sz="quarter" idx="12"/>
          </p:nvPr>
        </p:nvSpPr>
        <p:spPr>
          <a:xfrm>
            <a:off x="11468099" y="6299200"/>
            <a:ext cx="457201" cy="365125"/>
          </a:xfrm>
        </p:spPr>
        <p:txBody>
          <a:bodyPr/>
          <a:lstStyle/>
          <a:p>
            <a:fld id="{105DE4CE-EE78-4987-91B7-4C4D550E8DE6}" type="slidenum">
              <a:rPr lang="zh-TW" altLang="en-US" sz="1600" b="1" smtClean="0">
                <a:solidFill>
                  <a:schemeClr val="tx1"/>
                </a:solidFill>
                <a:latin typeface="微軟正黑體" panose="020B0604030504040204" pitchFamily="34" charset="-120"/>
                <a:ea typeface="微軟正黑體" panose="020B0604030504040204" pitchFamily="34" charset="-120"/>
              </a:rPr>
              <a:t>21</a:t>
            </a:fld>
            <a:endParaRPr lang="zh-TW" altLang="en-US" sz="1600" b="1" dirty="0">
              <a:solidFill>
                <a:schemeClr val="tx1"/>
              </a:solidFill>
              <a:latin typeface="微軟正黑體" panose="020B0604030504040204" pitchFamily="34" charset="-120"/>
              <a:ea typeface="微軟正黑體" panose="020B0604030504040204" pitchFamily="34" charset="-120"/>
            </a:endParaRPr>
          </a:p>
        </p:txBody>
      </p:sp>
      <p:sp>
        <p:nvSpPr>
          <p:cNvPr id="2" name="文字方塊 1">
            <a:extLst>
              <a:ext uri="{FF2B5EF4-FFF2-40B4-BE49-F238E27FC236}">
                <a16:creationId xmlns:a16="http://schemas.microsoft.com/office/drawing/2014/main" id="{795243EE-9535-4D47-09B9-F2CCF645787F}"/>
              </a:ext>
            </a:extLst>
          </p:cNvPr>
          <p:cNvSpPr txBox="1"/>
          <p:nvPr/>
        </p:nvSpPr>
        <p:spPr>
          <a:xfrm>
            <a:off x="647700" y="552450"/>
            <a:ext cx="2695575" cy="584775"/>
          </a:xfrm>
          <a:prstGeom prst="rect">
            <a:avLst/>
          </a:prstGeom>
          <a:noFill/>
        </p:spPr>
        <p:txBody>
          <a:bodyPr wrap="square" rtlCol="0">
            <a:spAutoFit/>
          </a:bodyPr>
          <a:lstStyle/>
          <a:p>
            <a:r>
              <a:rPr lang="en-US" altLang="zh-TW" sz="3200" b="1" dirty="0">
                <a:latin typeface="微軟正黑體" panose="020B0604030504040204" pitchFamily="34" charset="-120"/>
                <a:ea typeface="微軟正黑體" panose="020B0604030504040204" pitchFamily="34" charset="-120"/>
              </a:rPr>
              <a:t>Conclusion</a:t>
            </a:r>
            <a:endParaRPr lang="zh-TW" altLang="en-US" sz="3200" b="1" dirty="0">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FB29F250-8C5A-A515-AD93-DEA9776FC048}"/>
              </a:ext>
            </a:extLst>
          </p:cNvPr>
          <p:cNvSpPr txBox="1"/>
          <p:nvPr/>
        </p:nvSpPr>
        <p:spPr>
          <a:xfrm>
            <a:off x="752475" y="1362744"/>
            <a:ext cx="9029700" cy="830997"/>
          </a:xfrm>
          <a:prstGeom prst="rect">
            <a:avLst/>
          </a:prstGeom>
          <a:noFill/>
        </p:spPr>
        <p:txBody>
          <a:bodyPr wrap="square" rtlCol="0">
            <a:spAutoFit/>
          </a:bodyPr>
          <a:lstStyle/>
          <a:p>
            <a:r>
              <a:rPr lang="en-US" altLang="zh-TW" sz="2400" dirty="0">
                <a:latin typeface="微軟正黑體" panose="020B0604030504040204" pitchFamily="34" charset="-120"/>
                <a:ea typeface="微軟正黑體" panose="020B0604030504040204" pitchFamily="34" charset="-120"/>
              </a:rPr>
              <a:t>An </a:t>
            </a:r>
            <a:r>
              <a:rPr lang="en-US" altLang="zh-TW" sz="2400" b="1" dirty="0">
                <a:solidFill>
                  <a:srgbClr val="FF0000"/>
                </a:solidFill>
                <a:latin typeface="微軟正黑體" panose="020B0604030504040204" pitchFamily="34" charset="-120"/>
                <a:ea typeface="微軟正黑體" panose="020B0604030504040204" pitchFamily="34" charset="-120"/>
              </a:rPr>
              <a:t>advanced algorithm for context assignment </a:t>
            </a:r>
            <a:r>
              <a:rPr lang="en-US" altLang="zh-TW" sz="2400" dirty="0">
                <a:latin typeface="微軟正黑體" panose="020B0604030504040204" pitchFamily="34" charset="-120"/>
                <a:ea typeface="微軟正黑體" panose="020B0604030504040204" pitchFamily="34" charset="-120"/>
              </a:rPr>
              <a:t>in the CAAC process for LOCO-I is proposed in this paper.</a:t>
            </a:r>
            <a:endParaRPr lang="zh-TW" altLang="en-US" sz="2400"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07DA6143-AFAA-5F6E-1C1C-2EDBFE0645A1}"/>
              </a:ext>
            </a:extLst>
          </p:cNvPr>
          <p:cNvSpPr txBox="1"/>
          <p:nvPr/>
        </p:nvSpPr>
        <p:spPr>
          <a:xfrm>
            <a:off x="752475" y="4700394"/>
            <a:ext cx="9220200" cy="1200329"/>
          </a:xfrm>
          <a:prstGeom prst="rect">
            <a:avLst/>
          </a:prstGeom>
          <a:noFill/>
        </p:spPr>
        <p:txBody>
          <a:bodyPr wrap="square" rtlCol="0">
            <a:spAutoFit/>
          </a:bodyPr>
          <a:lstStyle/>
          <a:p>
            <a:r>
              <a:rPr lang="en-US" altLang="zh-TW" sz="2400" dirty="0">
                <a:latin typeface="微軟正黑體" panose="020B0604030504040204" pitchFamily="34" charset="-120"/>
                <a:ea typeface="微軟正黑體" panose="020B0604030504040204" pitchFamily="34" charset="-120"/>
              </a:rPr>
              <a:t>The </a:t>
            </a:r>
            <a:r>
              <a:rPr lang="en-US" altLang="zh-TW" sz="2400" b="1" dirty="0">
                <a:solidFill>
                  <a:srgbClr val="FF0000"/>
                </a:solidFill>
                <a:latin typeface="微軟正黑體" panose="020B0604030504040204" pitchFamily="34" charset="-120"/>
                <a:ea typeface="微軟正黑體" panose="020B0604030504040204" pitchFamily="34" charset="-120"/>
              </a:rPr>
              <a:t>coding efficiency </a:t>
            </a:r>
            <a:r>
              <a:rPr lang="en-US" altLang="zh-TW" sz="2400" dirty="0">
                <a:latin typeface="微軟正黑體" panose="020B0604030504040204" pitchFamily="34" charset="-120"/>
                <a:ea typeface="微軟正黑體" panose="020B0604030504040204" pitchFamily="34" charset="-120"/>
              </a:rPr>
              <a:t>of losses image encoding can be further improved and the proposed algorithm is beneficial for losses image compression.</a:t>
            </a:r>
            <a:endParaRPr lang="zh-TW" altLang="en-US" sz="2400" dirty="0">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6C961A3A-5D86-D3A7-D0E0-CEF8210C5F61}"/>
              </a:ext>
            </a:extLst>
          </p:cNvPr>
          <p:cNvSpPr txBox="1"/>
          <p:nvPr/>
        </p:nvSpPr>
        <p:spPr>
          <a:xfrm>
            <a:off x="752475" y="2475294"/>
            <a:ext cx="9220200" cy="830997"/>
          </a:xfrm>
          <a:prstGeom prst="rect">
            <a:avLst/>
          </a:prstGeom>
          <a:noFill/>
        </p:spPr>
        <p:txBody>
          <a:bodyPr wrap="square" rtlCol="0">
            <a:spAutoFit/>
          </a:bodyPr>
          <a:lstStyle/>
          <a:p>
            <a:r>
              <a:rPr lang="en-US" altLang="zh-TW" sz="2400" dirty="0">
                <a:latin typeface="微軟正黑體" panose="020B0604030504040204" pitchFamily="34" charset="-120"/>
                <a:ea typeface="微軟正黑體" panose="020B0604030504040204" pitchFamily="34" charset="-120"/>
              </a:rPr>
              <a:t>They </a:t>
            </a:r>
            <a:r>
              <a:rPr lang="en-US" altLang="zh-TW" sz="2400" b="1" dirty="0">
                <a:solidFill>
                  <a:srgbClr val="FF0000"/>
                </a:solidFill>
                <a:latin typeface="微軟正黑體" panose="020B0604030504040204" pitchFamily="34" charset="-120"/>
                <a:ea typeface="微軟正黑體" panose="020B0604030504040204" pitchFamily="34" charset="-120"/>
              </a:rPr>
              <a:t>assign the input into more than one contexts </a:t>
            </a:r>
            <a:r>
              <a:rPr lang="en-US" altLang="zh-TW" sz="2400" dirty="0">
                <a:latin typeface="微軟正黑體" panose="020B0604030504040204" pitchFamily="34" charset="-120"/>
                <a:ea typeface="微軟正黑體" panose="020B0604030504040204" pitchFamily="34" charset="-120"/>
              </a:rPr>
              <a:t>and the ranges of the contexts overlap with one another. </a:t>
            </a:r>
            <a:endParaRPr lang="zh-TW" altLang="en-US" sz="2400" dirty="0">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CD01E558-B73F-F3BC-9EF3-3889535F0DD8}"/>
              </a:ext>
            </a:extLst>
          </p:cNvPr>
          <p:cNvSpPr txBox="1"/>
          <p:nvPr/>
        </p:nvSpPr>
        <p:spPr>
          <a:xfrm>
            <a:off x="752475" y="3587844"/>
            <a:ext cx="9220200" cy="830997"/>
          </a:xfrm>
          <a:prstGeom prst="rect">
            <a:avLst/>
          </a:prstGeom>
          <a:noFill/>
        </p:spPr>
        <p:txBody>
          <a:bodyPr wrap="square" rtlCol="0">
            <a:spAutoFit/>
          </a:bodyPr>
          <a:lstStyle/>
          <a:p>
            <a:r>
              <a:rPr lang="en-US" altLang="zh-TW" sz="2400" b="1" dirty="0">
                <a:solidFill>
                  <a:srgbClr val="FF0000"/>
                </a:solidFill>
                <a:latin typeface="微軟正黑體" panose="020B0604030504040204" pitchFamily="34" charset="-120"/>
                <a:ea typeface="微軟正黑體" panose="020B0604030504040204" pitchFamily="34" charset="-120"/>
              </a:rPr>
              <a:t>A proper mapping function </a:t>
            </a:r>
            <a:r>
              <a:rPr lang="en-US" altLang="zh-TW" sz="2400" dirty="0">
                <a:latin typeface="微軟正黑體" panose="020B0604030504040204" pitchFamily="34" charset="-120"/>
                <a:ea typeface="微軟正黑體" panose="020B0604030504040204" pitchFamily="34" charset="-120"/>
              </a:rPr>
              <a:t>is designed to convert the characteristics of the casual part into a qualified feature value.</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8367879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C226C5-2EA0-1E9E-AAD6-C814A0FFD1B7}"/>
            </a:ext>
          </a:extLst>
        </p:cNvPr>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600DB04C-E1D7-A224-3435-C59C0F742043}"/>
              </a:ext>
            </a:extLst>
          </p:cNvPr>
          <p:cNvSpPr>
            <a:spLocks noGrp="1"/>
          </p:cNvSpPr>
          <p:nvPr>
            <p:ph type="sldNum" sz="quarter" idx="12"/>
          </p:nvPr>
        </p:nvSpPr>
        <p:spPr>
          <a:xfrm>
            <a:off x="11468099" y="6299200"/>
            <a:ext cx="457201" cy="365125"/>
          </a:xfrm>
        </p:spPr>
        <p:txBody>
          <a:bodyPr/>
          <a:lstStyle/>
          <a:p>
            <a:fld id="{105DE4CE-EE78-4987-91B7-4C4D550E8DE6}" type="slidenum">
              <a:rPr lang="zh-TW" altLang="en-US" sz="1600" b="1" smtClean="0">
                <a:solidFill>
                  <a:schemeClr val="tx1"/>
                </a:solidFill>
                <a:latin typeface="微軟正黑體" panose="020B0604030504040204" pitchFamily="34" charset="-120"/>
                <a:ea typeface="微軟正黑體" panose="020B0604030504040204" pitchFamily="34" charset="-120"/>
              </a:rPr>
              <a:t>22</a:t>
            </a:fld>
            <a:endParaRPr lang="zh-TW" altLang="en-US" sz="1600" b="1" dirty="0">
              <a:solidFill>
                <a:schemeClr val="tx1"/>
              </a:solidFill>
              <a:latin typeface="微軟正黑體" panose="020B0604030504040204" pitchFamily="34" charset="-120"/>
              <a:ea typeface="微軟正黑體" panose="020B0604030504040204" pitchFamily="34" charset="-120"/>
            </a:endParaRPr>
          </a:p>
        </p:txBody>
      </p:sp>
      <p:sp>
        <p:nvSpPr>
          <p:cNvPr id="2" name="文字方塊 1">
            <a:extLst>
              <a:ext uri="{FF2B5EF4-FFF2-40B4-BE49-F238E27FC236}">
                <a16:creationId xmlns:a16="http://schemas.microsoft.com/office/drawing/2014/main" id="{CE63F7BE-D6A6-ADC7-3160-35393F0AB51B}"/>
              </a:ext>
            </a:extLst>
          </p:cNvPr>
          <p:cNvSpPr txBox="1"/>
          <p:nvPr/>
        </p:nvSpPr>
        <p:spPr>
          <a:xfrm>
            <a:off x="647700" y="552450"/>
            <a:ext cx="2695575" cy="584775"/>
          </a:xfrm>
          <a:prstGeom prst="rect">
            <a:avLst/>
          </a:prstGeom>
          <a:noFill/>
        </p:spPr>
        <p:txBody>
          <a:bodyPr wrap="square" rtlCol="0">
            <a:spAutoFit/>
          </a:bodyPr>
          <a:lstStyle/>
          <a:p>
            <a:r>
              <a:rPr lang="en-US" altLang="zh-TW" sz="3200" b="1" dirty="0">
                <a:latin typeface="微軟正黑體" panose="020B0604030504040204" pitchFamily="34" charset="-120"/>
                <a:ea typeface="微軟正黑體" panose="020B0604030504040204" pitchFamily="34" charset="-120"/>
              </a:rPr>
              <a:t>References</a:t>
            </a:r>
            <a:endParaRPr lang="zh-TW" altLang="en-US" sz="3200" b="1" dirty="0">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6FB927C7-6BA2-0C7A-43B9-F2EA5AC15D9F}"/>
              </a:ext>
            </a:extLst>
          </p:cNvPr>
          <p:cNvSpPr txBox="1"/>
          <p:nvPr/>
        </p:nvSpPr>
        <p:spPr>
          <a:xfrm>
            <a:off x="1057275" y="1397675"/>
            <a:ext cx="10487025" cy="2031325"/>
          </a:xfrm>
          <a:prstGeom prst="rect">
            <a:avLst/>
          </a:prstGeom>
          <a:noFill/>
        </p:spPr>
        <p:txBody>
          <a:bodyPr wrap="square" rtlCol="0">
            <a:spAutoFit/>
          </a:bodyPr>
          <a:lstStyle/>
          <a:p>
            <a:pPr algn="just"/>
            <a:r>
              <a:rPr lang="en-US" altLang="zh-TW" dirty="0">
                <a:latin typeface="微軟正黑體" panose="020B0604030504040204" pitchFamily="34" charset="-120"/>
                <a:ea typeface="微軟正黑體" panose="020B0604030504040204" pitchFamily="34" charset="-120"/>
              </a:rPr>
              <a:t>J. -J. Ding and T. -J. Tseng, "Overlapped Context Modeling Using Feature Mapping Functions in the Adaptive Arithmetic Coding Process for Lossless Encoding," 2023 Sixth International Symposium on Computer, Consumer and Control (IS3C), Taichung, Taiwan, 2023, pp. 314-317, </a:t>
            </a:r>
            <a:r>
              <a:rPr lang="en-US" altLang="zh-TW" dirty="0" err="1">
                <a:latin typeface="微軟正黑體" panose="020B0604030504040204" pitchFamily="34" charset="-120"/>
                <a:ea typeface="微軟正黑體" panose="020B0604030504040204" pitchFamily="34" charset="-120"/>
              </a:rPr>
              <a:t>doi</a:t>
            </a:r>
            <a:r>
              <a:rPr lang="en-US" altLang="zh-TW" dirty="0">
                <a:latin typeface="微軟正黑體" panose="020B0604030504040204" pitchFamily="34" charset="-120"/>
                <a:ea typeface="微軟正黑體" panose="020B0604030504040204" pitchFamily="34" charset="-120"/>
              </a:rPr>
              <a:t>: 10.1109/IS3C57901.2023.00091. keywords: {</a:t>
            </a:r>
            <a:r>
              <a:rPr lang="en-US" altLang="zh-TW" dirty="0" err="1">
                <a:latin typeface="微軟正黑體" panose="020B0604030504040204" pitchFamily="34" charset="-120"/>
                <a:ea typeface="微軟正黑體" panose="020B0604030504040204" pitchFamily="34" charset="-120"/>
              </a:rPr>
              <a:t>Training;Adaptation</a:t>
            </a:r>
            <a:r>
              <a:rPr lang="en-US" altLang="zh-TW" dirty="0">
                <a:latin typeface="微軟正黑體" panose="020B0604030504040204" pitchFamily="34" charset="-120"/>
                <a:ea typeface="微軟正黑體" panose="020B0604030504040204" pitchFamily="34" charset="-120"/>
              </a:rPr>
              <a:t> </a:t>
            </a:r>
            <a:r>
              <a:rPr lang="en-US" altLang="zh-TW" dirty="0" err="1">
                <a:latin typeface="微軟正黑體" panose="020B0604030504040204" pitchFamily="34" charset="-120"/>
                <a:ea typeface="微軟正黑體" panose="020B0604030504040204" pitchFamily="34" charset="-120"/>
              </a:rPr>
              <a:t>models;Image</a:t>
            </a:r>
            <a:r>
              <a:rPr lang="en-US" altLang="zh-TW" dirty="0">
                <a:latin typeface="微軟正黑體" panose="020B0604030504040204" pitchFamily="34" charset="-120"/>
                <a:ea typeface="微軟正黑體" panose="020B0604030504040204" pitchFamily="34" charset="-120"/>
              </a:rPr>
              <a:t> </a:t>
            </a:r>
            <a:r>
              <a:rPr lang="en-US" altLang="zh-TW" dirty="0" err="1">
                <a:latin typeface="微軟正黑體" panose="020B0604030504040204" pitchFamily="34" charset="-120"/>
                <a:ea typeface="微軟正黑體" panose="020B0604030504040204" pitchFamily="34" charset="-120"/>
              </a:rPr>
              <a:t>coding;Computational</a:t>
            </a:r>
            <a:r>
              <a:rPr lang="en-US" altLang="zh-TW" dirty="0">
                <a:latin typeface="微軟正黑體" panose="020B0604030504040204" pitchFamily="34" charset="-120"/>
                <a:ea typeface="微軟正黑體" panose="020B0604030504040204" pitchFamily="34" charset="-120"/>
              </a:rPr>
              <a:t> </a:t>
            </a:r>
            <a:r>
              <a:rPr lang="en-US" altLang="zh-TW" dirty="0" err="1">
                <a:latin typeface="微軟正黑體" panose="020B0604030504040204" pitchFamily="34" charset="-120"/>
                <a:ea typeface="微軟正黑體" panose="020B0604030504040204" pitchFamily="34" charset="-120"/>
              </a:rPr>
              <a:t>modeling;Feature</a:t>
            </a:r>
            <a:r>
              <a:rPr lang="en-US" altLang="zh-TW" dirty="0">
                <a:latin typeface="微軟正黑體" panose="020B0604030504040204" pitchFamily="34" charset="-120"/>
                <a:ea typeface="微軟正黑體" panose="020B0604030504040204" pitchFamily="34" charset="-120"/>
              </a:rPr>
              <a:t> </a:t>
            </a:r>
            <a:r>
              <a:rPr lang="en-US" altLang="zh-TW" dirty="0" err="1">
                <a:latin typeface="微軟正黑體" panose="020B0604030504040204" pitchFamily="34" charset="-120"/>
                <a:ea typeface="微軟正黑體" panose="020B0604030504040204" pitchFamily="34" charset="-120"/>
              </a:rPr>
              <a:t>extraction;Data</a:t>
            </a:r>
            <a:r>
              <a:rPr lang="en-US" altLang="zh-TW" dirty="0">
                <a:latin typeface="微軟正黑體" panose="020B0604030504040204" pitchFamily="34" charset="-120"/>
                <a:ea typeface="微軟正黑體" panose="020B0604030504040204" pitchFamily="34" charset="-120"/>
              </a:rPr>
              <a:t> </a:t>
            </a:r>
            <a:r>
              <a:rPr lang="en-US" altLang="zh-TW" dirty="0" err="1">
                <a:latin typeface="微軟正黑體" panose="020B0604030504040204" pitchFamily="34" charset="-120"/>
                <a:ea typeface="微軟正黑體" panose="020B0604030504040204" pitchFamily="34" charset="-120"/>
              </a:rPr>
              <a:t>models;Frequency</a:t>
            </a:r>
            <a:r>
              <a:rPr lang="en-US" altLang="zh-TW" dirty="0">
                <a:latin typeface="微軟正黑體" panose="020B0604030504040204" pitchFamily="34" charset="-120"/>
                <a:ea typeface="微軟正黑體" panose="020B0604030504040204" pitchFamily="34" charset="-120"/>
              </a:rPr>
              <a:t> </a:t>
            </a:r>
            <a:r>
              <a:rPr lang="en-US" altLang="zh-TW" dirty="0" err="1">
                <a:latin typeface="微軟正黑體" panose="020B0604030504040204" pitchFamily="34" charset="-120"/>
                <a:ea typeface="微軟正黑體" panose="020B0604030504040204" pitchFamily="34" charset="-120"/>
              </a:rPr>
              <a:t>estimation;data</a:t>
            </a:r>
            <a:r>
              <a:rPr lang="en-US" altLang="zh-TW" dirty="0">
                <a:latin typeface="微軟正黑體" panose="020B0604030504040204" pitchFamily="34" charset="-120"/>
                <a:ea typeface="微軟正黑體" panose="020B0604030504040204" pitchFamily="34" charset="-120"/>
              </a:rPr>
              <a:t> </a:t>
            </a:r>
            <a:r>
              <a:rPr lang="en-US" altLang="zh-TW" dirty="0" err="1">
                <a:latin typeface="微軟正黑體" panose="020B0604030504040204" pitchFamily="34" charset="-120"/>
                <a:ea typeface="微軟正黑體" panose="020B0604030504040204" pitchFamily="34" charset="-120"/>
              </a:rPr>
              <a:t>compression;adaptive</a:t>
            </a:r>
            <a:r>
              <a:rPr lang="en-US" altLang="zh-TW" dirty="0">
                <a:latin typeface="微軟正黑體" panose="020B0604030504040204" pitchFamily="34" charset="-120"/>
                <a:ea typeface="微軟正黑體" panose="020B0604030504040204" pitchFamily="34" charset="-120"/>
              </a:rPr>
              <a:t> arithmetic </a:t>
            </a:r>
            <a:r>
              <a:rPr lang="en-US" altLang="zh-TW" dirty="0" err="1">
                <a:latin typeface="微軟正黑體" panose="020B0604030504040204" pitchFamily="34" charset="-120"/>
                <a:ea typeface="微軟正黑體" panose="020B0604030504040204" pitchFamily="34" charset="-120"/>
              </a:rPr>
              <a:t>coding;context</a:t>
            </a:r>
            <a:r>
              <a:rPr lang="en-US" altLang="zh-TW" dirty="0">
                <a:latin typeface="微軟正黑體" panose="020B0604030504040204" pitchFamily="34" charset="-120"/>
                <a:ea typeface="微軟正黑體" panose="020B0604030504040204" pitchFamily="34" charset="-120"/>
              </a:rPr>
              <a:t> </a:t>
            </a:r>
            <a:r>
              <a:rPr lang="en-US" altLang="zh-TW" dirty="0" err="1">
                <a:latin typeface="微軟正黑體" panose="020B0604030504040204" pitchFamily="34" charset="-120"/>
                <a:ea typeface="微軟正黑體" panose="020B0604030504040204" pitchFamily="34" charset="-120"/>
              </a:rPr>
              <a:t>modeling;probability</a:t>
            </a:r>
            <a:r>
              <a:rPr lang="en-US" altLang="zh-TW" dirty="0">
                <a:latin typeface="微軟正黑體" panose="020B0604030504040204" pitchFamily="34" charset="-120"/>
                <a:ea typeface="微軟正黑體" panose="020B0604030504040204" pitchFamily="34" charset="-120"/>
              </a:rPr>
              <a:t> </a:t>
            </a:r>
            <a:r>
              <a:rPr lang="en-US" altLang="zh-TW" dirty="0" err="1">
                <a:latin typeface="微軟正黑體" panose="020B0604030504040204" pitchFamily="34" charset="-120"/>
                <a:ea typeface="微軟正黑體" panose="020B0604030504040204" pitchFamily="34" charset="-120"/>
              </a:rPr>
              <a:t>model;lossless</a:t>
            </a:r>
            <a:r>
              <a:rPr lang="en-US" altLang="zh-TW" dirty="0">
                <a:latin typeface="微軟正黑體" panose="020B0604030504040204" pitchFamily="34" charset="-120"/>
                <a:ea typeface="微軟正黑體" panose="020B0604030504040204" pitchFamily="34" charset="-120"/>
              </a:rPr>
              <a:t> compression},</a:t>
            </a:r>
            <a:endParaRPr lang="zh-TW" altLang="en-US"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824EC35A-ECB4-2E7D-0CCF-7489872C85CC}"/>
              </a:ext>
            </a:extLst>
          </p:cNvPr>
          <p:cNvSpPr txBox="1"/>
          <p:nvPr/>
        </p:nvSpPr>
        <p:spPr>
          <a:xfrm>
            <a:off x="647700" y="1397675"/>
            <a:ext cx="465192" cy="369332"/>
          </a:xfrm>
          <a:prstGeom prst="rect">
            <a:avLst/>
          </a:prstGeom>
          <a:noFill/>
        </p:spPr>
        <p:txBody>
          <a:bodyPr wrap="none" rtlCol="0">
            <a:spAutoFit/>
          </a:bodyPr>
          <a:lstStyle/>
          <a:p>
            <a:r>
              <a:rPr lang="en-US" altLang="zh-TW" dirty="0">
                <a:latin typeface="微軟正黑體" panose="020B0604030504040204" pitchFamily="34" charset="-120"/>
                <a:ea typeface="微軟正黑體" panose="020B0604030504040204" pitchFamily="34" charset="-120"/>
              </a:rPr>
              <a:t>[1]</a:t>
            </a:r>
            <a:endParaRPr lang="zh-TW" altLang="en-US" dirty="0"/>
          </a:p>
        </p:txBody>
      </p:sp>
    </p:spTree>
    <p:extLst>
      <p:ext uri="{BB962C8B-B14F-4D97-AF65-F5344CB8AC3E}">
        <p14:creationId xmlns:p14="http://schemas.microsoft.com/office/powerpoint/2010/main" val="1496748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DB9A3F-4541-495C-66DE-BFDA86D7D10F}"/>
            </a:ext>
          </a:extLst>
        </p:cNvPr>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2CF3F7D0-2867-BB64-02D7-31A76E125D1F}"/>
              </a:ext>
            </a:extLst>
          </p:cNvPr>
          <p:cNvSpPr>
            <a:spLocks noGrp="1"/>
          </p:cNvSpPr>
          <p:nvPr>
            <p:ph type="sldNum" sz="quarter" idx="12"/>
          </p:nvPr>
        </p:nvSpPr>
        <p:spPr>
          <a:xfrm>
            <a:off x="11468099" y="6299200"/>
            <a:ext cx="314325" cy="365125"/>
          </a:xfrm>
        </p:spPr>
        <p:txBody>
          <a:bodyPr/>
          <a:lstStyle/>
          <a:p>
            <a:fld id="{105DE4CE-EE78-4987-91B7-4C4D550E8DE6}" type="slidenum">
              <a:rPr lang="zh-TW" altLang="en-US" sz="1600" b="1" smtClean="0">
                <a:solidFill>
                  <a:schemeClr val="tx1"/>
                </a:solidFill>
                <a:latin typeface="微軟正黑體" panose="020B0604030504040204" pitchFamily="34" charset="-120"/>
                <a:ea typeface="微軟正黑體" panose="020B0604030504040204" pitchFamily="34" charset="-120"/>
              </a:rPr>
              <a:t>3</a:t>
            </a:fld>
            <a:endParaRPr lang="zh-TW" altLang="en-US" sz="1600" b="1" dirty="0">
              <a:solidFill>
                <a:schemeClr val="tx1"/>
              </a:solidFill>
              <a:latin typeface="微軟正黑體" panose="020B0604030504040204" pitchFamily="34" charset="-120"/>
              <a:ea typeface="微軟正黑體" panose="020B0604030504040204" pitchFamily="34" charset="-120"/>
            </a:endParaRPr>
          </a:p>
        </p:txBody>
      </p:sp>
      <p:sp>
        <p:nvSpPr>
          <p:cNvPr id="2" name="文字方塊 1">
            <a:extLst>
              <a:ext uri="{FF2B5EF4-FFF2-40B4-BE49-F238E27FC236}">
                <a16:creationId xmlns:a16="http://schemas.microsoft.com/office/drawing/2014/main" id="{DBB83300-6DC6-BC64-171A-E7E49EBBAA7D}"/>
              </a:ext>
            </a:extLst>
          </p:cNvPr>
          <p:cNvSpPr txBox="1"/>
          <p:nvPr/>
        </p:nvSpPr>
        <p:spPr>
          <a:xfrm>
            <a:off x="647700" y="552450"/>
            <a:ext cx="2162175" cy="584775"/>
          </a:xfrm>
          <a:prstGeom prst="rect">
            <a:avLst/>
          </a:prstGeom>
          <a:noFill/>
        </p:spPr>
        <p:txBody>
          <a:bodyPr wrap="square" rtlCol="0">
            <a:spAutoFit/>
          </a:bodyPr>
          <a:lstStyle/>
          <a:p>
            <a:r>
              <a:rPr lang="en-US" altLang="zh-TW" sz="3200" b="1" dirty="0">
                <a:latin typeface="微軟正黑體" panose="020B0604030504040204" pitchFamily="34" charset="-120"/>
                <a:ea typeface="微軟正黑體" panose="020B0604030504040204" pitchFamily="34" charset="-120"/>
              </a:rPr>
              <a:t>Abstract</a:t>
            </a:r>
            <a:endParaRPr lang="zh-TW" altLang="en-US" sz="3200" b="1" dirty="0">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789009B0-842B-F9E4-1901-42379400875C}"/>
              </a:ext>
            </a:extLst>
          </p:cNvPr>
          <p:cNvSpPr txBox="1"/>
          <p:nvPr/>
        </p:nvSpPr>
        <p:spPr>
          <a:xfrm>
            <a:off x="647700" y="1665505"/>
            <a:ext cx="8972550" cy="369332"/>
          </a:xfrm>
          <a:prstGeom prst="rect">
            <a:avLst/>
          </a:prstGeom>
          <a:noFill/>
        </p:spPr>
        <p:txBody>
          <a:bodyPr wrap="square" rtlCol="0">
            <a:spAutoFit/>
          </a:bodyPr>
          <a:lstStyle/>
          <a:p>
            <a:r>
              <a:rPr lang="en-US" altLang="zh-TW" b="1" dirty="0">
                <a:solidFill>
                  <a:srgbClr val="FF0000"/>
                </a:solidFill>
                <a:latin typeface="微軟正黑體" panose="020B0604030504040204" pitchFamily="34" charset="-120"/>
                <a:ea typeface="微軟正黑體" panose="020B0604030504040204" pitchFamily="34" charset="-120"/>
              </a:rPr>
              <a:t>Context modeling </a:t>
            </a:r>
            <a:r>
              <a:rPr lang="en-US" altLang="zh-TW" dirty="0">
                <a:latin typeface="微軟正黑體" panose="020B0604030504040204" pitchFamily="34" charset="-120"/>
                <a:ea typeface="微軟正黑體" panose="020B0604030504040204" pitchFamily="34" charset="-120"/>
              </a:rPr>
              <a:t>plays a critical role in the</a:t>
            </a:r>
            <a:r>
              <a:rPr lang="en-US" altLang="zh-TW" b="1" dirty="0">
                <a:solidFill>
                  <a:srgbClr val="FF0000"/>
                </a:solidFill>
                <a:latin typeface="微軟正黑體" panose="020B0604030504040204" pitchFamily="34" charset="-120"/>
                <a:ea typeface="微軟正黑體" panose="020B0604030504040204" pitchFamily="34" charset="-120"/>
              </a:rPr>
              <a:t> adaptive arithmetic coding process</a:t>
            </a:r>
            <a:r>
              <a:rPr lang="en-US" altLang="zh-TW" dirty="0">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F486BE1F-86F4-3B20-732C-29A60C473448}"/>
              </a:ext>
            </a:extLst>
          </p:cNvPr>
          <p:cNvSpPr txBox="1"/>
          <p:nvPr/>
        </p:nvSpPr>
        <p:spPr>
          <a:xfrm>
            <a:off x="647700" y="2223848"/>
            <a:ext cx="10801350" cy="646331"/>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However, the </a:t>
            </a:r>
            <a:r>
              <a:rPr lang="en-US" altLang="zh-TW" b="1" dirty="0">
                <a:solidFill>
                  <a:srgbClr val="FF0000"/>
                </a:solidFill>
                <a:latin typeface="微軟正黑體" panose="020B0604030504040204" pitchFamily="34" charset="-120"/>
                <a:ea typeface="微軟正黑體" panose="020B0604030504040204" pitchFamily="34" charset="-120"/>
              </a:rPr>
              <a:t>feature value</a:t>
            </a:r>
            <a:r>
              <a:rPr lang="en-US" altLang="zh-TW" dirty="0">
                <a:latin typeface="微軟正黑體" panose="020B0604030504040204" pitchFamily="34" charset="-120"/>
                <a:ea typeface="微軟正黑體" panose="020B0604030504040204" pitchFamily="34" charset="-120"/>
              </a:rPr>
              <a:t> around the border of the ranges of two adjacent contexts, its corresponding </a:t>
            </a:r>
            <a:r>
              <a:rPr lang="en-US" altLang="zh-TW" b="1" dirty="0">
                <a:solidFill>
                  <a:srgbClr val="FF0000"/>
                </a:solidFill>
                <a:latin typeface="微軟正黑體" panose="020B0604030504040204" pitchFamily="34" charset="-120"/>
                <a:ea typeface="微軟正黑體" panose="020B0604030504040204" pitchFamily="34" charset="-120"/>
              </a:rPr>
              <a:t>probability model</a:t>
            </a:r>
            <a:r>
              <a:rPr lang="en-US" altLang="zh-TW" dirty="0">
                <a:latin typeface="微軟正黑體" panose="020B0604030504040204" pitchFamily="34" charset="-120"/>
                <a:ea typeface="微軟正黑體" panose="020B0604030504040204" pitchFamily="34" charset="-120"/>
              </a:rPr>
              <a:t> can not be estimated accurately.</a:t>
            </a:r>
            <a:endParaRPr lang="zh-TW" altLang="en-US" dirty="0">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BC944AD1-58E3-BFB7-7568-F00A10B157A9}"/>
              </a:ext>
            </a:extLst>
          </p:cNvPr>
          <p:cNvSpPr txBox="1"/>
          <p:nvPr/>
        </p:nvSpPr>
        <p:spPr>
          <a:xfrm>
            <a:off x="647700" y="3925965"/>
            <a:ext cx="10856883" cy="369332"/>
          </a:xfrm>
          <a:prstGeom prst="rect">
            <a:avLst/>
          </a:prstGeom>
          <a:noFill/>
        </p:spPr>
        <p:txBody>
          <a:bodyPr wrap="none" rtlCol="0">
            <a:spAutoFit/>
          </a:bodyPr>
          <a:lstStyle/>
          <a:p>
            <a:r>
              <a:rPr lang="en-US" altLang="zh-TW" b="1" dirty="0">
                <a:solidFill>
                  <a:srgbClr val="FF0000"/>
                </a:solidFill>
                <a:latin typeface="微軟正黑體" panose="020B0604030504040204" pitchFamily="34" charset="-120"/>
                <a:ea typeface="微軟正黑體" panose="020B0604030504040204" pitchFamily="34" charset="-120"/>
              </a:rPr>
              <a:t>More than one contexts </a:t>
            </a:r>
            <a:r>
              <a:rPr lang="en-US" altLang="zh-TW" dirty="0">
                <a:latin typeface="微軟正黑體" panose="020B0604030504040204" pitchFamily="34" charset="-120"/>
                <a:ea typeface="微軟正黑體" panose="020B0604030504040204" pitchFamily="34" charset="-120"/>
              </a:rPr>
              <a:t>will be assigned for </a:t>
            </a:r>
            <a:r>
              <a:rPr lang="en-US" altLang="zh-TW" b="1" dirty="0">
                <a:solidFill>
                  <a:srgbClr val="FF0000"/>
                </a:solidFill>
                <a:latin typeface="微軟正黑體" panose="020B0604030504040204" pitchFamily="34" charset="-120"/>
                <a:ea typeface="微軟正黑體" panose="020B0604030504040204" pitchFamily="34" charset="-120"/>
              </a:rPr>
              <a:t>each input data </a:t>
            </a:r>
            <a:r>
              <a:rPr lang="en-US" altLang="zh-TW" dirty="0">
                <a:latin typeface="微軟正黑體" panose="020B0604030504040204" pitchFamily="34" charset="-120"/>
                <a:ea typeface="微軟正黑體" panose="020B0604030504040204" pitchFamily="34" charset="-120"/>
              </a:rPr>
              <a:t>by </a:t>
            </a:r>
            <a:r>
              <a:rPr lang="en-US" altLang="zh-TW" b="1" dirty="0">
                <a:solidFill>
                  <a:srgbClr val="FF0000"/>
                </a:solidFill>
                <a:latin typeface="微軟正黑體" panose="020B0604030504040204" pitchFamily="34" charset="-120"/>
                <a:ea typeface="微軟正黑體" panose="020B0604030504040204" pitchFamily="34" charset="-120"/>
              </a:rPr>
              <a:t>making the contexts overlapping.</a:t>
            </a:r>
            <a:endParaRPr lang="zh-TW" altLang="en-US" b="1" dirty="0">
              <a:solidFill>
                <a:srgbClr val="FF0000"/>
              </a:solidFill>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CD31A630-BA98-BCD2-93B2-50B92C54CFBB}"/>
              </a:ext>
            </a:extLst>
          </p:cNvPr>
          <p:cNvSpPr txBox="1"/>
          <p:nvPr/>
        </p:nvSpPr>
        <p:spPr>
          <a:xfrm>
            <a:off x="647700" y="4533900"/>
            <a:ext cx="4525726" cy="369332"/>
          </a:xfrm>
          <a:prstGeom prst="rect">
            <a:avLst/>
          </a:prstGeom>
          <a:noFill/>
        </p:spPr>
        <p:txBody>
          <a:bodyPr wrap="none" rtlCol="0">
            <a:spAutoFit/>
          </a:bodyPr>
          <a:lstStyle/>
          <a:p>
            <a:r>
              <a:rPr lang="en-US" altLang="zh-TW" b="1" dirty="0">
                <a:solidFill>
                  <a:srgbClr val="FF0000"/>
                </a:solidFill>
                <a:latin typeface="微軟正黑體" panose="020B0604030504040204" pitchFamily="34" charset="-120"/>
                <a:ea typeface="微軟正黑體" panose="020B0604030504040204" pitchFamily="34" charset="-120"/>
              </a:rPr>
              <a:t>High coding efficiency </a:t>
            </a:r>
            <a:r>
              <a:rPr lang="en-US" altLang="zh-TW" dirty="0">
                <a:latin typeface="微軟正黑體" panose="020B0604030504040204" pitchFamily="34" charset="-120"/>
                <a:ea typeface="微軟正黑體" panose="020B0604030504040204" pitchFamily="34" charset="-120"/>
              </a:rPr>
              <a:t>can be achieved.</a:t>
            </a:r>
            <a:endParaRPr lang="zh-TW" altLang="en-US" dirty="0">
              <a:latin typeface="微軟正黑體" panose="020B0604030504040204" pitchFamily="34" charset="-120"/>
              <a:ea typeface="微軟正黑體" panose="020B0604030504040204" pitchFamily="34" charset="-120"/>
            </a:endParaRPr>
          </a:p>
        </p:txBody>
      </p:sp>
      <p:sp>
        <p:nvSpPr>
          <p:cNvPr id="8" name="箭號: 向下 7">
            <a:extLst>
              <a:ext uri="{FF2B5EF4-FFF2-40B4-BE49-F238E27FC236}">
                <a16:creationId xmlns:a16="http://schemas.microsoft.com/office/drawing/2014/main" id="{F73E001D-AF36-DFF0-0750-8ACB794CECCB}"/>
              </a:ext>
            </a:extLst>
          </p:cNvPr>
          <p:cNvSpPr/>
          <p:nvPr/>
        </p:nvSpPr>
        <p:spPr>
          <a:xfrm>
            <a:off x="5419726" y="3090623"/>
            <a:ext cx="342900" cy="646331"/>
          </a:xfrm>
          <a:prstGeom prst="downArrow">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993927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0DDF50-88DF-D311-B800-5FECCC26A7DE}"/>
            </a:ext>
          </a:extLst>
        </p:cNvPr>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7C4936F7-3569-1A6F-2062-83E6ED6592D4}"/>
              </a:ext>
            </a:extLst>
          </p:cNvPr>
          <p:cNvSpPr>
            <a:spLocks noGrp="1"/>
          </p:cNvSpPr>
          <p:nvPr>
            <p:ph type="sldNum" sz="quarter" idx="12"/>
          </p:nvPr>
        </p:nvSpPr>
        <p:spPr>
          <a:xfrm>
            <a:off x="11468099" y="6299200"/>
            <a:ext cx="314325" cy="365125"/>
          </a:xfrm>
        </p:spPr>
        <p:txBody>
          <a:bodyPr/>
          <a:lstStyle/>
          <a:p>
            <a:fld id="{105DE4CE-EE78-4987-91B7-4C4D550E8DE6}" type="slidenum">
              <a:rPr lang="zh-TW" altLang="en-US" sz="1600" b="1" smtClean="0">
                <a:solidFill>
                  <a:schemeClr val="tx1"/>
                </a:solidFill>
                <a:latin typeface="微軟正黑體" panose="020B0604030504040204" pitchFamily="34" charset="-120"/>
                <a:ea typeface="微軟正黑體" panose="020B0604030504040204" pitchFamily="34" charset="-120"/>
              </a:rPr>
              <a:t>4</a:t>
            </a:fld>
            <a:endParaRPr lang="zh-TW" altLang="en-US" sz="1600" b="1" dirty="0">
              <a:solidFill>
                <a:schemeClr val="tx1"/>
              </a:solidFill>
              <a:latin typeface="微軟正黑體" panose="020B0604030504040204" pitchFamily="34" charset="-120"/>
              <a:ea typeface="微軟正黑體" panose="020B0604030504040204" pitchFamily="34" charset="-120"/>
            </a:endParaRPr>
          </a:p>
        </p:txBody>
      </p:sp>
      <p:sp>
        <p:nvSpPr>
          <p:cNvPr id="2" name="文字方塊 1">
            <a:extLst>
              <a:ext uri="{FF2B5EF4-FFF2-40B4-BE49-F238E27FC236}">
                <a16:creationId xmlns:a16="http://schemas.microsoft.com/office/drawing/2014/main" id="{E496C183-5CF4-62E0-870A-C7D60CFEED83}"/>
              </a:ext>
            </a:extLst>
          </p:cNvPr>
          <p:cNvSpPr txBox="1"/>
          <p:nvPr/>
        </p:nvSpPr>
        <p:spPr>
          <a:xfrm>
            <a:off x="647700" y="552450"/>
            <a:ext cx="3153833" cy="584775"/>
          </a:xfrm>
          <a:prstGeom prst="rect">
            <a:avLst/>
          </a:prstGeom>
          <a:noFill/>
        </p:spPr>
        <p:txBody>
          <a:bodyPr wrap="square" rtlCol="0">
            <a:spAutoFit/>
          </a:bodyPr>
          <a:lstStyle/>
          <a:p>
            <a:r>
              <a:rPr lang="en-US" altLang="zh-TW" sz="3200" b="1" dirty="0">
                <a:latin typeface="微軟正黑體" panose="020B0604030504040204" pitchFamily="34" charset="-120"/>
                <a:ea typeface="微軟正黑體" panose="020B0604030504040204" pitchFamily="34" charset="-120"/>
              </a:rPr>
              <a:t>Introduction</a:t>
            </a:r>
            <a:endParaRPr lang="zh-TW" altLang="en-US" sz="3200" b="1" dirty="0">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405D1488-61DC-BD5B-22E9-E838F4CACD70}"/>
              </a:ext>
            </a:extLst>
          </p:cNvPr>
          <p:cNvSpPr txBox="1"/>
          <p:nvPr/>
        </p:nvSpPr>
        <p:spPr>
          <a:xfrm>
            <a:off x="838200" y="1695018"/>
            <a:ext cx="9795310" cy="369332"/>
          </a:xfrm>
          <a:prstGeom prst="rect">
            <a:avLst/>
          </a:prstGeom>
          <a:noFill/>
        </p:spPr>
        <p:txBody>
          <a:bodyPr wrap="none" rtlCol="0">
            <a:spAutoFit/>
          </a:bodyPr>
          <a:lstStyle/>
          <a:p>
            <a:r>
              <a:rPr lang="en-US" altLang="zh-TW" b="1" dirty="0">
                <a:solidFill>
                  <a:srgbClr val="FF0000"/>
                </a:solidFill>
                <a:latin typeface="微軟正黑體" panose="020B0604030504040204" pitchFamily="34" charset="-120"/>
                <a:ea typeface="微軟正黑體" panose="020B0604030504040204" pitchFamily="34" charset="-120"/>
              </a:rPr>
              <a:t>Adaptive arithmetic coding (AAC) </a:t>
            </a:r>
            <a:r>
              <a:rPr lang="en-US" altLang="zh-TW" dirty="0">
                <a:latin typeface="微軟正黑體" panose="020B0604030504040204" pitchFamily="34" charset="-120"/>
                <a:ea typeface="微軟正黑體" panose="020B0604030504040204" pitchFamily="34" charset="-120"/>
              </a:rPr>
              <a:t>is one of the</a:t>
            </a:r>
            <a:r>
              <a:rPr lang="en-US" altLang="zh-TW" b="1" dirty="0">
                <a:solidFill>
                  <a:srgbClr val="FF0000"/>
                </a:solidFill>
                <a:latin typeface="微軟正黑體" panose="020B0604030504040204" pitchFamily="34" charset="-120"/>
                <a:ea typeface="微軟正黑體" panose="020B0604030504040204" pitchFamily="34" charset="-120"/>
              </a:rPr>
              <a:t> advanced data compression algorithms</a:t>
            </a:r>
            <a:r>
              <a:rPr lang="en-US" altLang="zh-TW" dirty="0">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DCC9E49E-20C1-64CD-013D-77C5237E358C}"/>
              </a:ext>
            </a:extLst>
          </p:cNvPr>
          <p:cNvSpPr txBox="1"/>
          <p:nvPr/>
        </p:nvSpPr>
        <p:spPr>
          <a:xfrm>
            <a:off x="838200" y="3429000"/>
            <a:ext cx="9872133" cy="923330"/>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The </a:t>
            </a:r>
            <a:r>
              <a:rPr lang="en-US" altLang="zh-TW" b="1" dirty="0">
                <a:solidFill>
                  <a:srgbClr val="FF0000"/>
                </a:solidFill>
                <a:latin typeface="微軟正黑體" panose="020B0604030504040204" pitchFamily="34" charset="-120"/>
                <a:ea typeface="微軟正黑體" panose="020B0604030504040204" pitchFamily="34" charset="-120"/>
              </a:rPr>
              <a:t>context modeling-based AAC (CAAC) </a:t>
            </a:r>
            <a:r>
              <a:rPr lang="en-US" altLang="zh-TW" dirty="0">
                <a:latin typeface="微軟正黑體" panose="020B0604030504040204" pitchFamily="34" charset="-120"/>
                <a:ea typeface="微軟正黑體" panose="020B0604030504040204" pitchFamily="34" charset="-120"/>
              </a:rPr>
              <a:t>is to assign the context according to the </a:t>
            </a:r>
            <a:r>
              <a:rPr lang="en-US" altLang="zh-TW" b="1" dirty="0">
                <a:solidFill>
                  <a:srgbClr val="FF0000"/>
                </a:solidFill>
                <a:latin typeface="微軟正黑體" panose="020B0604030504040204" pitchFamily="34" charset="-120"/>
                <a:ea typeface="微軟正黑體" panose="020B0604030504040204" pitchFamily="34" charset="-120"/>
              </a:rPr>
              <a:t>neighboring casual part</a:t>
            </a:r>
            <a:r>
              <a:rPr lang="en-US" altLang="zh-TW" dirty="0">
                <a:latin typeface="微軟正黑體" panose="020B0604030504040204" pitchFamily="34" charset="-120"/>
                <a:ea typeface="微軟正黑體" panose="020B0604030504040204" pitchFamily="34" charset="-120"/>
              </a:rPr>
              <a:t> and use different frequency tables, which reflect the </a:t>
            </a:r>
            <a:r>
              <a:rPr lang="en-US" altLang="zh-TW" b="1" dirty="0">
                <a:solidFill>
                  <a:srgbClr val="FF0000"/>
                </a:solidFill>
                <a:latin typeface="微軟正黑體" panose="020B0604030504040204" pitchFamily="34" charset="-120"/>
                <a:ea typeface="微軟正黑體" panose="020B0604030504040204" pitchFamily="34" charset="-120"/>
              </a:rPr>
              <a:t>probability distributions</a:t>
            </a:r>
            <a:r>
              <a:rPr lang="en-US" altLang="zh-TW" dirty="0">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p:txBody>
      </p:sp>
      <p:sp>
        <p:nvSpPr>
          <p:cNvPr id="6" name="箭號: 向下 5">
            <a:extLst>
              <a:ext uri="{FF2B5EF4-FFF2-40B4-BE49-F238E27FC236}">
                <a16:creationId xmlns:a16="http://schemas.microsoft.com/office/drawing/2014/main" id="{677C7AE3-3B47-3BAC-FE4E-2AB08AD57819}"/>
              </a:ext>
            </a:extLst>
          </p:cNvPr>
          <p:cNvSpPr/>
          <p:nvPr/>
        </p:nvSpPr>
        <p:spPr>
          <a:xfrm>
            <a:off x="5431366" y="2426900"/>
            <a:ext cx="342900" cy="646331"/>
          </a:xfrm>
          <a:prstGeom prst="downArrow">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文字方塊 6">
            <a:extLst>
              <a:ext uri="{FF2B5EF4-FFF2-40B4-BE49-F238E27FC236}">
                <a16:creationId xmlns:a16="http://schemas.microsoft.com/office/drawing/2014/main" id="{0EB8173B-C622-BF5B-2135-1E1518717A02}"/>
              </a:ext>
            </a:extLst>
          </p:cNvPr>
          <p:cNvSpPr txBox="1"/>
          <p:nvPr/>
        </p:nvSpPr>
        <p:spPr>
          <a:xfrm>
            <a:off x="838200" y="4523433"/>
            <a:ext cx="4661789" cy="369332"/>
          </a:xfrm>
          <a:prstGeom prst="rect">
            <a:avLst/>
          </a:prstGeom>
          <a:noFill/>
        </p:spPr>
        <p:txBody>
          <a:bodyPr wrap="none" rtlCol="0">
            <a:spAutoFit/>
          </a:bodyPr>
          <a:lstStyle/>
          <a:p>
            <a:r>
              <a:rPr lang="en-US" altLang="zh-TW" b="1" dirty="0">
                <a:solidFill>
                  <a:srgbClr val="FF0000"/>
                </a:solidFill>
                <a:latin typeface="微軟正黑體" panose="020B0604030504040204" pitchFamily="34" charset="-120"/>
                <a:ea typeface="微軟正黑體" panose="020B0604030504040204" pitchFamily="34" charset="-120"/>
              </a:rPr>
              <a:t>Coding efficiency </a:t>
            </a:r>
            <a:r>
              <a:rPr lang="en-US" altLang="zh-TW" dirty="0">
                <a:latin typeface="微軟正黑體" panose="020B0604030504040204" pitchFamily="34" charset="-120"/>
                <a:ea typeface="微軟正黑體" panose="020B0604030504040204" pitchFamily="34" charset="-120"/>
              </a:rPr>
              <a:t>can be achieved better.</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123303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3FAF4E-36C4-74FF-1082-00CBB77C3545}"/>
            </a:ext>
          </a:extLst>
        </p:cNvPr>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959FF816-63F6-F4B1-8431-EF8FF364054C}"/>
              </a:ext>
            </a:extLst>
          </p:cNvPr>
          <p:cNvSpPr>
            <a:spLocks noGrp="1"/>
          </p:cNvSpPr>
          <p:nvPr>
            <p:ph type="sldNum" sz="quarter" idx="12"/>
          </p:nvPr>
        </p:nvSpPr>
        <p:spPr>
          <a:xfrm>
            <a:off x="11468099" y="6299200"/>
            <a:ext cx="328628" cy="365125"/>
          </a:xfrm>
        </p:spPr>
        <p:txBody>
          <a:bodyPr/>
          <a:lstStyle/>
          <a:p>
            <a:fld id="{105DE4CE-EE78-4987-91B7-4C4D550E8DE6}" type="slidenum">
              <a:rPr lang="zh-TW" altLang="en-US" sz="1600" b="1" smtClean="0">
                <a:solidFill>
                  <a:schemeClr val="tx1"/>
                </a:solidFill>
                <a:latin typeface="微軟正黑體" panose="020B0604030504040204" pitchFamily="34" charset="-120"/>
                <a:ea typeface="微軟正黑體" panose="020B0604030504040204" pitchFamily="34" charset="-120"/>
              </a:rPr>
              <a:t>5</a:t>
            </a:fld>
            <a:endParaRPr lang="zh-TW" altLang="en-US" sz="1600" b="1" dirty="0">
              <a:solidFill>
                <a:schemeClr val="tx1"/>
              </a:solidFill>
              <a:latin typeface="微軟正黑體" panose="020B0604030504040204" pitchFamily="34" charset="-120"/>
              <a:ea typeface="微軟正黑體" panose="020B0604030504040204" pitchFamily="34" charset="-120"/>
            </a:endParaRPr>
          </a:p>
        </p:txBody>
      </p:sp>
      <p:sp>
        <p:nvSpPr>
          <p:cNvPr id="2" name="文字方塊 1">
            <a:extLst>
              <a:ext uri="{FF2B5EF4-FFF2-40B4-BE49-F238E27FC236}">
                <a16:creationId xmlns:a16="http://schemas.microsoft.com/office/drawing/2014/main" id="{D850CDC6-488F-8660-EACB-92F2AA270C55}"/>
              </a:ext>
            </a:extLst>
          </p:cNvPr>
          <p:cNvSpPr txBox="1"/>
          <p:nvPr/>
        </p:nvSpPr>
        <p:spPr>
          <a:xfrm>
            <a:off x="647700" y="552450"/>
            <a:ext cx="3297341" cy="584775"/>
          </a:xfrm>
          <a:prstGeom prst="rect">
            <a:avLst/>
          </a:prstGeom>
          <a:noFill/>
        </p:spPr>
        <p:txBody>
          <a:bodyPr wrap="square" rtlCol="0">
            <a:spAutoFit/>
          </a:bodyPr>
          <a:lstStyle/>
          <a:p>
            <a:r>
              <a:rPr lang="en-US" altLang="zh-TW" sz="3200" b="1" dirty="0">
                <a:latin typeface="微軟正黑體" panose="020B0604030504040204" pitchFamily="34" charset="-120"/>
                <a:ea typeface="微軟正黑體" panose="020B0604030504040204" pitchFamily="34" charset="-120"/>
              </a:rPr>
              <a:t>Introduction</a:t>
            </a:r>
            <a:endParaRPr lang="zh-TW" altLang="en-US" sz="3200" b="1" dirty="0">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659C4A55-344E-9DCD-14CA-8FBCEA1382E6}"/>
              </a:ext>
            </a:extLst>
          </p:cNvPr>
          <p:cNvSpPr txBox="1"/>
          <p:nvPr/>
        </p:nvSpPr>
        <p:spPr>
          <a:xfrm>
            <a:off x="647700" y="1628775"/>
            <a:ext cx="9410701" cy="369332"/>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However, </a:t>
            </a:r>
            <a:r>
              <a:rPr lang="en-US" altLang="zh-TW" b="1" dirty="0">
                <a:solidFill>
                  <a:srgbClr val="FF0000"/>
                </a:solidFill>
                <a:latin typeface="微軟正黑體" panose="020B0604030504040204" pitchFamily="34" charset="-120"/>
                <a:ea typeface="微軟正黑體" panose="020B0604030504040204" pitchFamily="34" charset="-120"/>
              </a:rPr>
              <a:t>CAAC</a:t>
            </a:r>
            <a:r>
              <a:rPr lang="en-US" altLang="zh-TW" dirty="0">
                <a:latin typeface="微軟正黑體" panose="020B0604030504040204" pitchFamily="34" charset="-120"/>
                <a:ea typeface="微軟正黑體" panose="020B0604030504040204" pitchFamily="34" charset="-120"/>
              </a:rPr>
              <a:t> apply  </a:t>
            </a:r>
            <a:r>
              <a:rPr lang="en-US" altLang="zh-TW" b="1" dirty="0">
                <a:solidFill>
                  <a:srgbClr val="FF0000"/>
                </a:solidFill>
                <a:latin typeface="微軟正黑體" panose="020B0604030504040204" pitchFamily="34" charset="-120"/>
                <a:ea typeface="微軟正黑體" panose="020B0604030504040204" pitchFamily="34" charset="-120"/>
              </a:rPr>
              <a:t>hard criterions </a:t>
            </a:r>
            <a:r>
              <a:rPr lang="en-US" altLang="zh-TW" dirty="0">
                <a:latin typeface="微軟正黑體" panose="020B0604030504040204" pitchFamily="34" charset="-120"/>
                <a:ea typeface="微軟正黑體" panose="020B0604030504040204" pitchFamily="34" charset="-120"/>
              </a:rPr>
              <a:t>to classify the casual part into several classes.</a:t>
            </a:r>
            <a:endParaRPr lang="zh-TW" altLang="en-US"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E313533A-400C-B0A5-0C24-8BC7C728E3BB}"/>
              </a:ext>
            </a:extLst>
          </p:cNvPr>
          <p:cNvSpPr txBox="1"/>
          <p:nvPr/>
        </p:nvSpPr>
        <p:spPr>
          <a:xfrm>
            <a:off x="647700" y="2304991"/>
            <a:ext cx="10144125" cy="646331"/>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And </a:t>
            </a:r>
            <a:r>
              <a:rPr lang="en-US" altLang="zh-TW" b="1" dirty="0">
                <a:solidFill>
                  <a:srgbClr val="FF0000"/>
                </a:solidFill>
                <a:latin typeface="微軟正黑體" panose="020B0604030504040204" pitchFamily="34" charset="-120"/>
                <a:ea typeface="微軟正黑體" panose="020B0604030504040204" pitchFamily="34" charset="-120"/>
              </a:rPr>
              <a:t>problem will happen </a:t>
            </a:r>
            <a:r>
              <a:rPr lang="en-US" altLang="zh-TW" dirty="0">
                <a:latin typeface="微軟正黑體" panose="020B0604030504040204" pitchFamily="34" charset="-120"/>
                <a:ea typeface="微軟正黑體" panose="020B0604030504040204" pitchFamily="34" charset="-120"/>
              </a:rPr>
              <a:t>if the casual part has </a:t>
            </a:r>
            <a:r>
              <a:rPr lang="en-US" altLang="zh-TW" b="1" dirty="0">
                <a:solidFill>
                  <a:srgbClr val="FF0000"/>
                </a:solidFill>
                <a:latin typeface="微軟正黑體" panose="020B0604030504040204" pitchFamily="34" charset="-120"/>
                <a:ea typeface="微軟正黑體" panose="020B0604030504040204" pitchFamily="34" charset="-120"/>
              </a:rPr>
              <a:t>the feature value near to the boundary between two contexts</a:t>
            </a:r>
            <a:r>
              <a:rPr lang="en-US" altLang="zh-TW" dirty="0">
                <a:latin typeface="微軟正黑體" panose="020B0604030504040204" pitchFamily="34" charset="-120"/>
                <a:ea typeface="微軟正黑體" panose="020B0604030504040204" pitchFamily="34" charset="-120"/>
              </a:rPr>
              <a:t>. </a:t>
            </a:r>
            <a:endParaRPr lang="zh-TW" altLang="en-US" dirty="0">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BE58F617-566D-0012-2B16-FB54289365F6}"/>
              </a:ext>
            </a:extLst>
          </p:cNvPr>
          <p:cNvSpPr txBox="1"/>
          <p:nvPr/>
        </p:nvSpPr>
        <p:spPr>
          <a:xfrm>
            <a:off x="647700" y="3260348"/>
            <a:ext cx="7991475" cy="646331"/>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Increasing the number of contexts </a:t>
            </a:r>
            <a:r>
              <a:rPr lang="en-US" altLang="zh-TW" b="1" dirty="0">
                <a:solidFill>
                  <a:srgbClr val="FF0000"/>
                </a:solidFill>
                <a:latin typeface="微軟正黑體" panose="020B0604030504040204" pitchFamily="34" charset="-120"/>
                <a:ea typeface="微軟正黑體" panose="020B0604030504040204" pitchFamily="34" charset="-120"/>
              </a:rPr>
              <a:t>can not solve the problem </a:t>
            </a:r>
            <a:r>
              <a:rPr lang="en-US" altLang="zh-TW" dirty="0">
                <a:latin typeface="微軟正黑體" panose="020B0604030504040204" pitchFamily="34" charset="-120"/>
                <a:ea typeface="微軟正黑體" panose="020B0604030504040204" pitchFamily="34" charset="-120"/>
              </a:rPr>
              <a:t>by leading to fewer training data for each class. </a:t>
            </a:r>
            <a:endParaRPr lang="zh-TW" altLang="en-US" dirty="0">
              <a:latin typeface="微軟正黑體" panose="020B0604030504040204" pitchFamily="34" charset="-120"/>
              <a:ea typeface="微軟正黑體" panose="020B0604030504040204" pitchFamily="34" charset="-120"/>
            </a:endParaRPr>
          </a:p>
        </p:txBody>
      </p:sp>
      <p:sp>
        <p:nvSpPr>
          <p:cNvPr id="8" name="文字方塊 7">
            <a:extLst>
              <a:ext uri="{FF2B5EF4-FFF2-40B4-BE49-F238E27FC236}">
                <a16:creationId xmlns:a16="http://schemas.microsoft.com/office/drawing/2014/main" id="{9C9CB79B-28F3-2973-8AEC-F91EF6B7D8FD}"/>
              </a:ext>
            </a:extLst>
          </p:cNvPr>
          <p:cNvSpPr txBox="1"/>
          <p:nvPr/>
        </p:nvSpPr>
        <p:spPr>
          <a:xfrm>
            <a:off x="706541" y="4061579"/>
            <a:ext cx="3636859" cy="369332"/>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e.g. </a:t>
            </a:r>
            <a:r>
              <a:rPr lang="en-US" altLang="zh-TW" b="1" dirty="0">
                <a:solidFill>
                  <a:srgbClr val="FF0000"/>
                </a:solidFill>
                <a:latin typeface="微軟正黑體" panose="020B0604030504040204" pitchFamily="34" charset="-120"/>
                <a:ea typeface="微軟正黑體" panose="020B0604030504040204" pitchFamily="34" charset="-120"/>
              </a:rPr>
              <a:t>Data</a:t>
            </a:r>
            <a:r>
              <a:rPr lang="en-US" altLang="zh-TW" dirty="0">
                <a:latin typeface="微軟正黑體" panose="020B0604030504040204" pitchFamily="34" charset="-120"/>
                <a:ea typeface="微軟正黑體" panose="020B0604030504040204" pitchFamily="34" charset="-120"/>
              </a:rPr>
              <a:t> -&gt; </a:t>
            </a:r>
            <a:r>
              <a:rPr lang="en-US" altLang="zh-TW" b="1" dirty="0">
                <a:solidFill>
                  <a:srgbClr val="FF0000"/>
                </a:solidFill>
                <a:latin typeface="微軟正黑體" panose="020B0604030504040204" pitchFamily="34" charset="-120"/>
                <a:ea typeface="微軟正黑體" panose="020B0604030504040204" pitchFamily="34" charset="-120"/>
              </a:rPr>
              <a:t>Contexts</a:t>
            </a:r>
            <a:r>
              <a:rPr lang="en-US" altLang="zh-TW" dirty="0">
                <a:latin typeface="微軟正黑體" panose="020B0604030504040204" pitchFamily="34" charset="-120"/>
                <a:ea typeface="微軟正黑體" panose="020B0604030504040204" pitchFamily="34" charset="-120"/>
              </a:rPr>
              <a:t> -&gt; </a:t>
            </a:r>
            <a:r>
              <a:rPr lang="en-US" altLang="zh-TW" b="1" dirty="0">
                <a:solidFill>
                  <a:srgbClr val="FF0000"/>
                </a:solidFill>
                <a:latin typeface="微軟正黑體" panose="020B0604030504040204" pitchFamily="34" charset="-120"/>
                <a:ea typeface="微軟正黑體" panose="020B0604030504040204" pitchFamily="34" charset="-120"/>
              </a:rPr>
              <a:t>Class</a:t>
            </a:r>
            <a:endParaRPr lang="zh-TW" altLang="en-US" b="1" dirty="0">
              <a:solidFill>
                <a:srgbClr val="FF0000"/>
              </a:solidFill>
              <a:latin typeface="微軟正黑體" panose="020B0604030504040204" pitchFamily="34" charset="-120"/>
              <a:ea typeface="微軟正黑體" panose="020B0604030504040204" pitchFamily="34" charset="-120"/>
            </a:endParaRPr>
          </a:p>
        </p:txBody>
      </p:sp>
      <p:sp>
        <p:nvSpPr>
          <p:cNvPr id="12" name="文字方塊 11">
            <a:extLst>
              <a:ext uri="{FF2B5EF4-FFF2-40B4-BE49-F238E27FC236}">
                <a16:creationId xmlns:a16="http://schemas.microsoft.com/office/drawing/2014/main" id="{A6AC288E-A547-380C-BA2B-18D3563D6C86}"/>
              </a:ext>
            </a:extLst>
          </p:cNvPr>
          <p:cNvSpPr txBox="1"/>
          <p:nvPr/>
        </p:nvSpPr>
        <p:spPr>
          <a:xfrm>
            <a:off x="1143000" y="4708446"/>
            <a:ext cx="3200400" cy="369332"/>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Data / Context    -&gt; Class</a:t>
            </a:r>
            <a:endParaRPr lang="zh-TW" altLang="en-US" dirty="0">
              <a:latin typeface="微軟正黑體" panose="020B0604030504040204" pitchFamily="34" charset="-120"/>
              <a:ea typeface="微軟正黑體" panose="020B0604030504040204" pitchFamily="34" charset="-120"/>
            </a:endParaRPr>
          </a:p>
        </p:txBody>
      </p:sp>
      <p:cxnSp>
        <p:nvCxnSpPr>
          <p:cNvPr id="14" name="直線單箭頭接點 13">
            <a:extLst>
              <a:ext uri="{FF2B5EF4-FFF2-40B4-BE49-F238E27FC236}">
                <a16:creationId xmlns:a16="http://schemas.microsoft.com/office/drawing/2014/main" id="{21C1EBFE-B65C-BCFB-899B-A26AC65CC5BB}"/>
              </a:ext>
            </a:extLst>
          </p:cNvPr>
          <p:cNvCxnSpPr>
            <a:cxnSpLocks/>
          </p:cNvCxnSpPr>
          <p:nvPr/>
        </p:nvCxnSpPr>
        <p:spPr>
          <a:xfrm flipV="1">
            <a:off x="2055238" y="4708446"/>
            <a:ext cx="661143" cy="4445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直線單箭頭接點 18">
            <a:extLst>
              <a:ext uri="{FF2B5EF4-FFF2-40B4-BE49-F238E27FC236}">
                <a16:creationId xmlns:a16="http://schemas.microsoft.com/office/drawing/2014/main" id="{DD5E74BF-2FD9-64E2-654C-32FAE0DB7E15}"/>
              </a:ext>
            </a:extLst>
          </p:cNvPr>
          <p:cNvCxnSpPr/>
          <p:nvPr/>
        </p:nvCxnSpPr>
        <p:spPr>
          <a:xfrm flipH="1">
            <a:off x="3291866" y="4676775"/>
            <a:ext cx="628650" cy="4762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文字方塊 19">
            <a:extLst>
              <a:ext uri="{FF2B5EF4-FFF2-40B4-BE49-F238E27FC236}">
                <a16:creationId xmlns:a16="http://schemas.microsoft.com/office/drawing/2014/main" id="{68B3513A-BE71-BBDC-21FF-208C1636412C}"/>
              </a:ext>
            </a:extLst>
          </p:cNvPr>
          <p:cNvSpPr txBox="1"/>
          <p:nvPr/>
        </p:nvSpPr>
        <p:spPr>
          <a:xfrm>
            <a:off x="1302832" y="5232678"/>
            <a:ext cx="2916743" cy="369332"/>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1000/10             -&gt;  100</a:t>
            </a:r>
            <a:endParaRPr lang="zh-TW" altLang="en-US" dirty="0">
              <a:latin typeface="微軟正黑體" panose="020B0604030504040204" pitchFamily="34" charset="-120"/>
              <a:ea typeface="微軟正黑體" panose="020B0604030504040204" pitchFamily="34" charset="-120"/>
            </a:endParaRPr>
          </a:p>
        </p:txBody>
      </p:sp>
      <p:sp>
        <p:nvSpPr>
          <p:cNvPr id="21" name="文字方塊 20">
            <a:extLst>
              <a:ext uri="{FF2B5EF4-FFF2-40B4-BE49-F238E27FC236}">
                <a16:creationId xmlns:a16="http://schemas.microsoft.com/office/drawing/2014/main" id="{0F479705-B103-DB40-0C8D-A1AB62923C07}"/>
              </a:ext>
            </a:extLst>
          </p:cNvPr>
          <p:cNvSpPr txBox="1"/>
          <p:nvPr/>
        </p:nvSpPr>
        <p:spPr>
          <a:xfrm>
            <a:off x="1302832" y="5692498"/>
            <a:ext cx="2916743" cy="369332"/>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1000/100           -&gt;  10</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839000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8842D1-0E21-B7A9-9408-64A382A9BA67}"/>
            </a:ext>
          </a:extLst>
        </p:cNvPr>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A1C16CF9-C119-4048-35B4-59CFE81C7265}"/>
              </a:ext>
            </a:extLst>
          </p:cNvPr>
          <p:cNvSpPr>
            <a:spLocks noGrp="1"/>
          </p:cNvSpPr>
          <p:nvPr>
            <p:ph type="sldNum" sz="quarter" idx="12"/>
          </p:nvPr>
        </p:nvSpPr>
        <p:spPr>
          <a:xfrm>
            <a:off x="11468099" y="6299200"/>
            <a:ext cx="314325" cy="365125"/>
          </a:xfrm>
        </p:spPr>
        <p:txBody>
          <a:bodyPr/>
          <a:lstStyle/>
          <a:p>
            <a:fld id="{105DE4CE-EE78-4987-91B7-4C4D550E8DE6}" type="slidenum">
              <a:rPr lang="zh-TW" altLang="en-US" sz="1600" b="1" smtClean="0">
                <a:solidFill>
                  <a:schemeClr val="tx1"/>
                </a:solidFill>
                <a:latin typeface="微軟正黑體" panose="020B0604030504040204" pitchFamily="34" charset="-120"/>
                <a:ea typeface="微軟正黑體" panose="020B0604030504040204" pitchFamily="34" charset="-120"/>
              </a:rPr>
              <a:t>6</a:t>
            </a:fld>
            <a:endParaRPr lang="zh-TW" altLang="en-US" sz="1600" b="1" dirty="0">
              <a:solidFill>
                <a:schemeClr val="tx1"/>
              </a:solidFill>
              <a:latin typeface="微軟正黑體" panose="020B0604030504040204" pitchFamily="34" charset="-120"/>
              <a:ea typeface="微軟正黑體" panose="020B0604030504040204" pitchFamily="34" charset="-120"/>
            </a:endParaRPr>
          </a:p>
        </p:txBody>
      </p:sp>
      <p:sp>
        <p:nvSpPr>
          <p:cNvPr id="2" name="文字方塊 1">
            <a:extLst>
              <a:ext uri="{FF2B5EF4-FFF2-40B4-BE49-F238E27FC236}">
                <a16:creationId xmlns:a16="http://schemas.microsoft.com/office/drawing/2014/main" id="{E663D7B6-9393-4E34-5A05-F466C19A048F}"/>
              </a:ext>
            </a:extLst>
          </p:cNvPr>
          <p:cNvSpPr txBox="1"/>
          <p:nvPr/>
        </p:nvSpPr>
        <p:spPr>
          <a:xfrm>
            <a:off x="647700" y="552450"/>
            <a:ext cx="3297341" cy="584775"/>
          </a:xfrm>
          <a:prstGeom prst="rect">
            <a:avLst/>
          </a:prstGeom>
          <a:noFill/>
        </p:spPr>
        <p:txBody>
          <a:bodyPr wrap="square" rtlCol="0">
            <a:spAutoFit/>
          </a:bodyPr>
          <a:lstStyle/>
          <a:p>
            <a:r>
              <a:rPr lang="en-US" altLang="zh-TW" sz="3200" b="1" dirty="0">
                <a:latin typeface="微軟正黑體" panose="020B0604030504040204" pitchFamily="34" charset="-120"/>
                <a:ea typeface="微軟正黑體" panose="020B0604030504040204" pitchFamily="34" charset="-120"/>
              </a:rPr>
              <a:t>Introduction</a:t>
            </a:r>
            <a:endParaRPr lang="zh-TW" altLang="en-US" sz="3200" b="1" dirty="0">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CA41087E-ABFE-4586-D8BB-D92490B1403F}"/>
              </a:ext>
            </a:extLst>
          </p:cNvPr>
          <p:cNvSpPr txBox="1"/>
          <p:nvPr/>
        </p:nvSpPr>
        <p:spPr>
          <a:xfrm>
            <a:off x="647700" y="1400175"/>
            <a:ext cx="6086475" cy="369332"/>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In this paper, </a:t>
            </a:r>
            <a:r>
              <a:rPr lang="en-US" altLang="zh-TW" b="1" dirty="0">
                <a:solidFill>
                  <a:srgbClr val="FF0000"/>
                </a:solidFill>
                <a:latin typeface="微軟正黑體" panose="020B0604030504040204" pitchFamily="34" charset="-120"/>
                <a:ea typeface="微軟正黑體" panose="020B0604030504040204" pitchFamily="34" charset="-120"/>
              </a:rPr>
              <a:t>contexts are overlapped with one more</a:t>
            </a:r>
            <a:r>
              <a:rPr lang="en-US" altLang="zh-TW" dirty="0">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662D5A09-9D02-25CC-8553-D3126526218E}"/>
              </a:ext>
            </a:extLst>
          </p:cNvPr>
          <p:cNvSpPr txBox="1"/>
          <p:nvPr/>
        </p:nvSpPr>
        <p:spPr>
          <a:xfrm>
            <a:off x="647700" y="2526997"/>
            <a:ext cx="6953250" cy="369332"/>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They assign data to </a:t>
            </a:r>
            <a:r>
              <a:rPr lang="en-US" altLang="zh-TW" b="1" dirty="0">
                <a:solidFill>
                  <a:srgbClr val="FF0000"/>
                </a:solidFill>
                <a:latin typeface="微軟正黑體" panose="020B0604030504040204" pitchFamily="34" charset="-120"/>
                <a:ea typeface="微軟正黑體" panose="020B0604030504040204" pitchFamily="34" charset="-120"/>
              </a:rPr>
              <a:t>be encoded into more than one contexts</a:t>
            </a:r>
            <a:r>
              <a:rPr lang="en-US" altLang="zh-TW" dirty="0">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EDEEEB49-229D-8EA3-A0F0-F2D3B9DA7EF7}"/>
              </a:ext>
            </a:extLst>
          </p:cNvPr>
          <p:cNvSpPr txBox="1"/>
          <p:nvPr/>
        </p:nvSpPr>
        <p:spPr>
          <a:xfrm>
            <a:off x="647700" y="3638506"/>
            <a:ext cx="8334375" cy="646331"/>
          </a:xfrm>
          <a:prstGeom prst="rect">
            <a:avLst/>
          </a:prstGeom>
          <a:noFill/>
        </p:spPr>
        <p:txBody>
          <a:bodyPr wrap="square" rtlCol="0">
            <a:spAutoFit/>
          </a:bodyPr>
          <a:lstStyle/>
          <a:p>
            <a:r>
              <a:rPr lang="en-US" altLang="zh-TW" b="1" dirty="0">
                <a:solidFill>
                  <a:srgbClr val="FF0000"/>
                </a:solidFill>
                <a:latin typeface="微軟正黑體" panose="020B0604030504040204" pitchFamily="34" charset="-120"/>
                <a:ea typeface="微軟正黑體" panose="020B0604030504040204" pitchFamily="34" charset="-120"/>
              </a:rPr>
              <a:t>The probability model </a:t>
            </a:r>
            <a:r>
              <a:rPr lang="en-US" altLang="zh-TW" dirty="0">
                <a:latin typeface="微軟正黑體" panose="020B0604030504040204" pitchFamily="34" charset="-120"/>
                <a:ea typeface="微軟正黑體" panose="020B0604030504040204" pitchFamily="34" charset="-120"/>
              </a:rPr>
              <a:t>is constructed from </a:t>
            </a:r>
            <a:r>
              <a:rPr lang="en-US" altLang="zh-TW" b="1" dirty="0">
                <a:solidFill>
                  <a:srgbClr val="FF0000"/>
                </a:solidFill>
                <a:latin typeface="微軟正黑體" panose="020B0604030504040204" pitchFamily="34" charset="-120"/>
                <a:ea typeface="微軟正黑體" panose="020B0604030504040204" pitchFamily="34" charset="-120"/>
              </a:rPr>
              <a:t>the weighted combination </a:t>
            </a:r>
            <a:r>
              <a:rPr lang="en-US" altLang="zh-TW" dirty="0">
                <a:latin typeface="微軟正黑體" panose="020B0604030504040204" pitchFamily="34" charset="-120"/>
                <a:ea typeface="微軟正黑體" panose="020B0604030504040204" pitchFamily="34" charset="-120"/>
              </a:rPr>
              <a:t>of the </a:t>
            </a:r>
            <a:r>
              <a:rPr lang="en-US" altLang="zh-TW" b="1" dirty="0">
                <a:solidFill>
                  <a:srgbClr val="FF0000"/>
                </a:solidFill>
                <a:latin typeface="微軟正黑體" panose="020B0604030504040204" pitchFamily="34" charset="-120"/>
                <a:ea typeface="微軟正黑體" panose="020B0604030504040204" pitchFamily="34" charset="-120"/>
              </a:rPr>
              <a:t>frequency table </a:t>
            </a:r>
            <a:r>
              <a:rPr lang="en-US" altLang="zh-TW" dirty="0">
                <a:latin typeface="微軟正黑體" panose="020B0604030504040204" pitchFamily="34" charset="-120"/>
                <a:ea typeface="微軟正黑體" panose="020B0604030504040204" pitchFamily="34" charset="-120"/>
              </a:rPr>
              <a:t>of these </a:t>
            </a:r>
            <a:r>
              <a:rPr lang="en-US" altLang="zh-TW" b="1" dirty="0">
                <a:solidFill>
                  <a:srgbClr val="FF0000"/>
                </a:solidFill>
                <a:latin typeface="微軟正黑體" panose="020B0604030504040204" pitchFamily="34" charset="-120"/>
                <a:ea typeface="微軟正黑體" panose="020B0604030504040204" pitchFamily="34" charset="-120"/>
              </a:rPr>
              <a:t>overlapped contexts</a:t>
            </a:r>
            <a:r>
              <a:rPr lang="en-US" altLang="zh-TW" dirty="0">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p:txBody>
      </p:sp>
      <p:sp>
        <p:nvSpPr>
          <p:cNvPr id="7" name="箭號: 向下 6">
            <a:extLst>
              <a:ext uri="{FF2B5EF4-FFF2-40B4-BE49-F238E27FC236}">
                <a16:creationId xmlns:a16="http://schemas.microsoft.com/office/drawing/2014/main" id="{0673CC23-783E-B8FA-6978-04AC8B39CEDE}"/>
              </a:ext>
            </a:extLst>
          </p:cNvPr>
          <p:cNvSpPr/>
          <p:nvPr/>
        </p:nvSpPr>
        <p:spPr>
          <a:xfrm>
            <a:off x="3564730" y="2032457"/>
            <a:ext cx="252413" cy="369333"/>
          </a:xfrm>
          <a:prstGeom prst="downArrow">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latin typeface="微軟正黑體" panose="020B0604030504040204" pitchFamily="34" charset="-120"/>
              <a:ea typeface="微軟正黑體" panose="020B0604030504040204" pitchFamily="34" charset="-120"/>
            </a:endParaRPr>
          </a:p>
        </p:txBody>
      </p:sp>
      <p:sp>
        <p:nvSpPr>
          <p:cNvPr id="8" name="箭號: 向下 7">
            <a:extLst>
              <a:ext uri="{FF2B5EF4-FFF2-40B4-BE49-F238E27FC236}">
                <a16:creationId xmlns:a16="http://schemas.microsoft.com/office/drawing/2014/main" id="{E3E93649-C496-7A71-8FE1-636544EE7474}"/>
              </a:ext>
            </a:extLst>
          </p:cNvPr>
          <p:cNvSpPr/>
          <p:nvPr/>
        </p:nvSpPr>
        <p:spPr>
          <a:xfrm>
            <a:off x="3564730" y="3090408"/>
            <a:ext cx="252413" cy="369333"/>
          </a:xfrm>
          <a:prstGeom prst="downArrow">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latin typeface="微軟正黑體" panose="020B0604030504040204" pitchFamily="34" charset="-120"/>
              <a:ea typeface="微軟正黑體" panose="020B0604030504040204" pitchFamily="34" charset="-120"/>
            </a:endParaRPr>
          </a:p>
        </p:txBody>
      </p:sp>
      <p:sp>
        <p:nvSpPr>
          <p:cNvPr id="10" name="文字方塊 9">
            <a:extLst>
              <a:ext uri="{FF2B5EF4-FFF2-40B4-BE49-F238E27FC236}">
                <a16:creationId xmlns:a16="http://schemas.microsoft.com/office/drawing/2014/main" id="{AD158FFF-804B-4F94-30EC-A807DC2BC090}"/>
              </a:ext>
            </a:extLst>
          </p:cNvPr>
          <p:cNvSpPr txBox="1"/>
          <p:nvPr/>
        </p:nvSpPr>
        <p:spPr>
          <a:xfrm>
            <a:off x="6734175" y="1400175"/>
            <a:ext cx="2724150" cy="369332"/>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1 </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to</a:t>
            </a:r>
            <a:r>
              <a:rPr lang="zh-TW" altLang="en-US" dirty="0">
                <a:latin typeface="微軟正黑體" panose="020B0604030504040204" pitchFamily="34" charset="-120"/>
                <a:ea typeface="微軟正黑體" panose="020B0604030504040204" pitchFamily="34" charset="-120"/>
              </a:rPr>
              <a:t>  </a:t>
            </a:r>
            <a:r>
              <a:rPr lang="en-US" altLang="zh-TW" b="1" dirty="0">
                <a:solidFill>
                  <a:srgbClr val="FF0000"/>
                </a:solidFill>
                <a:latin typeface="微軟正黑體" panose="020B0604030504040204" pitchFamily="34" charset="-120"/>
                <a:ea typeface="微軟正黑體" panose="020B0604030504040204" pitchFamily="34" charset="-120"/>
              </a:rPr>
              <a:t>1</a:t>
            </a:r>
            <a:r>
              <a:rPr lang="zh-TW" altLang="en-US" b="1" dirty="0">
                <a:solidFill>
                  <a:srgbClr val="FF0000"/>
                </a:solidFill>
                <a:latin typeface="微軟正黑體" panose="020B0604030504040204" pitchFamily="34" charset="-120"/>
                <a:ea typeface="微軟正黑體" panose="020B0604030504040204" pitchFamily="34" charset="-120"/>
              </a:rPr>
              <a:t> </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-&gt;</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 1</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to</a:t>
            </a:r>
            <a:r>
              <a:rPr lang="zh-TW" altLang="en-US" dirty="0">
                <a:latin typeface="微軟正黑體" panose="020B0604030504040204" pitchFamily="34" charset="-120"/>
                <a:ea typeface="微軟正黑體" panose="020B0604030504040204" pitchFamily="34" charset="-120"/>
              </a:rPr>
              <a:t> </a:t>
            </a:r>
            <a:r>
              <a:rPr lang="en-US" altLang="zh-TW" b="1" dirty="0">
                <a:solidFill>
                  <a:srgbClr val="FF0000"/>
                </a:solidFill>
                <a:latin typeface="微軟正黑體" panose="020B0604030504040204" pitchFamily="34" charset="-120"/>
                <a:ea typeface="微軟正黑體" panose="020B0604030504040204" pitchFamily="34" charset="-120"/>
              </a:rPr>
              <a:t>more</a:t>
            </a:r>
            <a:endParaRPr lang="zh-TW" altLang="en-US" b="1" dirty="0">
              <a:solidFill>
                <a:srgbClr val="FF0000"/>
              </a:solidFill>
              <a:latin typeface="微軟正黑體" panose="020B0604030504040204" pitchFamily="34" charset="-120"/>
              <a:ea typeface="微軟正黑體" panose="020B0604030504040204" pitchFamily="34" charset="-120"/>
            </a:endParaRPr>
          </a:p>
        </p:txBody>
      </p:sp>
      <p:sp>
        <p:nvSpPr>
          <p:cNvPr id="11" name="文字方塊 10">
            <a:extLst>
              <a:ext uri="{FF2B5EF4-FFF2-40B4-BE49-F238E27FC236}">
                <a16:creationId xmlns:a16="http://schemas.microsoft.com/office/drawing/2014/main" id="{A38EF23A-9027-4079-B583-CAC0CA70E914}"/>
              </a:ext>
            </a:extLst>
          </p:cNvPr>
          <p:cNvSpPr txBox="1"/>
          <p:nvPr/>
        </p:nvSpPr>
        <p:spPr>
          <a:xfrm>
            <a:off x="647700" y="5088492"/>
            <a:ext cx="4552950" cy="646331"/>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The weights is according to the distance. </a:t>
            </a:r>
          </a:p>
          <a:p>
            <a:r>
              <a:rPr lang="en-US" altLang="zh-TW" b="1" dirty="0">
                <a:solidFill>
                  <a:srgbClr val="FF0000"/>
                </a:solidFill>
                <a:latin typeface="微軟正黑體" panose="020B0604030504040204" pitchFamily="34" charset="-120"/>
                <a:ea typeface="微軟正黑體" panose="020B0604030504040204" pitchFamily="34" charset="-120"/>
              </a:rPr>
              <a:t>Larger distance </a:t>
            </a:r>
            <a:r>
              <a:rPr lang="en-US" altLang="zh-TW" dirty="0">
                <a:latin typeface="微軟正黑體" panose="020B0604030504040204" pitchFamily="34" charset="-120"/>
                <a:ea typeface="微軟正黑體" panose="020B0604030504040204" pitchFamily="34" charset="-120"/>
              </a:rPr>
              <a:t>means </a:t>
            </a:r>
            <a:r>
              <a:rPr lang="en-US" altLang="zh-TW" b="1" dirty="0">
                <a:solidFill>
                  <a:srgbClr val="FF0000"/>
                </a:solidFill>
                <a:latin typeface="微軟正黑體" panose="020B0604030504040204" pitchFamily="34" charset="-120"/>
                <a:ea typeface="微軟正黑體" panose="020B0604030504040204" pitchFamily="34" charset="-120"/>
              </a:rPr>
              <a:t>smaller weights</a:t>
            </a:r>
            <a:r>
              <a:rPr lang="en-US" altLang="zh-TW" dirty="0">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p:txBody>
      </p:sp>
      <p:sp>
        <p:nvSpPr>
          <p:cNvPr id="12" name="箭號: 向下 11">
            <a:extLst>
              <a:ext uri="{FF2B5EF4-FFF2-40B4-BE49-F238E27FC236}">
                <a16:creationId xmlns:a16="http://schemas.microsoft.com/office/drawing/2014/main" id="{DE68B121-559A-6A5A-0A22-92110F952D6C}"/>
              </a:ext>
            </a:extLst>
          </p:cNvPr>
          <p:cNvSpPr/>
          <p:nvPr/>
        </p:nvSpPr>
        <p:spPr>
          <a:xfrm>
            <a:off x="3562348" y="4501998"/>
            <a:ext cx="252413" cy="369333"/>
          </a:xfrm>
          <a:prstGeom prst="downArrow">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864039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AE7B4-928D-05D8-31D0-2EC5498DF6AD}"/>
            </a:ext>
          </a:extLst>
        </p:cNvPr>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F9923653-49E1-50D0-1A62-62EAE050B3E8}"/>
              </a:ext>
            </a:extLst>
          </p:cNvPr>
          <p:cNvSpPr>
            <a:spLocks noGrp="1"/>
          </p:cNvSpPr>
          <p:nvPr>
            <p:ph type="sldNum" sz="quarter" idx="12"/>
          </p:nvPr>
        </p:nvSpPr>
        <p:spPr>
          <a:xfrm>
            <a:off x="11468099" y="6299200"/>
            <a:ext cx="314325" cy="365125"/>
          </a:xfrm>
        </p:spPr>
        <p:txBody>
          <a:bodyPr/>
          <a:lstStyle/>
          <a:p>
            <a:fld id="{105DE4CE-EE78-4987-91B7-4C4D550E8DE6}" type="slidenum">
              <a:rPr lang="zh-TW" altLang="en-US" sz="1600" b="1" smtClean="0">
                <a:solidFill>
                  <a:schemeClr val="tx1"/>
                </a:solidFill>
                <a:latin typeface="微軟正黑體" panose="020B0604030504040204" pitchFamily="34" charset="-120"/>
                <a:ea typeface="微軟正黑體" panose="020B0604030504040204" pitchFamily="34" charset="-120"/>
              </a:rPr>
              <a:t>7</a:t>
            </a:fld>
            <a:endParaRPr lang="zh-TW" altLang="en-US" sz="1600" b="1" dirty="0">
              <a:solidFill>
                <a:schemeClr val="tx1"/>
              </a:solidFill>
              <a:latin typeface="微軟正黑體" panose="020B0604030504040204" pitchFamily="34" charset="-120"/>
              <a:ea typeface="微軟正黑體" panose="020B0604030504040204" pitchFamily="34" charset="-120"/>
            </a:endParaRPr>
          </a:p>
        </p:txBody>
      </p:sp>
      <p:sp>
        <p:nvSpPr>
          <p:cNvPr id="2" name="文字方塊 1">
            <a:extLst>
              <a:ext uri="{FF2B5EF4-FFF2-40B4-BE49-F238E27FC236}">
                <a16:creationId xmlns:a16="http://schemas.microsoft.com/office/drawing/2014/main" id="{AEA1C5B9-2B20-2FD0-1D0D-24AA292D7C50}"/>
              </a:ext>
            </a:extLst>
          </p:cNvPr>
          <p:cNvSpPr txBox="1"/>
          <p:nvPr/>
        </p:nvSpPr>
        <p:spPr>
          <a:xfrm>
            <a:off x="647700" y="552450"/>
            <a:ext cx="3343275" cy="584775"/>
          </a:xfrm>
          <a:prstGeom prst="rect">
            <a:avLst/>
          </a:prstGeom>
          <a:noFill/>
        </p:spPr>
        <p:txBody>
          <a:bodyPr wrap="square" rtlCol="0">
            <a:spAutoFit/>
          </a:bodyPr>
          <a:lstStyle/>
          <a:p>
            <a:r>
              <a:rPr lang="en-US" altLang="zh-TW" sz="3200" b="1" dirty="0">
                <a:latin typeface="微軟正黑體" panose="020B0604030504040204" pitchFamily="34" charset="-120"/>
                <a:ea typeface="微軟正黑體" panose="020B0604030504040204" pitchFamily="34" charset="-120"/>
              </a:rPr>
              <a:t>Overall Process</a:t>
            </a:r>
            <a:endParaRPr lang="zh-TW" altLang="en-US" sz="3200" b="1" dirty="0">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7BAB1F36-2FB5-261B-9CFD-86DB272C6432}"/>
              </a:ext>
            </a:extLst>
          </p:cNvPr>
          <p:cNvSpPr txBox="1"/>
          <p:nvPr/>
        </p:nvSpPr>
        <p:spPr>
          <a:xfrm>
            <a:off x="647700" y="1886128"/>
            <a:ext cx="6743700" cy="369332"/>
          </a:xfrm>
          <a:prstGeom prst="rect">
            <a:avLst/>
          </a:prstGeom>
          <a:noFill/>
        </p:spPr>
        <p:txBody>
          <a:bodyPr wrap="square" rtlCol="0">
            <a:spAutoFit/>
          </a:bodyPr>
          <a:lstStyle/>
          <a:p>
            <a:r>
              <a:rPr lang="en-US" altLang="zh-TW" b="1" dirty="0">
                <a:solidFill>
                  <a:srgbClr val="FF0000"/>
                </a:solidFill>
                <a:latin typeface="微軟正黑體" panose="020B0604030504040204" pitchFamily="34" charset="-120"/>
                <a:ea typeface="微軟正黑體" panose="020B0604030504040204" pitchFamily="34" charset="-120"/>
              </a:rPr>
              <a:t>LOCO-I </a:t>
            </a:r>
            <a:r>
              <a:rPr lang="en-US" altLang="zh-TW" dirty="0">
                <a:latin typeface="微軟正黑體" panose="020B0604030504040204" pitchFamily="34" charset="-120"/>
                <a:ea typeface="微軟正黑體" panose="020B0604030504040204" pitchFamily="34" charset="-120"/>
              </a:rPr>
              <a:t>(Low Complexity lossless compression for images)</a:t>
            </a:r>
            <a:endParaRPr lang="zh-TW" altLang="en-US"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DC007A23-96BE-6CE2-49DC-EDC066BEDAE7}"/>
              </a:ext>
            </a:extLst>
          </p:cNvPr>
          <p:cNvSpPr txBox="1"/>
          <p:nvPr/>
        </p:nvSpPr>
        <p:spPr>
          <a:xfrm>
            <a:off x="647700" y="1289922"/>
            <a:ext cx="5756256" cy="369332"/>
          </a:xfrm>
          <a:prstGeom prst="rect">
            <a:avLst/>
          </a:prstGeom>
          <a:noFill/>
        </p:spPr>
        <p:txBody>
          <a:bodyPr wrap="none" rtlCol="0">
            <a:spAutoFit/>
          </a:bodyPr>
          <a:lstStyle/>
          <a:p>
            <a:r>
              <a:rPr lang="en-US" altLang="zh-TW" b="1" dirty="0">
                <a:solidFill>
                  <a:srgbClr val="FF0000"/>
                </a:solidFill>
                <a:latin typeface="微軟正黑體" panose="020B0604030504040204" pitchFamily="34" charset="-120"/>
                <a:ea typeface="微軟正黑體" panose="020B0604030504040204" pitchFamily="34" charset="-120"/>
              </a:rPr>
              <a:t>A. Prediction of the current pixel values</a:t>
            </a:r>
            <a:r>
              <a:rPr lang="en-US" altLang="zh-TW" b="1"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by LOCO-I.</a:t>
            </a:r>
            <a:endParaRPr lang="zh-TW" altLang="en-US" dirty="0">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B7282B19-A5AE-3D79-A145-683917E7862A}"/>
              </a:ext>
            </a:extLst>
          </p:cNvPr>
          <p:cNvSpPr txBox="1"/>
          <p:nvPr/>
        </p:nvSpPr>
        <p:spPr>
          <a:xfrm>
            <a:off x="647700" y="2377559"/>
            <a:ext cx="1981200" cy="369332"/>
          </a:xfrm>
          <a:prstGeom prst="rect">
            <a:avLst/>
          </a:prstGeom>
          <a:noFill/>
        </p:spPr>
        <p:txBody>
          <a:bodyPr wrap="square" rtlCol="0">
            <a:spAutoFit/>
          </a:bodyPr>
          <a:lstStyle/>
          <a:p>
            <a:r>
              <a:rPr lang="en-US" altLang="zh-TW" b="1" dirty="0">
                <a:latin typeface="微軟正黑體" panose="020B0604030504040204" pitchFamily="34" charset="-120"/>
                <a:ea typeface="微軟正黑體" panose="020B0604030504040204" pitchFamily="34" charset="-120"/>
              </a:rPr>
              <a:t>Input image A</a:t>
            </a:r>
            <a:endParaRPr lang="zh-TW" altLang="en-US" b="1" dirty="0">
              <a:latin typeface="微軟正黑體" panose="020B0604030504040204" pitchFamily="34" charset="-120"/>
              <a:ea typeface="微軟正黑體" panose="020B0604030504040204" pitchFamily="34" charset="-120"/>
            </a:endParaRPr>
          </a:p>
        </p:txBody>
      </p:sp>
      <p:pic>
        <p:nvPicPr>
          <p:cNvPr id="8" name="圖片 7">
            <a:extLst>
              <a:ext uri="{FF2B5EF4-FFF2-40B4-BE49-F238E27FC236}">
                <a16:creationId xmlns:a16="http://schemas.microsoft.com/office/drawing/2014/main" id="{037BD7C7-D039-E983-4B49-4FADDB2C57DB}"/>
              </a:ext>
            </a:extLst>
          </p:cNvPr>
          <p:cNvPicPr>
            <a:picLocks noChangeAspect="1"/>
          </p:cNvPicPr>
          <p:nvPr/>
        </p:nvPicPr>
        <p:blipFill>
          <a:blip r:embed="rId2"/>
          <a:stretch>
            <a:fillRect/>
          </a:stretch>
        </p:blipFill>
        <p:spPr>
          <a:xfrm>
            <a:off x="741810" y="2895526"/>
            <a:ext cx="5992061" cy="533474"/>
          </a:xfrm>
          <a:prstGeom prst="rect">
            <a:avLst/>
          </a:prstGeom>
          <a:ln w="19050">
            <a:solidFill>
              <a:schemeClr val="tx1"/>
            </a:solidFill>
          </a:ln>
        </p:spPr>
      </p:pic>
      <mc:AlternateContent xmlns:mc="http://schemas.openxmlformats.org/markup-compatibility/2006" xmlns:a14="http://schemas.microsoft.com/office/drawing/2010/main">
        <mc:Choice Requires="a14">
          <p:sp>
            <p:nvSpPr>
              <p:cNvPr id="9" name="文字方塊 8">
                <a:extLst>
                  <a:ext uri="{FF2B5EF4-FFF2-40B4-BE49-F238E27FC236}">
                    <a16:creationId xmlns:a16="http://schemas.microsoft.com/office/drawing/2014/main" id="{662F7140-C33E-9F4E-72DE-B9A734E69357}"/>
                  </a:ext>
                </a:extLst>
              </p:cNvPr>
              <p:cNvSpPr txBox="1"/>
              <p:nvPr/>
            </p:nvSpPr>
            <p:spPr>
              <a:xfrm>
                <a:off x="647700" y="4111110"/>
                <a:ext cx="2162175" cy="369332"/>
              </a:xfrm>
              <a:prstGeom prst="rect">
                <a:avLst/>
              </a:prstGeom>
              <a:noFill/>
            </p:spPr>
            <p:txBody>
              <a:bodyPr wrap="square" rtlCol="0">
                <a:spAutoFit/>
              </a:bodyPr>
              <a:lstStyle/>
              <a:p>
                <a:r>
                  <a:rPr lang="en-US" altLang="zh-TW" b="1" dirty="0">
                    <a:latin typeface="微軟正黑體" panose="020B0604030504040204" pitchFamily="34" charset="-120"/>
                    <a:ea typeface="微軟正黑體" panose="020B0604030504040204" pitchFamily="34" charset="-120"/>
                  </a:rPr>
                  <a:t>Current pixel </a:t>
                </a:r>
                <a14:m>
                  <m:oMath xmlns:m="http://schemas.openxmlformats.org/officeDocument/2006/math">
                    <m:sSub>
                      <m:sSubPr>
                        <m:ctrlPr>
                          <a:rPr lang="en-US" altLang="zh-TW" b="1" i="1" smtClean="0">
                            <a:latin typeface="Cambria Math" panose="02040503050406030204" pitchFamily="18" charset="0"/>
                            <a:ea typeface="微軟正黑體" panose="020B0604030504040204" pitchFamily="34" charset="-120"/>
                          </a:rPr>
                        </m:ctrlPr>
                      </m:sSubPr>
                      <m:e>
                        <m:r>
                          <a:rPr lang="en-US" altLang="zh-TW" b="1" i="1" smtClean="0">
                            <a:latin typeface="Cambria Math" panose="02040503050406030204" pitchFamily="18" charset="0"/>
                            <a:ea typeface="微軟正黑體" panose="020B0604030504040204" pitchFamily="34" charset="-120"/>
                          </a:rPr>
                          <m:t>𝑨</m:t>
                        </m:r>
                      </m:e>
                      <m:sub>
                        <m:r>
                          <a:rPr lang="en-US" altLang="zh-TW" b="1" i="1" smtClean="0">
                            <a:latin typeface="Cambria Math" panose="02040503050406030204" pitchFamily="18" charset="0"/>
                            <a:ea typeface="微軟正黑體" panose="020B0604030504040204" pitchFamily="34" charset="-120"/>
                          </a:rPr>
                          <m:t>𝑷</m:t>
                        </m:r>
                      </m:sub>
                    </m:sSub>
                  </m:oMath>
                </a14:m>
                <a:endParaRPr lang="zh-TW" altLang="en-US" b="1" dirty="0">
                  <a:latin typeface="微軟正黑體" panose="020B0604030504040204" pitchFamily="34" charset="-120"/>
                  <a:ea typeface="微軟正黑體" panose="020B0604030504040204" pitchFamily="34" charset="-120"/>
                </a:endParaRPr>
              </a:p>
            </p:txBody>
          </p:sp>
        </mc:Choice>
        <mc:Fallback xmlns="">
          <p:sp>
            <p:nvSpPr>
              <p:cNvPr id="9" name="文字方塊 8">
                <a:extLst>
                  <a:ext uri="{FF2B5EF4-FFF2-40B4-BE49-F238E27FC236}">
                    <a16:creationId xmlns:a16="http://schemas.microsoft.com/office/drawing/2014/main" id="{662F7140-C33E-9F4E-72DE-B9A734E69357}"/>
                  </a:ext>
                </a:extLst>
              </p:cNvPr>
              <p:cNvSpPr txBox="1">
                <a:spLocks noRot="1" noChangeAspect="1" noMove="1" noResize="1" noEditPoints="1" noAdjustHandles="1" noChangeArrowheads="1" noChangeShapeType="1" noTextEdit="1"/>
              </p:cNvSpPr>
              <p:nvPr/>
            </p:nvSpPr>
            <p:spPr>
              <a:xfrm>
                <a:off x="647700" y="4111110"/>
                <a:ext cx="2162175" cy="369332"/>
              </a:xfrm>
              <a:prstGeom prst="rect">
                <a:avLst/>
              </a:prstGeom>
              <a:blipFill>
                <a:blip r:embed="rId3"/>
                <a:stretch>
                  <a:fillRect l="-2254" t="-8197" b="-24590"/>
                </a:stretch>
              </a:blipFill>
            </p:spPr>
            <p:txBody>
              <a:bodyPr/>
              <a:lstStyle/>
              <a:p>
                <a:r>
                  <a:rPr lang="zh-TW" altLang="en-US">
                    <a:noFill/>
                  </a:rPr>
                  <a:t> </a:t>
                </a:r>
              </a:p>
            </p:txBody>
          </p:sp>
        </mc:Fallback>
      </mc:AlternateContent>
      <p:pic>
        <p:nvPicPr>
          <p:cNvPr id="11" name="圖片 10">
            <a:extLst>
              <a:ext uri="{FF2B5EF4-FFF2-40B4-BE49-F238E27FC236}">
                <a16:creationId xmlns:a16="http://schemas.microsoft.com/office/drawing/2014/main" id="{DED014FD-8F4C-8A2A-8EC2-C9B0CDC8EA63}"/>
              </a:ext>
            </a:extLst>
          </p:cNvPr>
          <p:cNvPicPr>
            <a:picLocks noChangeAspect="1"/>
          </p:cNvPicPr>
          <p:nvPr/>
        </p:nvPicPr>
        <p:blipFill>
          <a:blip r:embed="rId4"/>
          <a:stretch>
            <a:fillRect/>
          </a:stretch>
        </p:blipFill>
        <p:spPr>
          <a:xfrm>
            <a:off x="741810" y="4621591"/>
            <a:ext cx="5811390" cy="1291420"/>
          </a:xfrm>
          <a:prstGeom prst="rect">
            <a:avLst/>
          </a:prstGeom>
          <a:ln w="19050">
            <a:solidFill>
              <a:schemeClr val="tx1"/>
            </a:solidFill>
          </a:ln>
        </p:spPr>
      </p:pic>
      <p:sp>
        <p:nvSpPr>
          <p:cNvPr id="12" name="箭號: 向下 11">
            <a:extLst>
              <a:ext uri="{FF2B5EF4-FFF2-40B4-BE49-F238E27FC236}">
                <a16:creationId xmlns:a16="http://schemas.microsoft.com/office/drawing/2014/main" id="{91F2FC89-832D-30DF-44E8-96377A776834}"/>
              </a:ext>
            </a:extLst>
          </p:cNvPr>
          <p:cNvSpPr/>
          <p:nvPr/>
        </p:nvSpPr>
        <p:spPr>
          <a:xfrm>
            <a:off x="3485427" y="3741777"/>
            <a:ext cx="252413" cy="369333"/>
          </a:xfrm>
          <a:prstGeom prst="downArrow">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512514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62C412-DD57-E79F-0119-1CBC49A87CA2}"/>
            </a:ext>
          </a:extLst>
        </p:cNvPr>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B93964C8-7DF8-6C89-C958-F6152E06B0F5}"/>
              </a:ext>
            </a:extLst>
          </p:cNvPr>
          <p:cNvSpPr>
            <a:spLocks noGrp="1"/>
          </p:cNvSpPr>
          <p:nvPr>
            <p:ph type="sldNum" sz="quarter" idx="12"/>
          </p:nvPr>
        </p:nvSpPr>
        <p:spPr>
          <a:xfrm>
            <a:off x="11468099" y="6299200"/>
            <a:ext cx="314325" cy="365125"/>
          </a:xfrm>
        </p:spPr>
        <p:txBody>
          <a:bodyPr/>
          <a:lstStyle/>
          <a:p>
            <a:fld id="{105DE4CE-EE78-4987-91B7-4C4D550E8DE6}" type="slidenum">
              <a:rPr lang="zh-TW" altLang="en-US" sz="1600" b="1" smtClean="0">
                <a:solidFill>
                  <a:schemeClr val="tx1"/>
                </a:solidFill>
                <a:latin typeface="微軟正黑體" panose="020B0604030504040204" pitchFamily="34" charset="-120"/>
                <a:ea typeface="微軟正黑體" panose="020B0604030504040204" pitchFamily="34" charset="-120"/>
              </a:rPr>
              <a:t>8</a:t>
            </a:fld>
            <a:endParaRPr lang="zh-TW" altLang="en-US" sz="1600" b="1" dirty="0">
              <a:solidFill>
                <a:schemeClr val="tx1"/>
              </a:solidFill>
              <a:latin typeface="微軟正黑體" panose="020B0604030504040204" pitchFamily="34" charset="-120"/>
              <a:ea typeface="微軟正黑體" panose="020B0604030504040204" pitchFamily="34" charset="-120"/>
            </a:endParaRPr>
          </a:p>
        </p:txBody>
      </p:sp>
      <p:sp>
        <p:nvSpPr>
          <p:cNvPr id="2" name="文字方塊 1">
            <a:extLst>
              <a:ext uri="{FF2B5EF4-FFF2-40B4-BE49-F238E27FC236}">
                <a16:creationId xmlns:a16="http://schemas.microsoft.com/office/drawing/2014/main" id="{2E88BB9D-CFAD-0404-D1C8-10D77DC4977F}"/>
              </a:ext>
            </a:extLst>
          </p:cNvPr>
          <p:cNvSpPr txBox="1"/>
          <p:nvPr/>
        </p:nvSpPr>
        <p:spPr>
          <a:xfrm>
            <a:off x="647700" y="552450"/>
            <a:ext cx="3343275" cy="584775"/>
          </a:xfrm>
          <a:prstGeom prst="rect">
            <a:avLst/>
          </a:prstGeom>
          <a:noFill/>
        </p:spPr>
        <p:txBody>
          <a:bodyPr wrap="square" rtlCol="0">
            <a:spAutoFit/>
          </a:bodyPr>
          <a:lstStyle/>
          <a:p>
            <a:r>
              <a:rPr lang="en-US" altLang="zh-TW" sz="3200" b="1" dirty="0">
                <a:latin typeface="微軟正黑體" panose="020B0604030504040204" pitchFamily="34" charset="-120"/>
                <a:ea typeface="微軟正黑體" panose="020B0604030504040204" pitchFamily="34" charset="-120"/>
              </a:rPr>
              <a:t>Overall Process</a:t>
            </a:r>
            <a:endParaRPr lang="zh-TW" altLang="en-US" sz="3200" b="1"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C3765F16-8F5F-43D9-DDEC-A37B91945066}"/>
              </a:ext>
            </a:extLst>
          </p:cNvPr>
          <p:cNvSpPr txBox="1"/>
          <p:nvPr/>
        </p:nvSpPr>
        <p:spPr>
          <a:xfrm>
            <a:off x="647700" y="1289922"/>
            <a:ext cx="7546361" cy="369332"/>
          </a:xfrm>
          <a:prstGeom prst="rect">
            <a:avLst/>
          </a:prstGeom>
          <a:noFill/>
        </p:spPr>
        <p:txBody>
          <a:bodyPr wrap="none" rtlCol="0">
            <a:spAutoFit/>
          </a:bodyPr>
          <a:lstStyle/>
          <a:p>
            <a:r>
              <a:rPr lang="en-US" altLang="zh-TW" b="1" dirty="0">
                <a:solidFill>
                  <a:srgbClr val="FF0000"/>
                </a:solidFill>
                <a:latin typeface="微軟正黑體" panose="020B0604030504040204" pitchFamily="34" charset="-120"/>
                <a:ea typeface="微軟正黑體" panose="020B0604030504040204" pitchFamily="34" charset="-120"/>
              </a:rPr>
              <a:t>B. Features of the Surrounding Casual Part </a:t>
            </a:r>
            <a:r>
              <a:rPr lang="en-US" altLang="zh-TW" dirty="0">
                <a:latin typeface="微軟正黑體" panose="020B0604030504040204" pitchFamily="34" charset="-120"/>
                <a:ea typeface="微軟正黑體" panose="020B0604030504040204" pitchFamily="34" charset="-120"/>
              </a:rPr>
              <a:t>(Construct the context).</a:t>
            </a:r>
            <a:endParaRPr lang="zh-TW" altLang="en-US" dirty="0">
              <a:latin typeface="微軟正黑體" panose="020B0604030504040204" pitchFamily="34" charset="-120"/>
              <a:ea typeface="微軟正黑體" panose="020B0604030504040204" pitchFamily="34" charset="-120"/>
            </a:endParaRPr>
          </a:p>
        </p:txBody>
      </p:sp>
      <mc:AlternateContent xmlns:mc="http://schemas.openxmlformats.org/markup-compatibility/2006" xmlns:a14="http://schemas.microsoft.com/office/drawing/2010/main">
        <mc:Choice Requires="a14">
          <p:sp>
            <p:nvSpPr>
              <p:cNvPr id="6" name="文字方塊 5">
                <a:extLst>
                  <a:ext uri="{FF2B5EF4-FFF2-40B4-BE49-F238E27FC236}">
                    <a16:creationId xmlns:a16="http://schemas.microsoft.com/office/drawing/2014/main" id="{9064F68C-CE08-1537-4405-D9B1793BAB1C}"/>
                  </a:ext>
                </a:extLst>
              </p:cNvPr>
              <p:cNvSpPr txBox="1"/>
              <p:nvPr/>
            </p:nvSpPr>
            <p:spPr>
              <a:xfrm>
                <a:off x="752475" y="1943100"/>
                <a:ext cx="7810500" cy="369332"/>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1. </a:t>
                </a:r>
                <a:r>
                  <a:rPr lang="en-US" altLang="zh-TW" b="1" i="1" dirty="0">
                    <a:solidFill>
                      <a:srgbClr val="FF0000"/>
                    </a:solidFill>
                    <a:latin typeface="微軟正黑體" panose="020B0604030504040204" pitchFamily="34" charset="-120"/>
                    <a:ea typeface="微軟正黑體" panose="020B0604030504040204" pitchFamily="34" charset="-120"/>
                  </a:rPr>
                  <a:t>A</a:t>
                </a:r>
                <a14:m>
                  <m:oMath xmlns:m="http://schemas.openxmlformats.org/officeDocument/2006/math">
                    <m:r>
                      <a:rPr lang="en-US" altLang="zh-TW" b="1" i="1" smtClean="0">
                        <a:solidFill>
                          <a:srgbClr val="FF0000"/>
                        </a:solidFill>
                        <a:latin typeface="Cambria Math" panose="02040503050406030204" pitchFamily="18" charset="0"/>
                      </a:rPr>
                      <m:t>[</m:t>
                    </m:r>
                    <m:r>
                      <a:rPr lang="en-US" altLang="zh-TW" b="1" i="1" smtClean="0">
                        <a:solidFill>
                          <a:srgbClr val="FF0000"/>
                        </a:solidFill>
                        <a:latin typeface="Cambria Math" panose="02040503050406030204" pitchFamily="18" charset="0"/>
                      </a:rPr>
                      <m:t>𝒊</m:t>
                    </m:r>
                    <m:r>
                      <a:rPr lang="en-US" altLang="zh-TW" b="1" i="1" smtClean="0">
                        <a:solidFill>
                          <a:srgbClr val="FF0000"/>
                        </a:solidFill>
                        <a:latin typeface="Cambria Math" panose="02040503050406030204" pitchFamily="18" charset="0"/>
                      </a:rPr>
                      <m:t>,</m:t>
                    </m:r>
                    <m:r>
                      <a:rPr lang="en-US" altLang="zh-TW" b="1" i="1" smtClean="0">
                        <a:solidFill>
                          <a:srgbClr val="FF0000"/>
                        </a:solidFill>
                        <a:latin typeface="Cambria Math" panose="02040503050406030204" pitchFamily="18" charset="0"/>
                      </a:rPr>
                      <m:t>𝒋</m:t>
                    </m:r>
                    <m:r>
                      <a:rPr lang="en-US" altLang="zh-TW" b="1" i="1" smtClean="0">
                        <a:solidFill>
                          <a:srgbClr val="FF0000"/>
                        </a:solidFill>
                        <a:latin typeface="Cambria Math" panose="02040503050406030204" pitchFamily="18" charset="0"/>
                      </a:rPr>
                      <m:t>]</m:t>
                    </m:r>
                  </m:oMath>
                </a14:m>
                <a:r>
                  <a:rPr lang="zh-TW" altLang="en-US" b="1" dirty="0">
                    <a:solidFill>
                      <a:srgbClr val="FF0000"/>
                    </a:solidFill>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is the true pixel value and</a:t>
                </a:r>
                <a:r>
                  <a:rPr lang="zh-TW" altLang="en-US" dirty="0">
                    <a:latin typeface="微軟正黑體" panose="020B0604030504040204" pitchFamily="34" charset="-120"/>
                    <a:ea typeface="微軟正黑體" panose="020B0604030504040204" pitchFamily="34" charset="-120"/>
                  </a:rPr>
                  <a:t> </a:t>
                </a:r>
                <a14:m>
                  <m:oMath xmlns:m="http://schemas.openxmlformats.org/officeDocument/2006/math">
                    <m:sSub>
                      <m:sSubPr>
                        <m:ctrlPr>
                          <a:rPr lang="en-US" altLang="zh-TW" b="1" i="1" smtClean="0">
                            <a:solidFill>
                              <a:srgbClr val="FF0000"/>
                            </a:solidFill>
                            <a:latin typeface="Cambria Math" panose="02040503050406030204" pitchFamily="18" charset="0"/>
                          </a:rPr>
                        </m:ctrlPr>
                      </m:sSubPr>
                      <m:e>
                        <m:r>
                          <a:rPr lang="en-US" altLang="zh-TW" b="1" i="1" smtClean="0">
                            <a:solidFill>
                              <a:srgbClr val="FF0000"/>
                            </a:solidFill>
                            <a:latin typeface="Cambria Math" panose="02040503050406030204" pitchFamily="18" charset="0"/>
                          </a:rPr>
                          <m:t>𝑨</m:t>
                        </m:r>
                      </m:e>
                      <m:sub>
                        <m:r>
                          <a:rPr lang="en-US" altLang="zh-TW" b="1" i="1" smtClean="0">
                            <a:solidFill>
                              <a:srgbClr val="FF0000"/>
                            </a:solidFill>
                            <a:latin typeface="Cambria Math" panose="02040503050406030204" pitchFamily="18" charset="0"/>
                          </a:rPr>
                          <m:t>𝑷</m:t>
                        </m:r>
                      </m:sub>
                    </m:sSub>
                    <m:r>
                      <a:rPr lang="en-US" altLang="zh-TW" b="1" i="1" smtClean="0">
                        <a:solidFill>
                          <a:srgbClr val="FF0000"/>
                        </a:solidFill>
                        <a:latin typeface="Cambria Math" panose="02040503050406030204" pitchFamily="18" charset="0"/>
                      </a:rPr>
                      <m:t>[</m:t>
                    </m:r>
                    <m:r>
                      <a:rPr lang="en-US" altLang="zh-TW" b="1" i="1" smtClean="0">
                        <a:solidFill>
                          <a:srgbClr val="FF0000"/>
                        </a:solidFill>
                        <a:latin typeface="Cambria Math" panose="02040503050406030204" pitchFamily="18" charset="0"/>
                      </a:rPr>
                      <m:t>𝒊</m:t>
                    </m:r>
                    <m:r>
                      <a:rPr lang="en-US" altLang="zh-TW" b="1" i="1" smtClean="0">
                        <a:solidFill>
                          <a:srgbClr val="FF0000"/>
                        </a:solidFill>
                        <a:latin typeface="Cambria Math" panose="02040503050406030204" pitchFamily="18" charset="0"/>
                      </a:rPr>
                      <m:t>,</m:t>
                    </m:r>
                    <m:r>
                      <a:rPr lang="en-US" altLang="zh-TW" b="1" i="1" smtClean="0">
                        <a:solidFill>
                          <a:srgbClr val="FF0000"/>
                        </a:solidFill>
                        <a:latin typeface="Cambria Math" panose="02040503050406030204" pitchFamily="18" charset="0"/>
                      </a:rPr>
                      <m:t>𝒋</m:t>
                    </m:r>
                    <m:r>
                      <a:rPr lang="en-US" altLang="zh-TW" b="1" i="1" smtClean="0">
                        <a:solidFill>
                          <a:srgbClr val="FF0000"/>
                        </a:solidFill>
                        <a:latin typeface="Cambria Math" panose="02040503050406030204" pitchFamily="18" charset="0"/>
                      </a:rPr>
                      <m:t>]</m:t>
                    </m:r>
                  </m:oMath>
                </a14:m>
                <a:r>
                  <a:rPr lang="zh-TW" altLang="en-US" b="1" dirty="0">
                    <a:solidFill>
                      <a:srgbClr val="FF0000"/>
                    </a:solidFill>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is the predicted pixel value.</a:t>
                </a:r>
                <a:endParaRPr lang="zh-TW" altLang="en-US" dirty="0">
                  <a:latin typeface="微軟正黑體" panose="020B0604030504040204" pitchFamily="34" charset="-120"/>
                  <a:ea typeface="微軟正黑體" panose="020B0604030504040204" pitchFamily="34" charset="-120"/>
                </a:endParaRPr>
              </a:p>
            </p:txBody>
          </p:sp>
        </mc:Choice>
        <mc:Fallback xmlns="">
          <p:sp>
            <p:nvSpPr>
              <p:cNvPr id="6" name="文字方塊 5">
                <a:extLst>
                  <a:ext uri="{FF2B5EF4-FFF2-40B4-BE49-F238E27FC236}">
                    <a16:creationId xmlns:a16="http://schemas.microsoft.com/office/drawing/2014/main" id="{9064F68C-CE08-1537-4405-D9B1793BAB1C}"/>
                  </a:ext>
                </a:extLst>
              </p:cNvPr>
              <p:cNvSpPr txBox="1">
                <a:spLocks noRot="1" noChangeAspect="1" noMove="1" noResize="1" noEditPoints="1" noAdjustHandles="1" noChangeArrowheads="1" noChangeShapeType="1" noTextEdit="1"/>
              </p:cNvSpPr>
              <p:nvPr/>
            </p:nvSpPr>
            <p:spPr>
              <a:xfrm>
                <a:off x="752475" y="1943100"/>
                <a:ext cx="7810500" cy="369332"/>
              </a:xfrm>
              <a:prstGeom prst="rect">
                <a:avLst/>
              </a:prstGeom>
              <a:blipFill>
                <a:blip r:embed="rId2"/>
                <a:stretch>
                  <a:fillRect l="-624" t="-10000" b="-26667"/>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7" name="文字方塊 6">
                <a:extLst>
                  <a:ext uri="{FF2B5EF4-FFF2-40B4-BE49-F238E27FC236}">
                    <a16:creationId xmlns:a16="http://schemas.microsoft.com/office/drawing/2014/main" id="{474904D2-34FE-3D2E-8CBE-C1E9C830BF5B}"/>
                  </a:ext>
                </a:extLst>
              </p:cNvPr>
              <p:cNvSpPr txBox="1"/>
              <p:nvPr/>
            </p:nvSpPr>
            <p:spPr>
              <a:xfrm>
                <a:off x="990600" y="2411612"/>
                <a:ext cx="5219700" cy="369332"/>
              </a:xfrm>
              <a:prstGeom prst="rect">
                <a:avLst/>
              </a:prstGeom>
              <a:noFill/>
            </p:spPr>
            <p:txBody>
              <a:bodyPr wrap="square" rtlCol="0">
                <a:spAutoFit/>
              </a:bodyPr>
              <a:lstStyle/>
              <a:p>
                <a:r>
                  <a:rPr lang="en-US" altLang="zh-TW" b="1" dirty="0">
                    <a:solidFill>
                      <a:srgbClr val="FF0000"/>
                    </a:solidFill>
                    <a:latin typeface="微軟正黑體" panose="020B0604030504040204" pitchFamily="34" charset="-120"/>
                    <a:ea typeface="微軟正黑體" panose="020B0604030504040204" pitchFamily="34" charset="-120"/>
                  </a:rPr>
                  <a:t>res</a:t>
                </a:r>
                <a14:m>
                  <m:oMath xmlns:m="http://schemas.openxmlformats.org/officeDocument/2006/math">
                    <m:r>
                      <a:rPr lang="en-US" altLang="zh-TW" b="1" i="1" smtClean="0">
                        <a:solidFill>
                          <a:srgbClr val="FF0000"/>
                        </a:solidFill>
                        <a:latin typeface="Cambria Math" panose="02040503050406030204" pitchFamily="18" charset="0"/>
                      </a:rPr>
                      <m:t>[</m:t>
                    </m:r>
                    <m:r>
                      <a:rPr lang="en-US" altLang="zh-TW" b="1" i="1" smtClean="0">
                        <a:solidFill>
                          <a:srgbClr val="FF0000"/>
                        </a:solidFill>
                        <a:latin typeface="Cambria Math" panose="02040503050406030204" pitchFamily="18" charset="0"/>
                      </a:rPr>
                      <m:t>𝒊</m:t>
                    </m:r>
                    <m:r>
                      <a:rPr lang="en-US" altLang="zh-TW" b="1" i="1" smtClean="0">
                        <a:solidFill>
                          <a:srgbClr val="FF0000"/>
                        </a:solidFill>
                        <a:latin typeface="Cambria Math" panose="02040503050406030204" pitchFamily="18" charset="0"/>
                      </a:rPr>
                      <m:t>,</m:t>
                    </m:r>
                    <m:r>
                      <a:rPr lang="en-US" altLang="zh-TW" b="1" i="1" smtClean="0">
                        <a:solidFill>
                          <a:srgbClr val="FF0000"/>
                        </a:solidFill>
                        <a:latin typeface="Cambria Math" panose="02040503050406030204" pitchFamily="18" charset="0"/>
                      </a:rPr>
                      <m:t>𝒋</m:t>
                    </m:r>
                    <m:r>
                      <a:rPr lang="en-US" altLang="zh-TW" b="1" i="1" smtClean="0">
                        <a:solidFill>
                          <a:srgbClr val="FF0000"/>
                        </a:solidFill>
                        <a:latin typeface="Cambria Math" panose="02040503050406030204" pitchFamily="18" charset="0"/>
                      </a:rPr>
                      <m:t>]</m:t>
                    </m:r>
                  </m:oMath>
                </a14:m>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is the prediction residue.</a:t>
                </a:r>
                <a:endParaRPr lang="zh-TW" altLang="en-US" dirty="0">
                  <a:latin typeface="微軟正黑體" panose="020B0604030504040204" pitchFamily="34" charset="-120"/>
                  <a:ea typeface="微軟正黑體" panose="020B0604030504040204" pitchFamily="34" charset="-120"/>
                </a:endParaRPr>
              </a:p>
            </p:txBody>
          </p:sp>
        </mc:Choice>
        <mc:Fallback xmlns="">
          <p:sp>
            <p:nvSpPr>
              <p:cNvPr id="7" name="文字方塊 6">
                <a:extLst>
                  <a:ext uri="{FF2B5EF4-FFF2-40B4-BE49-F238E27FC236}">
                    <a16:creationId xmlns:a16="http://schemas.microsoft.com/office/drawing/2014/main" id="{474904D2-34FE-3D2E-8CBE-C1E9C830BF5B}"/>
                  </a:ext>
                </a:extLst>
              </p:cNvPr>
              <p:cNvSpPr txBox="1">
                <a:spLocks noRot="1" noChangeAspect="1" noMove="1" noResize="1" noEditPoints="1" noAdjustHandles="1" noChangeArrowheads="1" noChangeShapeType="1" noTextEdit="1"/>
              </p:cNvSpPr>
              <p:nvPr/>
            </p:nvSpPr>
            <p:spPr>
              <a:xfrm>
                <a:off x="990600" y="2411612"/>
                <a:ext cx="5219700" cy="369332"/>
              </a:xfrm>
              <a:prstGeom prst="rect">
                <a:avLst/>
              </a:prstGeom>
              <a:blipFill>
                <a:blip r:embed="rId3"/>
                <a:stretch>
                  <a:fillRect l="-1051" t="-10000" b="-26667"/>
                </a:stretch>
              </a:blipFill>
            </p:spPr>
            <p:txBody>
              <a:bodyPr/>
              <a:lstStyle/>
              <a:p>
                <a:r>
                  <a:rPr lang="zh-TW" altLang="en-US">
                    <a:noFill/>
                  </a:rPr>
                  <a:t> </a:t>
                </a:r>
              </a:p>
            </p:txBody>
          </p:sp>
        </mc:Fallback>
      </mc:AlternateContent>
      <p:pic>
        <p:nvPicPr>
          <p:cNvPr id="9" name="圖片 8">
            <a:extLst>
              <a:ext uri="{FF2B5EF4-FFF2-40B4-BE49-F238E27FC236}">
                <a16:creationId xmlns:a16="http://schemas.microsoft.com/office/drawing/2014/main" id="{4FA79B6A-4722-8688-D68D-7EABAEBFD409}"/>
              </a:ext>
            </a:extLst>
          </p:cNvPr>
          <p:cNvPicPr>
            <a:picLocks noChangeAspect="1"/>
          </p:cNvPicPr>
          <p:nvPr/>
        </p:nvPicPr>
        <p:blipFill>
          <a:blip r:embed="rId4"/>
          <a:stretch>
            <a:fillRect/>
          </a:stretch>
        </p:blipFill>
        <p:spPr>
          <a:xfrm>
            <a:off x="990600" y="2934918"/>
            <a:ext cx="4467225" cy="567762"/>
          </a:xfrm>
          <a:prstGeom prst="rect">
            <a:avLst/>
          </a:prstGeom>
          <a:ln w="19050">
            <a:solidFill>
              <a:schemeClr val="tx1"/>
            </a:solidFill>
          </a:ln>
        </p:spPr>
      </p:pic>
      <p:sp>
        <p:nvSpPr>
          <p:cNvPr id="10" name="文字方塊 9">
            <a:extLst>
              <a:ext uri="{FF2B5EF4-FFF2-40B4-BE49-F238E27FC236}">
                <a16:creationId xmlns:a16="http://schemas.microsoft.com/office/drawing/2014/main" id="{6B48E2A2-C697-9518-F5E7-550991C6EC08}"/>
              </a:ext>
            </a:extLst>
          </p:cNvPr>
          <p:cNvSpPr txBox="1"/>
          <p:nvPr/>
        </p:nvSpPr>
        <p:spPr>
          <a:xfrm>
            <a:off x="752475" y="3707725"/>
            <a:ext cx="1743075" cy="369332"/>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2. </a:t>
            </a:r>
            <a:r>
              <a:rPr lang="en-US" altLang="zh-TW" b="1" dirty="0">
                <a:solidFill>
                  <a:srgbClr val="FF0000"/>
                </a:solidFill>
                <a:latin typeface="微軟正黑體" panose="020B0604030504040204" pitchFamily="34" charset="-120"/>
                <a:ea typeface="微軟正黑體" panose="020B0604030504040204" pitchFamily="34" charset="-120"/>
              </a:rPr>
              <a:t>Feature1</a:t>
            </a:r>
            <a:r>
              <a:rPr lang="en-US" altLang="zh-TW" dirty="0">
                <a:latin typeface="微軟正黑體" panose="020B0604030504040204" pitchFamily="34" charset="-120"/>
                <a:ea typeface="微軟正黑體" panose="020B0604030504040204" pitchFamily="34" charset="-120"/>
              </a:rPr>
              <a:t> is</a:t>
            </a:r>
            <a:endParaRPr lang="zh-TW" altLang="en-US" dirty="0">
              <a:latin typeface="微軟正黑體" panose="020B0604030504040204" pitchFamily="34" charset="-120"/>
              <a:ea typeface="微軟正黑體" panose="020B0604030504040204" pitchFamily="34" charset="-120"/>
            </a:endParaRPr>
          </a:p>
        </p:txBody>
      </p:sp>
      <p:pic>
        <p:nvPicPr>
          <p:cNvPr id="12" name="圖片 11">
            <a:extLst>
              <a:ext uri="{FF2B5EF4-FFF2-40B4-BE49-F238E27FC236}">
                <a16:creationId xmlns:a16="http://schemas.microsoft.com/office/drawing/2014/main" id="{A7709DAB-F7C8-022D-55F7-EEA7311F336C}"/>
              </a:ext>
            </a:extLst>
          </p:cNvPr>
          <p:cNvPicPr>
            <a:picLocks noChangeAspect="1"/>
          </p:cNvPicPr>
          <p:nvPr/>
        </p:nvPicPr>
        <p:blipFill>
          <a:blip r:embed="rId5"/>
          <a:stretch>
            <a:fillRect/>
          </a:stretch>
        </p:blipFill>
        <p:spPr>
          <a:xfrm>
            <a:off x="990600" y="4116375"/>
            <a:ext cx="5415536" cy="1066792"/>
          </a:xfrm>
          <a:prstGeom prst="rect">
            <a:avLst/>
          </a:prstGeom>
          <a:ln w="19050">
            <a:solidFill>
              <a:schemeClr val="tx1"/>
            </a:solidFill>
          </a:ln>
        </p:spPr>
      </p:pic>
      <p:sp>
        <p:nvSpPr>
          <p:cNvPr id="13" name="文字方塊 12">
            <a:extLst>
              <a:ext uri="{FF2B5EF4-FFF2-40B4-BE49-F238E27FC236}">
                <a16:creationId xmlns:a16="http://schemas.microsoft.com/office/drawing/2014/main" id="{308A2AFD-9B3E-61C4-4EBA-4C097FE2F750}"/>
              </a:ext>
            </a:extLst>
          </p:cNvPr>
          <p:cNvSpPr txBox="1"/>
          <p:nvPr/>
        </p:nvSpPr>
        <p:spPr>
          <a:xfrm>
            <a:off x="914400" y="5472350"/>
            <a:ext cx="5945538" cy="369332"/>
          </a:xfrm>
          <a:prstGeom prst="rect">
            <a:avLst/>
          </a:prstGeom>
          <a:noFill/>
        </p:spPr>
        <p:txBody>
          <a:bodyPr wrap="none" rtlCol="0">
            <a:spAutoFit/>
          </a:bodyPr>
          <a:lstStyle/>
          <a:p>
            <a:r>
              <a:rPr lang="en-US" altLang="zh-TW" b="1" dirty="0">
                <a:solidFill>
                  <a:srgbClr val="FF0000"/>
                </a:solidFill>
                <a:latin typeface="微軟正黑體" panose="020B0604030504040204" pitchFamily="34" charset="-120"/>
                <a:ea typeface="微軟正黑體" panose="020B0604030504040204" pitchFamily="34" charset="-120"/>
              </a:rPr>
              <a:t>Weights 2</a:t>
            </a:r>
            <a:r>
              <a:rPr lang="en-US" altLang="zh-TW" dirty="0">
                <a:latin typeface="微軟正黑體" panose="020B0604030504040204" pitchFamily="34" charset="-120"/>
                <a:ea typeface="微軟正黑體" panose="020B0604030504040204" pitchFamily="34" charset="-120"/>
              </a:rPr>
              <a:t> means they are </a:t>
            </a:r>
            <a:r>
              <a:rPr lang="en-US" altLang="zh-TW" b="1" dirty="0">
                <a:solidFill>
                  <a:srgbClr val="FF0000"/>
                </a:solidFill>
                <a:latin typeface="微軟正黑體" panose="020B0604030504040204" pitchFamily="34" charset="-120"/>
                <a:ea typeface="微軟正黑體" panose="020B0604030504040204" pitchFamily="34" charset="-120"/>
              </a:rPr>
              <a:t>closer to the current pixel.</a:t>
            </a:r>
            <a:endParaRPr lang="zh-TW" altLang="en-US" b="1" dirty="0">
              <a:solidFill>
                <a:srgbClr val="FF00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143695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D6E6B0-3161-3CCD-2994-277BC473FBE8}"/>
            </a:ext>
          </a:extLst>
        </p:cNvPr>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D28B5ECC-A8A0-42E7-6745-EA39062C94EF}"/>
              </a:ext>
            </a:extLst>
          </p:cNvPr>
          <p:cNvSpPr>
            <a:spLocks noGrp="1"/>
          </p:cNvSpPr>
          <p:nvPr>
            <p:ph type="sldNum" sz="quarter" idx="12"/>
          </p:nvPr>
        </p:nvSpPr>
        <p:spPr>
          <a:xfrm>
            <a:off x="11468099" y="6299200"/>
            <a:ext cx="314325" cy="365125"/>
          </a:xfrm>
        </p:spPr>
        <p:txBody>
          <a:bodyPr/>
          <a:lstStyle/>
          <a:p>
            <a:fld id="{105DE4CE-EE78-4987-91B7-4C4D550E8DE6}" type="slidenum">
              <a:rPr lang="zh-TW" altLang="en-US" sz="1600" b="1" smtClean="0">
                <a:solidFill>
                  <a:schemeClr val="tx1"/>
                </a:solidFill>
                <a:latin typeface="微軟正黑體" panose="020B0604030504040204" pitchFamily="34" charset="-120"/>
                <a:ea typeface="微軟正黑體" panose="020B0604030504040204" pitchFamily="34" charset="-120"/>
              </a:rPr>
              <a:t>9</a:t>
            </a:fld>
            <a:endParaRPr lang="zh-TW" altLang="en-US" sz="1600" b="1" dirty="0">
              <a:solidFill>
                <a:schemeClr val="tx1"/>
              </a:solidFill>
              <a:latin typeface="微軟正黑體" panose="020B0604030504040204" pitchFamily="34" charset="-120"/>
              <a:ea typeface="微軟正黑體" panose="020B0604030504040204" pitchFamily="34" charset="-120"/>
            </a:endParaRPr>
          </a:p>
        </p:txBody>
      </p:sp>
      <p:sp>
        <p:nvSpPr>
          <p:cNvPr id="2" name="文字方塊 1">
            <a:extLst>
              <a:ext uri="{FF2B5EF4-FFF2-40B4-BE49-F238E27FC236}">
                <a16:creationId xmlns:a16="http://schemas.microsoft.com/office/drawing/2014/main" id="{8B0B5B63-0175-F2E5-6A1C-54DCE6EDC62E}"/>
              </a:ext>
            </a:extLst>
          </p:cNvPr>
          <p:cNvSpPr txBox="1"/>
          <p:nvPr/>
        </p:nvSpPr>
        <p:spPr>
          <a:xfrm>
            <a:off x="647700" y="552450"/>
            <a:ext cx="3343275" cy="584775"/>
          </a:xfrm>
          <a:prstGeom prst="rect">
            <a:avLst/>
          </a:prstGeom>
          <a:noFill/>
        </p:spPr>
        <p:txBody>
          <a:bodyPr wrap="square" rtlCol="0">
            <a:spAutoFit/>
          </a:bodyPr>
          <a:lstStyle/>
          <a:p>
            <a:r>
              <a:rPr lang="en-US" altLang="zh-TW" sz="3200" b="1" dirty="0">
                <a:latin typeface="微軟正黑體" panose="020B0604030504040204" pitchFamily="34" charset="-120"/>
                <a:ea typeface="微軟正黑體" panose="020B0604030504040204" pitchFamily="34" charset="-120"/>
              </a:rPr>
              <a:t>Overall Process</a:t>
            </a:r>
            <a:endParaRPr lang="zh-TW" altLang="en-US" sz="3200" b="1" dirty="0">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DC1E337F-9A56-55FC-6D48-B65619185A82}"/>
              </a:ext>
            </a:extLst>
          </p:cNvPr>
          <p:cNvSpPr txBox="1"/>
          <p:nvPr/>
        </p:nvSpPr>
        <p:spPr>
          <a:xfrm>
            <a:off x="647700" y="1289922"/>
            <a:ext cx="7546361" cy="369332"/>
          </a:xfrm>
          <a:prstGeom prst="rect">
            <a:avLst/>
          </a:prstGeom>
          <a:noFill/>
        </p:spPr>
        <p:txBody>
          <a:bodyPr wrap="none" rtlCol="0">
            <a:spAutoFit/>
          </a:bodyPr>
          <a:lstStyle/>
          <a:p>
            <a:r>
              <a:rPr lang="en-US" altLang="zh-TW" b="1" dirty="0">
                <a:solidFill>
                  <a:srgbClr val="FF0000"/>
                </a:solidFill>
                <a:latin typeface="微軟正黑體" panose="020B0604030504040204" pitchFamily="34" charset="-120"/>
                <a:ea typeface="微軟正黑體" panose="020B0604030504040204" pitchFamily="34" charset="-120"/>
              </a:rPr>
              <a:t>B. Features of the Surrounding Casual Part </a:t>
            </a:r>
            <a:r>
              <a:rPr lang="en-US" altLang="zh-TW" dirty="0">
                <a:latin typeface="微軟正黑體" panose="020B0604030504040204" pitchFamily="34" charset="-120"/>
                <a:ea typeface="微軟正黑體" panose="020B0604030504040204" pitchFamily="34" charset="-120"/>
              </a:rPr>
              <a:t>(Construct the context).</a:t>
            </a:r>
            <a:endParaRPr lang="zh-TW" altLang="en-US" dirty="0">
              <a:latin typeface="微軟正黑體" panose="020B0604030504040204" pitchFamily="34" charset="-120"/>
              <a:ea typeface="微軟正黑體" panose="020B0604030504040204" pitchFamily="34" charset="-120"/>
            </a:endParaRPr>
          </a:p>
        </p:txBody>
      </p:sp>
      <mc:AlternateContent xmlns:mc="http://schemas.openxmlformats.org/markup-compatibility/2006" xmlns:a14="http://schemas.microsoft.com/office/drawing/2010/main">
        <mc:Choice Requires="a14">
          <p:sp>
            <p:nvSpPr>
              <p:cNvPr id="5" name="文字方塊 4">
                <a:extLst>
                  <a:ext uri="{FF2B5EF4-FFF2-40B4-BE49-F238E27FC236}">
                    <a16:creationId xmlns:a16="http://schemas.microsoft.com/office/drawing/2014/main" id="{90092678-BF6B-F10C-8014-CB40B27EC936}"/>
                  </a:ext>
                </a:extLst>
              </p:cNvPr>
              <p:cNvSpPr txBox="1"/>
              <p:nvPr/>
            </p:nvSpPr>
            <p:spPr>
              <a:xfrm>
                <a:off x="752475" y="1943100"/>
                <a:ext cx="7810500" cy="369332"/>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3. </a:t>
                </a:r>
                <a14:m>
                  <m:oMath xmlns:m="http://schemas.openxmlformats.org/officeDocument/2006/math">
                    <m:sSub>
                      <m:sSubPr>
                        <m:ctrlPr>
                          <a:rPr lang="en-US" altLang="zh-TW" b="1" i="1">
                            <a:solidFill>
                              <a:srgbClr val="FF0000"/>
                            </a:solidFill>
                            <a:latin typeface="Cambria Math" panose="02040503050406030204" pitchFamily="18" charset="0"/>
                          </a:rPr>
                        </m:ctrlPr>
                      </m:sSubPr>
                      <m:e>
                        <m:r>
                          <a:rPr lang="en-US" altLang="zh-TW" b="1" i="1" smtClean="0">
                            <a:solidFill>
                              <a:srgbClr val="FF0000"/>
                            </a:solidFill>
                            <a:latin typeface="Cambria Math" panose="02040503050406030204" pitchFamily="18" charset="0"/>
                          </a:rPr>
                          <m:t>𝒈</m:t>
                        </m:r>
                      </m:e>
                      <m:sub>
                        <m:r>
                          <a:rPr lang="en-US" altLang="zh-TW" b="1" i="1" smtClean="0">
                            <a:solidFill>
                              <a:srgbClr val="FF0000"/>
                            </a:solidFill>
                            <a:latin typeface="Cambria Math" panose="02040503050406030204" pitchFamily="18" charset="0"/>
                          </a:rPr>
                          <m:t>𝒉</m:t>
                        </m:r>
                      </m:sub>
                    </m:sSub>
                    <m:r>
                      <a:rPr lang="en-US" altLang="zh-TW" b="1" i="1" smtClean="0">
                        <a:solidFill>
                          <a:srgbClr val="FF0000"/>
                        </a:solidFill>
                        <a:latin typeface="Cambria Math" panose="02040503050406030204" pitchFamily="18" charset="0"/>
                      </a:rPr>
                      <m:t>[</m:t>
                    </m:r>
                    <m:r>
                      <a:rPr lang="en-US" altLang="zh-TW" b="1" i="1" smtClean="0">
                        <a:solidFill>
                          <a:srgbClr val="FF0000"/>
                        </a:solidFill>
                        <a:latin typeface="Cambria Math" panose="02040503050406030204" pitchFamily="18" charset="0"/>
                      </a:rPr>
                      <m:t>𝒊</m:t>
                    </m:r>
                    <m:r>
                      <a:rPr lang="en-US" altLang="zh-TW" b="1" i="1" smtClean="0">
                        <a:solidFill>
                          <a:srgbClr val="FF0000"/>
                        </a:solidFill>
                        <a:latin typeface="Cambria Math" panose="02040503050406030204" pitchFamily="18" charset="0"/>
                      </a:rPr>
                      <m:t>,</m:t>
                    </m:r>
                    <m:r>
                      <a:rPr lang="en-US" altLang="zh-TW" b="1" i="1" smtClean="0">
                        <a:solidFill>
                          <a:srgbClr val="FF0000"/>
                        </a:solidFill>
                        <a:latin typeface="Cambria Math" panose="02040503050406030204" pitchFamily="18" charset="0"/>
                      </a:rPr>
                      <m:t>𝒋</m:t>
                    </m:r>
                    <m:r>
                      <a:rPr lang="en-US" altLang="zh-TW" b="1" i="1" smtClean="0">
                        <a:solidFill>
                          <a:srgbClr val="FF0000"/>
                        </a:solidFill>
                        <a:latin typeface="Cambria Math" panose="02040503050406030204" pitchFamily="18" charset="0"/>
                      </a:rPr>
                      <m:t>]</m:t>
                    </m:r>
                  </m:oMath>
                </a14:m>
                <a:r>
                  <a:rPr lang="zh-TW" altLang="en-US" b="1" dirty="0">
                    <a:solidFill>
                      <a:srgbClr val="FF0000"/>
                    </a:solidFill>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is the horizontal gradients and</a:t>
                </a:r>
                <a:r>
                  <a:rPr lang="zh-TW" altLang="en-US" dirty="0">
                    <a:latin typeface="微軟正黑體" panose="020B0604030504040204" pitchFamily="34" charset="-120"/>
                    <a:ea typeface="微軟正黑體" panose="020B0604030504040204" pitchFamily="34" charset="-120"/>
                  </a:rPr>
                  <a:t> </a:t>
                </a:r>
                <a14:m>
                  <m:oMath xmlns:m="http://schemas.openxmlformats.org/officeDocument/2006/math">
                    <m:sSub>
                      <m:sSubPr>
                        <m:ctrlPr>
                          <a:rPr lang="en-US" altLang="zh-TW" b="1" i="1" smtClean="0">
                            <a:solidFill>
                              <a:srgbClr val="FF0000"/>
                            </a:solidFill>
                            <a:latin typeface="Cambria Math" panose="02040503050406030204" pitchFamily="18" charset="0"/>
                          </a:rPr>
                        </m:ctrlPr>
                      </m:sSubPr>
                      <m:e>
                        <m:r>
                          <a:rPr lang="en-US" altLang="zh-TW" b="1" i="1" smtClean="0">
                            <a:solidFill>
                              <a:srgbClr val="FF0000"/>
                            </a:solidFill>
                            <a:latin typeface="Cambria Math" panose="02040503050406030204" pitchFamily="18" charset="0"/>
                          </a:rPr>
                          <m:t>𝒈</m:t>
                        </m:r>
                      </m:e>
                      <m:sub>
                        <m:r>
                          <a:rPr lang="en-US" altLang="zh-TW" b="1" i="1" smtClean="0">
                            <a:solidFill>
                              <a:srgbClr val="FF0000"/>
                            </a:solidFill>
                            <a:latin typeface="Cambria Math" panose="02040503050406030204" pitchFamily="18" charset="0"/>
                          </a:rPr>
                          <m:t>𝒗</m:t>
                        </m:r>
                      </m:sub>
                    </m:sSub>
                    <m:r>
                      <a:rPr lang="en-US" altLang="zh-TW" b="1" i="1" smtClean="0">
                        <a:solidFill>
                          <a:srgbClr val="FF0000"/>
                        </a:solidFill>
                        <a:latin typeface="Cambria Math" panose="02040503050406030204" pitchFamily="18" charset="0"/>
                      </a:rPr>
                      <m:t>[</m:t>
                    </m:r>
                    <m:r>
                      <a:rPr lang="en-US" altLang="zh-TW" b="1" i="1" smtClean="0">
                        <a:solidFill>
                          <a:srgbClr val="FF0000"/>
                        </a:solidFill>
                        <a:latin typeface="Cambria Math" panose="02040503050406030204" pitchFamily="18" charset="0"/>
                      </a:rPr>
                      <m:t>𝒊</m:t>
                    </m:r>
                    <m:r>
                      <a:rPr lang="en-US" altLang="zh-TW" b="1" i="1" smtClean="0">
                        <a:solidFill>
                          <a:srgbClr val="FF0000"/>
                        </a:solidFill>
                        <a:latin typeface="Cambria Math" panose="02040503050406030204" pitchFamily="18" charset="0"/>
                      </a:rPr>
                      <m:t>,</m:t>
                    </m:r>
                    <m:r>
                      <a:rPr lang="en-US" altLang="zh-TW" b="1" i="1" smtClean="0">
                        <a:solidFill>
                          <a:srgbClr val="FF0000"/>
                        </a:solidFill>
                        <a:latin typeface="Cambria Math" panose="02040503050406030204" pitchFamily="18" charset="0"/>
                      </a:rPr>
                      <m:t>𝒋</m:t>
                    </m:r>
                    <m:r>
                      <a:rPr lang="en-US" altLang="zh-TW" b="1" i="1" smtClean="0">
                        <a:solidFill>
                          <a:srgbClr val="FF0000"/>
                        </a:solidFill>
                        <a:latin typeface="Cambria Math" panose="02040503050406030204" pitchFamily="18" charset="0"/>
                      </a:rPr>
                      <m:t>]</m:t>
                    </m:r>
                  </m:oMath>
                </a14:m>
                <a:r>
                  <a:rPr lang="zh-TW" altLang="en-US" b="1" dirty="0">
                    <a:solidFill>
                      <a:srgbClr val="FF0000"/>
                    </a:solidFill>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is the vertical gradients.</a:t>
                </a:r>
                <a:endParaRPr lang="zh-TW" altLang="en-US" dirty="0">
                  <a:latin typeface="微軟正黑體" panose="020B0604030504040204" pitchFamily="34" charset="-120"/>
                  <a:ea typeface="微軟正黑體" panose="020B0604030504040204" pitchFamily="34" charset="-120"/>
                </a:endParaRPr>
              </a:p>
            </p:txBody>
          </p:sp>
        </mc:Choice>
        <mc:Fallback xmlns="">
          <p:sp>
            <p:nvSpPr>
              <p:cNvPr id="5" name="文字方塊 4">
                <a:extLst>
                  <a:ext uri="{FF2B5EF4-FFF2-40B4-BE49-F238E27FC236}">
                    <a16:creationId xmlns:a16="http://schemas.microsoft.com/office/drawing/2014/main" id="{90092678-BF6B-F10C-8014-CB40B27EC936}"/>
                  </a:ext>
                </a:extLst>
              </p:cNvPr>
              <p:cNvSpPr txBox="1">
                <a:spLocks noRot="1" noChangeAspect="1" noMove="1" noResize="1" noEditPoints="1" noAdjustHandles="1" noChangeArrowheads="1" noChangeShapeType="1" noTextEdit="1"/>
              </p:cNvSpPr>
              <p:nvPr/>
            </p:nvSpPr>
            <p:spPr>
              <a:xfrm>
                <a:off x="752475" y="1943100"/>
                <a:ext cx="7810500" cy="369332"/>
              </a:xfrm>
              <a:prstGeom prst="rect">
                <a:avLst/>
              </a:prstGeom>
              <a:blipFill>
                <a:blip r:embed="rId2"/>
                <a:stretch>
                  <a:fillRect l="-624" t="-10000" b="-26667"/>
                </a:stretch>
              </a:blipFill>
            </p:spPr>
            <p:txBody>
              <a:bodyPr/>
              <a:lstStyle/>
              <a:p>
                <a:r>
                  <a:rPr lang="zh-TW" altLang="en-US">
                    <a:noFill/>
                  </a:rPr>
                  <a:t> </a:t>
                </a:r>
              </a:p>
            </p:txBody>
          </p:sp>
        </mc:Fallback>
      </mc:AlternateContent>
      <p:sp>
        <p:nvSpPr>
          <p:cNvPr id="8" name="文字方塊 7">
            <a:extLst>
              <a:ext uri="{FF2B5EF4-FFF2-40B4-BE49-F238E27FC236}">
                <a16:creationId xmlns:a16="http://schemas.microsoft.com/office/drawing/2014/main" id="{E0810876-70C9-A05E-0E86-9036002476D0}"/>
              </a:ext>
            </a:extLst>
          </p:cNvPr>
          <p:cNvSpPr txBox="1"/>
          <p:nvPr/>
        </p:nvSpPr>
        <p:spPr>
          <a:xfrm>
            <a:off x="752475" y="3707725"/>
            <a:ext cx="1743075" cy="369332"/>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2. </a:t>
            </a:r>
            <a:r>
              <a:rPr lang="en-US" altLang="zh-TW" b="1" dirty="0">
                <a:solidFill>
                  <a:srgbClr val="FF0000"/>
                </a:solidFill>
                <a:latin typeface="微軟正黑體" panose="020B0604030504040204" pitchFamily="34" charset="-120"/>
                <a:ea typeface="微軟正黑體" panose="020B0604030504040204" pitchFamily="34" charset="-120"/>
              </a:rPr>
              <a:t>Feature2</a:t>
            </a:r>
            <a:r>
              <a:rPr lang="en-US" altLang="zh-TW" dirty="0">
                <a:latin typeface="微軟正黑體" panose="020B0604030504040204" pitchFamily="34" charset="-120"/>
                <a:ea typeface="微軟正黑體" panose="020B0604030504040204" pitchFamily="34" charset="-120"/>
              </a:rPr>
              <a:t> is</a:t>
            </a:r>
            <a:endParaRPr lang="zh-TW" altLang="en-US" dirty="0">
              <a:latin typeface="微軟正黑體" panose="020B0604030504040204" pitchFamily="34" charset="-120"/>
              <a:ea typeface="微軟正黑體" panose="020B0604030504040204" pitchFamily="34" charset="-120"/>
            </a:endParaRPr>
          </a:p>
        </p:txBody>
      </p:sp>
      <p:sp>
        <p:nvSpPr>
          <p:cNvPr id="10" name="文字方塊 9">
            <a:extLst>
              <a:ext uri="{FF2B5EF4-FFF2-40B4-BE49-F238E27FC236}">
                <a16:creationId xmlns:a16="http://schemas.microsoft.com/office/drawing/2014/main" id="{3678F97E-5012-7422-B3BE-5819F0E3597D}"/>
              </a:ext>
            </a:extLst>
          </p:cNvPr>
          <p:cNvSpPr txBox="1"/>
          <p:nvPr/>
        </p:nvSpPr>
        <p:spPr>
          <a:xfrm>
            <a:off x="914400" y="5472350"/>
            <a:ext cx="6987041" cy="369332"/>
          </a:xfrm>
          <a:prstGeom prst="rect">
            <a:avLst/>
          </a:prstGeom>
          <a:noFill/>
        </p:spPr>
        <p:txBody>
          <a:bodyPr wrap="none" rtlCol="0">
            <a:spAutoFit/>
          </a:bodyPr>
          <a:lstStyle/>
          <a:p>
            <a:r>
              <a:rPr lang="en-US" altLang="zh-TW" dirty="0">
                <a:latin typeface="微軟正黑體" panose="020B0604030504040204" pitchFamily="34" charset="-120"/>
                <a:ea typeface="微軟正黑體" panose="020B0604030504040204" pitchFamily="34" charset="-120"/>
              </a:rPr>
              <a:t>This is related to the </a:t>
            </a:r>
            <a:r>
              <a:rPr lang="en-US" altLang="zh-TW" b="1" dirty="0">
                <a:solidFill>
                  <a:srgbClr val="FF0000"/>
                </a:solidFill>
                <a:latin typeface="微軟正黑體" panose="020B0604030504040204" pitchFamily="34" charset="-120"/>
                <a:ea typeface="微軟正黑體" panose="020B0604030504040204" pitchFamily="34" charset="-120"/>
              </a:rPr>
              <a:t>smoothness of surrounding casual pixels</a:t>
            </a:r>
            <a:r>
              <a:rPr lang="en-US" altLang="zh-TW" dirty="0">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p:txBody>
      </p:sp>
      <p:pic>
        <p:nvPicPr>
          <p:cNvPr id="12" name="圖片 11">
            <a:extLst>
              <a:ext uri="{FF2B5EF4-FFF2-40B4-BE49-F238E27FC236}">
                <a16:creationId xmlns:a16="http://schemas.microsoft.com/office/drawing/2014/main" id="{AC92D217-91EC-C656-D4EC-EE324EDF0301}"/>
              </a:ext>
            </a:extLst>
          </p:cNvPr>
          <p:cNvPicPr>
            <a:picLocks noChangeAspect="1"/>
          </p:cNvPicPr>
          <p:nvPr/>
        </p:nvPicPr>
        <p:blipFill>
          <a:blip r:embed="rId3"/>
          <a:stretch>
            <a:fillRect/>
          </a:stretch>
        </p:blipFill>
        <p:spPr>
          <a:xfrm>
            <a:off x="914400" y="2484946"/>
            <a:ext cx="5077349" cy="1050264"/>
          </a:xfrm>
          <a:prstGeom prst="rect">
            <a:avLst/>
          </a:prstGeom>
          <a:ln w="19050">
            <a:solidFill>
              <a:schemeClr val="tx1"/>
            </a:solidFill>
          </a:ln>
        </p:spPr>
      </p:pic>
      <p:pic>
        <p:nvPicPr>
          <p:cNvPr id="14" name="圖片 13">
            <a:extLst>
              <a:ext uri="{FF2B5EF4-FFF2-40B4-BE49-F238E27FC236}">
                <a16:creationId xmlns:a16="http://schemas.microsoft.com/office/drawing/2014/main" id="{C353E82A-559D-1874-FFBA-674D27F6743F}"/>
              </a:ext>
            </a:extLst>
          </p:cNvPr>
          <p:cNvPicPr>
            <a:picLocks noChangeAspect="1"/>
          </p:cNvPicPr>
          <p:nvPr/>
        </p:nvPicPr>
        <p:blipFill>
          <a:blip r:embed="rId4"/>
          <a:stretch>
            <a:fillRect/>
          </a:stretch>
        </p:blipFill>
        <p:spPr>
          <a:xfrm>
            <a:off x="914400" y="4198624"/>
            <a:ext cx="6225187" cy="1133108"/>
          </a:xfrm>
          <a:prstGeom prst="rect">
            <a:avLst/>
          </a:prstGeom>
          <a:ln w="19050">
            <a:solidFill>
              <a:schemeClr val="tx1"/>
            </a:solidFill>
          </a:ln>
        </p:spPr>
      </p:pic>
    </p:spTree>
    <p:extLst>
      <p:ext uri="{BB962C8B-B14F-4D97-AF65-F5344CB8AC3E}">
        <p14:creationId xmlns:p14="http://schemas.microsoft.com/office/powerpoint/2010/main" val="2367542574"/>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608</TotalTime>
  <Words>1009</Words>
  <Application>Microsoft Office PowerPoint</Application>
  <PresentationFormat>寬螢幕</PresentationFormat>
  <Paragraphs>124</Paragraphs>
  <Slides>22</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22</vt:i4>
      </vt:variant>
    </vt:vector>
  </HeadingPairs>
  <TitlesOfParts>
    <vt:vector size="28" baseType="lpstr">
      <vt:lpstr>微軟正黑體</vt:lpstr>
      <vt:lpstr>Arial</vt:lpstr>
      <vt:lpstr>Calibri</vt:lpstr>
      <vt:lpstr>Calibri Light</vt:lpstr>
      <vt:lpstr>Cambria Math</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峰 Yeh</dc:creator>
  <cp:lastModifiedBy>峰 Yeh</cp:lastModifiedBy>
  <cp:revision>70</cp:revision>
  <dcterms:created xsi:type="dcterms:W3CDTF">2025-05-25T08:29:48Z</dcterms:created>
  <dcterms:modified xsi:type="dcterms:W3CDTF">2025-05-25T18:48:50Z</dcterms:modified>
</cp:coreProperties>
</file>