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66" r:id="rId5"/>
    <p:sldId id="259" r:id="rId6"/>
    <p:sldId id="260" r:id="rId7"/>
    <p:sldId id="267" r:id="rId8"/>
    <p:sldId id="268" r:id="rId9"/>
    <p:sldId id="261" r:id="rId10"/>
    <p:sldId id="269" r:id="rId11"/>
    <p:sldId id="273" r:id="rId12"/>
    <p:sldId id="270" r:id="rId13"/>
    <p:sldId id="265" r:id="rId14"/>
    <p:sldId id="274" r:id="rId15"/>
    <p:sldId id="272" r:id="rId16"/>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7E75"/>
    <a:srgbClr val="F2F2F2"/>
    <a:srgbClr val="C0392B"/>
    <a:srgbClr val="35A7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7" d="100"/>
          <a:sy n="107" d="100"/>
        </p:scale>
        <p:origin x="63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2119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2AF75-13EF-7B23-5738-02D193ED21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7C4FE-5920-B6A4-D0C9-6EE7E323D9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1BF46A-B2F4-609C-1161-E3C1D6BD76E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1BECF4-074D-F233-00D3-9C320499A9AD}"/>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3800934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ADF48-7F22-403F-D331-53792BD01B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A7B017-31C1-67D0-F360-AEBB678FA0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2F74CC-FC3E-058A-8AE1-86D3B31F8E2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B990BFC-C803-9101-3175-957A25E2A1BC}"/>
              </a:ext>
            </a:extLst>
          </p:cNvPr>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16906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6A8E7-5DB3-7F60-0EEC-3AC096D6BC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09C963-ED9C-0580-F14D-D43C79C767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6F0FAE-7275-6EAD-4F53-EC50EC1A58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BFB0EE-B493-6FD2-0A3C-6D2DC2B30D8B}"/>
              </a:ext>
            </a:extLst>
          </p:cNvPr>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32025864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871F7-CCAD-046D-4A38-38B8DD3FA8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0BBFF-F9BC-C685-6907-4FAF6EE54E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E3B38D-C9F8-6B20-394D-8560F554075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4AE5F1-5E88-9944-DB6E-F4DF00495B1F}"/>
              </a:ext>
            </a:extLst>
          </p:cNvPr>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40335175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FB136-4126-782E-B05C-7471F908B1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0D30A5-DC39-9E15-6A8F-0F0C1FB51E0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2E6E4B-A919-EFDC-810A-F725C01BF8F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05B6C5-7150-A9B1-C265-EEF1D1F14D04}"/>
              </a:ext>
            </a:extLst>
          </p:cNvPr>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3711815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96E3A7-EC5B-0397-89DB-7AB9552DC0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4C0EE9-B912-CCAC-5347-442B36A81A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1A31FF-4613-E732-D3E4-A47C29AAFA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A4724F-49A0-4E24-511A-A947C2833608}"/>
              </a:ext>
            </a:extLst>
          </p:cNvPr>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9597453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569E6-9B73-24C9-6041-85FF589E09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2267F2-3F9D-0D22-A3DF-4DBD19E502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A2972E-3DC9-1B52-A8C0-C61B1E7241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E4291C-FF57-F150-D3D4-9BD255919F83}"/>
              </a:ext>
            </a:extLst>
          </p:cNvPr>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8881386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FA3ED-32EC-2453-7474-15D8D06946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3259F0-477C-AECD-0E83-AA9883F48D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1A46BA-717A-9944-AB61-A5FABB4099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BA7B47-7B5C-5224-2B32-604B465D533F}"/>
              </a:ext>
            </a:extLst>
          </p:cNvPr>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2908821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s://github.com/TuanFong/ADSP-HW/tree/main" TargetMode="External"/><Relationship Id="rId3" Type="http://schemas.openxmlformats.org/officeDocument/2006/relationships/image" Target="../media/image1.png"/><Relationship Id="rId7" Type="http://schemas.openxmlformats.org/officeDocument/2006/relationships/image" Target="../media/image20.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0.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png"/><Relationship Id="rId7"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5B2D2A"/>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5180076" y="283464"/>
            <a:ext cx="1828800" cy="1828800"/>
          </a:xfrm>
          <a:prstGeom prst="rect">
            <a:avLst/>
          </a:prstGeom>
        </p:spPr>
      </p:pic>
      <p:sp>
        <p:nvSpPr>
          <p:cNvPr id="3" name="Text 0"/>
          <p:cNvSpPr/>
          <p:nvPr/>
        </p:nvSpPr>
        <p:spPr>
          <a:xfrm>
            <a:off x="1535836" y="3465749"/>
            <a:ext cx="9072979" cy="731520"/>
          </a:xfrm>
          <a:prstGeom prst="rect">
            <a:avLst/>
          </a:prstGeom>
          <a:noFill/>
          <a:ln/>
        </p:spPr>
        <p:txBody>
          <a:bodyPr wrap="square" rtlCol="0" anchor="ctr"/>
          <a:lstStyle/>
          <a:p>
            <a:pPr algn="ctr"/>
            <a:r>
              <a:rPr lang="en-US" sz="2400" b="1" dirty="0">
                <a:solidFill>
                  <a:srgbClr val="FFFFFF"/>
                </a:solidFill>
                <a:latin typeface="Arial" pitchFamily="34" charset="0"/>
                <a:ea typeface="Arial" pitchFamily="34" charset="-122"/>
                <a:cs typeface="Arial" pitchFamily="34" charset="-120"/>
              </a:rPr>
              <a:t>Machine Learning-Enabled Non-Contact Blood Pressure Estimation Using a 24 GHz FMCW Radar Sensor</a:t>
            </a:r>
            <a:endParaRPr lang="en-US" sz="2400" dirty="0"/>
          </a:p>
        </p:txBody>
      </p:sp>
      <p:sp>
        <p:nvSpPr>
          <p:cNvPr id="4" name="Text 1"/>
          <p:cNvSpPr/>
          <p:nvPr/>
        </p:nvSpPr>
        <p:spPr>
          <a:xfrm>
            <a:off x="457200" y="2446796"/>
            <a:ext cx="11274552" cy="548640"/>
          </a:xfrm>
          <a:prstGeom prst="rect">
            <a:avLst/>
          </a:prstGeom>
          <a:noFill/>
          <a:ln/>
        </p:spPr>
        <p:txBody>
          <a:bodyPr wrap="square" rtlCol="0" anchor="ctr"/>
          <a:lstStyle/>
          <a:p>
            <a:pPr marL="0" indent="0" algn="ctr">
              <a:buNone/>
            </a:pPr>
            <a:r>
              <a:rPr lang="en-US" sz="3400" b="1" dirty="0">
                <a:solidFill>
                  <a:srgbClr val="FFFFFF"/>
                </a:solidFill>
                <a:latin typeface="Arial" pitchFamily="34" charset="0"/>
                <a:ea typeface="Arial" pitchFamily="34" charset="-122"/>
                <a:cs typeface="Arial" pitchFamily="34" charset="-120"/>
              </a:rPr>
              <a:t>ADVANCED DIGITAL SIGNAL PROCESSING </a:t>
            </a:r>
            <a:endParaRPr lang="en-US" sz="3400" b="1" dirty="0"/>
          </a:p>
        </p:txBody>
      </p:sp>
      <p:sp>
        <p:nvSpPr>
          <p:cNvPr id="5" name="Text 2"/>
          <p:cNvSpPr/>
          <p:nvPr/>
        </p:nvSpPr>
        <p:spPr>
          <a:xfrm>
            <a:off x="457200" y="3794760"/>
            <a:ext cx="11274552" cy="411480"/>
          </a:xfrm>
          <a:prstGeom prst="rect">
            <a:avLst/>
          </a:prstGeom>
          <a:noFill/>
          <a:ln/>
        </p:spPr>
        <p:txBody>
          <a:bodyPr wrap="square" rtlCol="0" anchor="ctr"/>
          <a:lstStyle/>
          <a:p>
            <a:pPr marL="0" indent="0" algn="ctr">
              <a:buNone/>
            </a:pPr>
            <a:endParaRPr lang="en-US" sz="2000" dirty="0"/>
          </a:p>
        </p:txBody>
      </p:sp>
      <p:sp>
        <p:nvSpPr>
          <p:cNvPr id="6" name="Text 3"/>
          <p:cNvSpPr/>
          <p:nvPr/>
        </p:nvSpPr>
        <p:spPr>
          <a:xfrm>
            <a:off x="1309456" y="4917402"/>
            <a:ext cx="3657600" cy="274320"/>
          </a:xfrm>
          <a:prstGeom prst="rect">
            <a:avLst/>
          </a:prstGeom>
          <a:noFill/>
          <a:ln/>
        </p:spPr>
        <p:txBody>
          <a:bodyPr wrap="square" rtlCol="0" anchor="ctr"/>
          <a:lstStyle/>
          <a:p>
            <a:pPr marL="0" indent="0">
              <a:buNone/>
            </a:pPr>
            <a:r>
              <a:rPr lang="en-US" sz="1400" b="1" dirty="0">
                <a:solidFill>
                  <a:srgbClr val="FFFFFF"/>
                </a:solidFill>
              </a:rPr>
              <a:t>Student</a:t>
            </a:r>
            <a:endParaRPr lang="en-US" sz="1400" dirty="0"/>
          </a:p>
        </p:txBody>
      </p:sp>
      <p:sp>
        <p:nvSpPr>
          <p:cNvPr id="7" name="Text 4"/>
          <p:cNvSpPr/>
          <p:nvPr/>
        </p:nvSpPr>
        <p:spPr>
          <a:xfrm>
            <a:off x="1309456" y="5210010"/>
            <a:ext cx="3657600" cy="274320"/>
          </a:xfrm>
          <a:prstGeom prst="rect">
            <a:avLst/>
          </a:prstGeom>
          <a:noFill/>
          <a:ln/>
        </p:spPr>
        <p:txBody>
          <a:bodyPr wrap="square" rtlCol="0" anchor="ctr"/>
          <a:lstStyle/>
          <a:p>
            <a:pPr marL="0" indent="0">
              <a:buNone/>
            </a:pPr>
            <a:r>
              <a:rPr lang="en-US" sz="1400" dirty="0">
                <a:solidFill>
                  <a:srgbClr val="FFFFFF"/>
                </a:solidFill>
              </a:rPr>
              <a:t>Pham Tuan Phong</a:t>
            </a:r>
            <a:endParaRPr lang="en-US" sz="1400" dirty="0"/>
          </a:p>
        </p:txBody>
      </p:sp>
      <p:sp>
        <p:nvSpPr>
          <p:cNvPr id="8" name="Text 5"/>
          <p:cNvSpPr/>
          <p:nvPr/>
        </p:nvSpPr>
        <p:spPr>
          <a:xfrm>
            <a:off x="8251080" y="4917402"/>
            <a:ext cx="5486400" cy="274320"/>
          </a:xfrm>
          <a:prstGeom prst="rect">
            <a:avLst/>
          </a:prstGeom>
          <a:noFill/>
          <a:ln/>
        </p:spPr>
        <p:txBody>
          <a:bodyPr wrap="square" rtlCol="0" anchor="ctr"/>
          <a:lstStyle/>
          <a:p>
            <a:pPr marL="0" indent="0">
              <a:buNone/>
            </a:pPr>
            <a:r>
              <a:rPr lang="en-US" sz="1400" b="1" dirty="0">
                <a:solidFill>
                  <a:srgbClr val="FFFFFF"/>
                </a:solidFill>
              </a:rPr>
              <a:t>Course:</a:t>
            </a:r>
            <a:endParaRPr lang="en-US" sz="1400" dirty="0"/>
          </a:p>
        </p:txBody>
      </p:sp>
      <p:sp>
        <p:nvSpPr>
          <p:cNvPr id="9" name="Text 6"/>
          <p:cNvSpPr/>
          <p:nvPr/>
        </p:nvSpPr>
        <p:spPr>
          <a:xfrm>
            <a:off x="8251080" y="5210010"/>
            <a:ext cx="5486400" cy="457200"/>
          </a:xfrm>
          <a:prstGeom prst="rect">
            <a:avLst/>
          </a:prstGeom>
          <a:noFill/>
          <a:ln/>
        </p:spPr>
        <p:txBody>
          <a:bodyPr wrap="square" rtlCol="0" anchor="ctr"/>
          <a:lstStyle/>
          <a:p>
            <a:pPr marL="0" indent="0">
              <a:buNone/>
            </a:pPr>
            <a:r>
              <a:rPr lang="en-US" sz="1400" dirty="0">
                <a:solidFill>
                  <a:srgbClr val="FFFFFF"/>
                </a:solidFill>
              </a:rPr>
              <a:t>Advanced Digital Signal Processing</a:t>
            </a:r>
            <a:endParaRPr lang="en-US" sz="1400" dirty="0"/>
          </a:p>
        </p:txBody>
      </p:sp>
      <p:sp>
        <p:nvSpPr>
          <p:cNvPr id="10" name="Text 7"/>
          <p:cNvSpPr/>
          <p:nvPr/>
        </p:nvSpPr>
        <p:spPr>
          <a:xfrm>
            <a:off x="10990728" y="6309360"/>
            <a:ext cx="923903" cy="320040"/>
          </a:xfrm>
          <a:prstGeom prst="rect">
            <a:avLst/>
          </a:prstGeom>
          <a:noFill/>
          <a:ln/>
        </p:spPr>
        <p:txBody>
          <a:bodyPr wrap="square" rtlCol="0" anchor="ctr"/>
          <a:lstStyle/>
          <a:p>
            <a:pPr marL="0" indent="0" algn="r">
              <a:buNone/>
            </a:pPr>
            <a:r>
              <a:rPr lang="en-US" sz="1300" b="1" dirty="0">
                <a:solidFill>
                  <a:srgbClr val="FFFFFF"/>
                </a:solidFill>
              </a:rPr>
              <a:t>June 2026</a:t>
            </a:r>
            <a:endParaRPr lang="en-US" sz="13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20B6A0B-2773-5394-7F1B-4DC5023BBB7B}"/>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84D1A21C-B3FE-6E17-8EE3-9854F05D74F0}"/>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EB7AE2FD-B5BE-C079-21DD-25F631A9C1FC}"/>
              </a:ext>
            </a:extLst>
          </p:cNvPr>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4. Band-Pass Filter Design – Method could be used</a:t>
            </a:r>
            <a:endParaRPr lang="en-US" sz="2400" dirty="0"/>
          </a:p>
        </p:txBody>
      </p:sp>
      <p:sp>
        <p:nvSpPr>
          <p:cNvPr id="4" name="Shape 14">
            <a:extLst>
              <a:ext uri="{FF2B5EF4-FFF2-40B4-BE49-F238E27FC236}">
                <a16:creationId xmlns:a16="http://schemas.microsoft.com/office/drawing/2014/main" id="{B7C9A12E-5410-F7D0-BA98-5145DEFB9B85}"/>
              </a:ext>
            </a:extLst>
          </p:cNvPr>
          <p:cNvSpPr/>
          <p:nvPr/>
        </p:nvSpPr>
        <p:spPr>
          <a:xfrm>
            <a:off x="364611" y="1307592"/>
            <a:ext cx="11481637" cy="1622970"/>
          </a:xfrm>
          <a:prstGeom prst="rect">
            <a:avLst/>
          </a:prstGeom>
          <a:solidFill>
            <a:srgbClr val="F2F2F2"/>
          </a:solidFill>
          <a:ln w="12700">
            <a:solidFill>
              <a:srgbClr val="DDDDDD"/>
            </a:solidFill>
            <a:prstDash val="solid"/>
          </a:ln>
        </p:spPr>
      </p:sp>
      <p:sp>
        <p:nvSpPr>
          <p:cNvPr id="5" name="Shape 15">
            <a:extLst>
              <a:ext uri="{FF2B5EF4-FFF2-40B4-BE49-F238E27FC236}">
                <a16:creationId xmlns:a16="http://schemas.microsoft.com/office/drawing/2014/main" id="{34B5A136-BA89-C383-0140-049038039445}"/>
              </a:ext>
            </a:extLst>
          </p:cNvPr>
          <p:cNvSpPr/>
          <p:nvPr/>
        </p:nvSpPr>
        <p:spPr>
          <a:xfrm>
            <a:off x="364611" y="1307592"/>
            <a:ext cx="11481637" cy="310896"/>
          </a:xfrm>
          <a:prstGeom prst="rect">
            <a:avLst/>
          </a:prstGeom>
          <a:solidFill>
            <a:srgbClr val="145A32"/>
          </a:solidFill>
          <a:ln w="12700">
            <a:solidFill>
              <a:srgbClr val="145A32"/>
            </a:solidFill>
            <a:prstDash val="solid"/>
          </a:ln>
        </p:spPr>
      </p:sp>
      <p:sp>
        <p:nvSpPr>
          <p:cNvPr id="6" name="Text 16">
            <a:extLst>
              <a:ext uri="{FF2B5EF4-FFF2-40B4-BE49-F238E27FC236}">
                <a16:creationId xmlns:a16="http://schemas.microsoft.com/office/drawing/2014/main" id="{56180196-E2A6-0936-E7ED-4D23AADF94B8}"/>
              </a:ext>
            </a:extLst>
          </p:cNvPr>
          <p:cNvSpPr/>
          <p:nvPr/>
        </p:nvSpPr>
        <p:spPr>
          <a:xfrm>
            <a:off x="466376" y="1307592"/>
            <a:ext cx="11117142" cy="310896"/>
          </a:xfrm>
          <a:prstGeom prst="rect">
            <a:avLst/>
          </a:prstGeom>
          <a:noFill/>
          <a:ln/>
        </p:spPr>
        <p:txBody>
          <a:bodyPr wrap="square" lIns="0" tIns="0" rIns="0" bIns="0" rtlCol="0" anchor="ctr"/>
          <a:lstStyle/>
          <a:p>
            <a:pPr marL="0" indent="0">
              <a:buNone/>
            </a:pPr>
            <a:r>
              <a:rPr lang="en-US" sz="1500" b="1" dirty="0" err="1">
                <a:solidFill>
                  <a:srgbClr val="FFFFFF"/>
                </a:solidFill>
              </a:rPr>
              <a:t>Filtfilt</a:t>
            </a:r>
            <a:r>
              <a:rPr lang="en-US" sz="1500" b="1" dirty="0">
                <a:solidFill>
                  <a:srgbClr val="FFFFFF"/>
                </a:solidFill>
              </a:rPr>
              <a:t> filter — forward + backward pass → zero phase shift</a:t>
            </a:r>
            <a:endParaRPr lang="en-US" sz="1500" dirty="0"/>
          </a:p>
        </p:txBody>
      </p:sp>
      <p:sp>
        <p:nvSpPr>
          <p:cNvPr id="7" name="Text 17">
            <a:extLst>
              <a:ext uri="{FF2B5EF4-FFF2-40B4-BE49-F238E27FC236}">
                <a16:creationId xmlns:a16="http://schemas.microsoft.com/office/drawing/2014/main" id="{6B172362-C3F4-F7F3-7F8A-A2CD1246F10A}"/>
              </a:ext>
            </a:extLst>
          </p:cNvPr>
          <p:cNvSpPr/>
          <p:nvPr/>
        </p:nvSpPr>
        <p:spPr>
          <a:xfrm>
            <a:off x="361950" y="1731443"/>
            <a:ext cx="11575536" cy="1115568"/>
          </a:xfrm>
          <a:prstGeom prst="rect">
            <a:avLst/>
          </a:prstGeom>
          <a:noFill/>
          <a:ln/>
        </p:spPr>
        <p:txBody>
          <a:bodyPr wrap="square" rtlCol="0" anchor="t"/>
          <a:lstStyle/>
          <a:p>
            <a:pPr marL="0" indent="0">
              <a:buNone/>
            </a:pPr>
            <a:r>
              <a:rPr lang="en-US" sz="1300" dirty="0" err="1">
                <a:solidFill>
                  <a:srgbClr val="1A1A1A"/>
                </a:solidFill>
              </a:rPr>
              <a:t>Filtfilt</a:t>
            </a:r>
            <a:r>
              <a:rPr lang="en-US" sz="1300" dirty="0">
                <a:solidFill>
                  <a:srgbClr val="1A1A1A"/>
                </a:solidFill>
              </a:rPr>
              <a:t> filter applies the filter twice: once forward in time, then backward on the result. The two-phase shifts cancel exactly → net phase shift = 0. Every frequency component arrives at its true time position. Cardiac peaks in the output align precisely with actual heartbeat timing</a:t>
            </a:r>
            <a:r>
              <a:rPr lang="en-US" sz="1150" dirty="0">
                <a:solidFill>
                  <a:srgbClr val="1A1A1A"/>
                </a:solidFill>
              </a:rPr>
              <a:t>.</a:t>
            </a:r>
            <a:endParaRPr lang="en-US" sz="1150" dirty="0"/>
          </a:p>
        </p:txBody>
      </p:sp>
      <p:sp>
        <p:nvSpPr>
          <p:cNvPr id="10" name="Text 20">
            <a:extLst>
              <a:ext uri="{FF2B5EF4-FFF2-40B4-BE49-F238E27FC236}">
                <a16:creationId xmlns:a16="http://schemas.microsoft.com/office/drawing/2014/main" id="{EFDBE234-9AAC-F2C5-3C37-C64C7BFA7234}"/>
              </a:ext>
            </a:extLst>
          </p:cNvPr>
          <p:cNvSpPr/>
          <p:nvPr/>
        </p:nvSpPr>
        <p:spPr>
          <a:xfrm>
            <a:off x="364611" y="2033822"/>
            <a:ext cx="11481636" cy="1042416"/>
          </a:xfrm>
          <a:prstGeom prst="rect">
            <a:avLst/>
          </a:prstGeom>
          <a:noFill/>
          <a:ln/>
        </p:spPr>
        <p:txBody>
          <a:bodyPr wrap="square" rtlCol="0" anchor="ctr"/>
          <a:lstStyle/>
          <a:p>
            <a:pPr marL="0" indent="0">
              <a:buNone/>
            </a:pPr>
            <a:r>
              <a:rPr lang="en-US" sz="1300" dirty="0">
                <a:solidFill>
                  <a:srgbClr val="1A1A1A"/>
                </a:solidFill>
              </a:rPr>
              <a:t>The filtered cardiac signal must be temporally aligned with the ECG and A-line BP for synchronization. If there is any phase delay in the cardiac band signal, the 256-sample windows will contain misaligned events across the three channels → the U-Net receives inconsistent training data.</a:t>
            </a:r>
            <a:endParaRPr lang="en-US" sz="1300" dirty="0"/>
          </a:p>
        </p:txBody>
      </p:sp>
      <p:sp>
        <p:nvSpPr>
          <p:cNvPr id="11" name="Text 31">
            <a:extLst>
              <a:ext uri="{FF2B5EF4-FFF2-40B4-BE49-F238E27FC236}">
                <a16:creationId xmlns:a16="http://schemas.microsoft.com/office/drawing/2014/main" id="{70CE39C0-FC52-E2F5-0924-3B23E557E970}"/>
              </a:ext>
            </a:extLst>
          </p:cNvPr>
          <p:cNvSpPr/>
          <p:nvPr/>
        </p:nvSpPr>
        <p:spPr>
          <a:xfrm>
            <a:off x="486440" y="3185339"/>
            <a:ext cx="11054414" cy="256032"/>
          </a:xfrm>
          <a:prstGeom prst="rect">
            <a:avLst/>
          </a:prstGeom>
          <a:noFill/>
          <a:ln/>
        </p:spPr>
        <p:txBody>
          <a:bodyPr wrap="square" rtlCol="0" anchor="ctr"/>
          <a:lstStyle/>
          <a:p>
            <a:pPr marL="0" indent="0">
              <a:buNone/>
            </a:pPr>
            <a:r>
              <a:rPr lang="en-US" sz="1100" dirty="0">
                <a:solidFill>
                  <a:srgbClr val="A8D8A8"/>
                </a:solidFill>
                <a:latin typeface="Courier New" pitchFamily="34" charset="0"/>
                <a:ea typeface="Courier New" pitchFamily="34" charset="-122"/>
                <a:cs typeface="Courier New" pitchFamily="34" charset="-120"/>
              </a:rPr>
              <a:t>cardiac     = filtfilt(b2, a2, displacement)</a:t>
            </a:r>
            <a:endParaRPr lang="en-US" sz="1100" dirty="0"/>
          </a:p>
        </p:txBody>
      </p:sp>
      <p:sp>
        <p:nvSpPr>
          <p:cNvPr id="12" name="Text 32">
            <a:extLst>
              <a:ext uri="{FF2B5EF4-FFF2-40B4-BE49-F238E27FC236}">
                <a16:creationId xmlns:a16="http://schemas.microsoft.com/office/drawing/2014/main" id="{5CAAA019-B94B-A82A-03A6-3568402BBF62}"/>
              </a:ext>
            </a:extLst>
          </p:cNvPr>
          <p:cNvSpPr/>
          <p:nvPr/>
        </p:nvSpPr>
        <p:spPr>
          <a:xfrm>
            <a:off x="486440" y="3459659"/>
            <a:ext cx="11054414" cy="256032"/>
          </a:xfrm>
          <a:prstGeom prst="rect">
            <a:avLst/>
          </a:prstGeom>
          <a:noFill/>
          <a:ln/>
        </p:spPr>
        <p:txBody>
          <a:bodyPr wrap="square" rtlCol="0" anchor="ctr"/>
          <a:lstStyle/>
          <a:p>
            <a:pPr marL="0" indent="0">
              <a:buNone/>
            </a:pPr>
            <a:endParaRPr lang="en-US" sz="1100" dirty="0"/>
          </a:p>
        </p:txBody>
      </p:sp>
      <p:sp>
        <p:nvSpPr>
          <p:cNvPr id="13" name="Shape 34">
            <a:extLst>
              <a:ext uri="{FF2B5EF4-FFF2-40B4-BE49-F238E27FC236}">
                <a16:creationId xmlns:a16="http://schemas.microsoft.com/office/drawing/2014/main" id="{2F0C6008-45F5-8026-BEE0-35806254CF83}"/>
              </a:ext>
            </a:extLst>
          </p:cNvPr>
          <p:cNvSpPr/>
          <p:nvPr/>
        </p:nvSpPr>
        <p:spPr>
          <a:xfrm>
            <a:off x="364610" y="3167051"/>
            <a:ext cx="11481637" cy="329184"/>
          </a:xfrm>
          <a:prstGeom prst="rect">
            <a:avLst/>
          </a:prstGeom>
          <a:solidFill>
            <a:srgbClr val="784212"/>
          </a:solidFill>
          <a:ln w="12700">
            <a:solidFill>
              <a:srgbClr val="784212"/>
            </a:solidFill>
            <a:prstDash val="solid"/>
          </a:ln>
        </p:spPr>
      </p:sp>
      <p:sp>
        <p:nvSpPr>
          <p:cNvPr id="14" name="Text 35">
            <a:extLst>
              <a:ext uri="{FF2B5EF4-FFF2-40B4-BE49-F238E27FC236}">
                <a16:creationId xmlns:a16="http://schemas.microsoft.com/office/drawing/2014/main" id="{F9FA425F-010C-4310-1ED9-F6A6E2BB8F5B}"/>
              </a:ext>
            </a:extLst>
          </p:cNvPr>
          <p:cNvSpPr/>
          <p:nvPr/>
        </p:nvSpPr>
        <p:spPr>
          <a:xfrm>
            <a:off x="445830" y="3167051"/>
            <a:ext cx="11196822" cy="329184"/>
          </a:xfrm>
          <a:prstGeom prst="rect">
            <a:avLst/>
          </a:prstGeom>
          <a:noFill/>
          <a:ln/>
        </p:spPr>
        <p:txBody>
          <a:bodyPr wrap="square" lIns="0" tIns="0" rIns="0" bIns="0" rtlCol="0" anchor="ctr"/>
          <a:lstStyle/>
          <a:p>
            <a:pPr marL="0" indent="0">
              <a:buNone/>
            </a:pPr>
            <a:r>
              <a:rPr lang="en-US" sz="1500" b="1" dirty="0">
                <a:solidFill>
                  <a:srgbClr val="FFFFFF"/>
                </a:solidFill>
              </a:rPr>
              <a:t>Filter Properties</a:t>
            </a:r>
            <a:endParaRPr lang="en-US" sz="1500" dirty="0"/>
          </a:p>
        </p:txBody>
      </p:sp>
      <p:sp>
        <p:nvSpPr>
          <p:cNvPr id="15" name="Shape 36">
            <a:extLst>
              <a:ext uri="{FF2B5EF4-FFF2-40B4-BE49-F238E27FC236}">
                <a16:creationId xmlns:a16="http://schemas.microsoft.com/office/drawing/2014/main" id="{D1F27773-6756-ED0F-D0AD-F00E11926C30}"/>
              </a:ext>
            </a:extLst>
          </p:cNvPr>
          <p:cNvSpPr/>
          <p:nvPr/>
        </p:nvSpPr>
        <p:spPr>
          <a:xfrm>
            <a:off x="364610" y="3569387"/>
            <a:ext cx="11481637" cy="274320"/>
          </a:xfrm>
          <a:prstGeom prst="rect">
            <a:avLst/>
          </a:prstGeom>
          <a:solidFill>
            <a:srgbClr val="F2F2F2"/>
          </a:solidFill>
          <a:ln w="12700">
            <a:solidFill>
              <a:srgbClr val="DDDDDD"/>
            </a:solidFill>
            <a:prstDash val="solid"/>
          </a:ln>
        </p:spPr>
      </p:sp>
      <p:sp>
        <p:nvSpPr>
          <p:cNvPr id="16" name="Text 37">
            <a:extLst>
              <a:ext uri="{FF2B5EF4-FFF2-40B4-BE49-F238E27FC236}">
                <a16:creationId xmlns:a16="http://schemas.microsoft.com/office/drawing/2014/main" id="{69957828-85A3-9A66-82EF-3F64243FB9CE}"/>
              </a:ext>
            </a:extLst>
          </p:cNvPr>
          <p:cNvSpPr/>
          <p:nvPr/>
        </p:nvSpPr>
        <p:spPr>
          <a:xfrm>
            <a:off x="647950" y="3569387"/>
            <a:ext cx="3738207" cy="310896"/>
          </a:xfrm>
          <a:prstGeom prst="rect">
            <a:avLst/>
          </a:prstGeom>
          <a:noFill/>
          <a:ln/>
        </p:spPr>
        <p:txBody>
          <a:bodyPr wrap="square" rtlCol="0" anchor="ctr"/>
          <a:lstStyle/>
          <a:p>
            <a:pPr marL="0" indent="0">
              <a:buNone/>
            </a:pPr>
            <a:r>
              <a:rPr lang="en-US" sz="1300" b="1" dirty="0">
                <a:solidFill>
                  <a:srgbClr val="5B2D2A"/>
                </a:solidFill>
              </a:rPr>
              <a:t>Filter type</a:t>
            </a:r>
            <a:endParaRPr lang="en-US" sz="1300" dirty="0"/>
          </a:p>
        </p:txBody>
      </p:sp>
      <p:sp>
        <p:nvSpPr>
          <p:cNvPr id="17" name="Text 38">
            <a:extLst>
              <a:ext uri="{FF2B5EF4-FFF2-40B4-BE49-F238E27FC236}">
                <a16:creationId xmlns:a16="http://schemas.microsoft.com/office/drawing/2014/main" id="{F4A6CB5C-2934-574D-548A-0EC981AAEE01}"/>
              </a:ext>
            </a:extLst>
          </p:cNvPr>
          <p:cNvSpPr/>
          <p:nvPr/>
        </p:nvSpPr>
        <p:spPr>
          <a:xfrm>
            <a:off x="2510547" y="3569387"/>
            <a:ext cx="7387410" cy="310896"/>
          </a:xfrm>
          <a:prstGeom prst="rect">
            <a:avLst/>
          </a:prstGeom>
          <a:noFill/>
          <a:ln/>
        </p:spPr>
        <p:txBody>
          <a:bodyPr wrap="square" rtlCol="0" anchor="ctr"/>
          <a:lstStyle/>
          <a:p>
            <a:pPr marL="0" indent="0">
              <a:buNone/>
            </a:pPr>
            <a:r>
              <a:rPr lang="en-US" sz="1300" dirty="0">
                <a:solidFill>
                  <a:srgbClr val="1A1A1A"/>
                </a:solidFill>
              </a:rPr>
              <a:t>Band-pass IIR (Butterworth-type)</a:t>
            </a:r>
            <a:endParaRPr lang="en-US" sz="1300" dirty="0"/>
          </a:p>
        </p:txBody>
      </p:sp>
      <p:sp>
        <p:nvSpPr>
          <p:cNvPr id="18" name="Shape 39">
            <a:extLst>
              <a:ext uri="{FF2B5EF4-FFF2-40B4-BE49-F238E27FC236}">
                <a16:creationId xmlns:a16="http://schemas.microsoft.com/office/drawing/2014/main" id="{B085EAD6-E9D9-CEE3-8FF6-5A90DD6B59BC}"/>
              </a:ext>
            </a:extLst>
          </p:cNvPr>
          <p:cNvSpPr/>
          <p:nvPr/>
        </p:nvSpPr>
        <p:spPr>
          <a:xfrm>
            <a:off x="364610" y="3916859"/>
            <a:ext cx="11481637" cy="310896"/>
          </a:xfrm>
          <a:prstGeom prst="rect">
            <a:avLst/>
          </a:prstGeom>
          <a:solidFill>
            <a:srgbClr val="EAEAEA"/>
          </a:solidFill>
          <a:ln w="12700">
            <a:solidFill>
              <a:srgbClr val="DDDDDD"/>
            </a:solidFill>
            <a:prstDash val="solid"/>
          </a:ln>
        </p:spPr>
      </p:sp>
      <p:sp>
        <p:nvSpPr>
          <p:cNvPr id="19" name="Text 40">
            <a:extLst>
              <a:ext uri="{FF2B5EF4-FFF2-40B4-BE49-F238E27FC236}">
                <a16:creationId xmlns:a16="http://schemas.microsoft.com/office/drawing/2014/main" id="{BBF4E93C-63AE-7E0E-BC62-EFC521F506E0}"/>
              </a:ext>
            </a:extLst>
          </p:cNvPr>
          <p:cNvSpPr/>
          <p:nvPr/>
        </p:nvSpPr>
        <p:spPr>
          <a:xfrm>
            <a:off x="647950" y="3916859"/>
            <a:ext cx="3738207" cy="310896"/>
          </a:xfrm>
          <a:prstGeom prst="rect">
            <a:avLst/>
          </a:prstGeom>
          <a:noFill/>
          <a:ln/>
        </p:spPr>
        <p:txBody>
          <a:bodyPr wrap="square" rtlCol="0" anchor="ctr"/>
          <a:lstStyle/>
          <a:p>
            <a:pPr marL="0" indent="0">
              <a:buNone/>
            </a:pPr>
            <a:r>
              <a:rPr lang="en-US" sz="1300" b="1" dirty="0">
                <a:solidFill>
                  <a:srgbClr val="5B2D2A"/>
                </a:solidFill>
              </a:rPr>
              <a:t>Order</a:t>
            </a:r>
            <a:endParaRPr lang="en-US" sz="1300" dirty="0"/>
          </a:p>
        </p:txBody>
      </p:sp>
      <p:sp>
        <p:nvSpPr>
          <p:cNvPr id="20" name="Text 41">
            <a:extLst>
              <a:ext uri="{FF2B5EF4-FFF2-40B4-BE49-F238E27FC236}">
                <a16:creationId xmlns:a16="http://schemas.microsoft.com/office/drawing/2014/main" id="{A55E5F14-2D9B-9195-A85E-7A3EF038BC96}"/>
              </a:ext>
            </a:extLst>
          </p:cNvPr>
          <p:cNvSpPr/>
          <p:nvPr/>
        </p:nvSpPr>
        <p:spPr>
          <a:xfrm>
            <a:off x="2510547" y="3916859"/>
            <a:ext cx="7387410" cy="310896"/>
          </a:xfrm>
          <a:prstGeom prst="rect">
            <a:avLst/>
          </a:prstGeom>
          <a:noFill/>
          <a:ln/>
        </p:spPr>
        <p:txBody>
          <a:bodyPr wrap="square" rtlCol="0" anchor="ctr"/>
          <a:lstStyle/>
          <a:p>
            <a:pPr marL="0" indent="0">
              <a:buNone/>
            </a:pPr>
            <a:r>
              <a:rPr lang="en-US" sz="1300" dirty="0">
                <a:solidFill>
                  <a:srgbClr val="1A1A1A"/>
                </a:solidFill>
              </a:rPr>
              <a:t>4th order — paper does not specify (standard choice)</a:t>
            </a:r>
            <a:endParaRPr lang="en-US" sz="1300" dirty="0"/>
          </a:p>
        </p:txBody>
      </p:sp>
      <p:sp>
        <p:nvSpPr>
          <p:cNvPr id="21" name="Shape 42">
            <a:extLst>
              <a:ext uri="{FF2B5EF4-FFF2-40B4-BE49-F238E27FC236}">
                <a16:creationId xmlns:a16="http://schemas.microsoft.com/office/drawing/2014/main" id="{453202FD-6BA5-CC59-F37C-BA3DCE671DCC}"/>
              </a:ext>
            </a:extLst>
          </p:cNvPr>
          <p:cNvSpPr/>
          <p:nvPr/>
        </p:nvSpPr>
        <p:spPr>
          <a:xfrm>
            <a:off x="364610" y="4264331"/>
            <a:ext cx="11481637" cy="310896"/>
          </a:xfrm>
          <a:prstGeom prst="rect">
            <a:avLst/>
          </a:prstGeom>
          <a:solidFill>
            <a:srgbClr val="F2F2F2"/>
          </a:solidFill>
          <a:ln w="12700">
            <a:solidFill>
              <a:srgbClr val="DDDDDD"/>
            </a:solidFill>
            <a:prstDash val="solid"/>
          </a:ln>
        </p:spPr>
      </p:sp>
      <p:sp>
        <p:nvSpPr>
          <p:cNvPr id="22" name="Text 43">
            <a:extLst>
              <a:ext uri="{FF2B5EF4-FFF2-40B4-BE49-F238E27FC236}">
                <a16:creationId xmlns:a16="http://schemas.microsoft.com/office/drawing/2014/main" id="{C872C3B9-9E69-5ED7-FC34-E7DEA22372F3}"/>
              </a:ext>
            </a:extLst>
          </p:cNvPr>
          <p:cNvSpPr/>
          <p:nvPr/>
        </p:nvSpPr>
        <p:spPr>
          <a:xfrm>
            <a:off x="647950" y="4264331"/>
            <a:ext cx="3738207" cy="310896"/>
          </a:xfrm>
          <a:prstGeom prst="rect">
            <a:avLst/>
          </a:prstGeom>
          <a:noFill/>
          <a:ln/>
        </p:spPr>
        <p:txBody>
          <a:bodyPr wrap="square" rtlCol="0" anchor="ctr"/>
          <a:lstStyle/>
          <a:p>
            <a:pPr marL="0" indent="0">
              <a:buNone/>
            </a:pPr>
            <a:r>
              <a:rPr lang="en-US" sz="1300" b="1" dirty="0">
                <a:solidFill>
                  <a:srgbClr val="5B2D2A"/>
                </a:solidFill>
              </a:rPr>
              <a:t>BPF₁ cutoffs</a:t>
            </a:r>
            <a:endParaRPr lang="en-US" sz="1300" dirty="0"/>
          </a:p>
        </p:txBody>
      </p:sp>
      <p:sp>
        <p:nvSpPr>
          <p:cNvPr id="23" name="Text 44">
            <a:extLst>
              <a:ext uri="{FF2B5EF4-FFF2-40B4-BE49-F238E27FC236}">
                <a16:creationId xmlns:a16="http://schemas.microsoft.com/office/drawing/2014/main" id="{CE25144A-D6E9-BF6F-B227-49DCE05D93E9}"/>
              </a:ext>
            </a:extLst>
          </p:cNvPr>
          <p:cNvSpPr/>
          <p:nvPr/>
        </p:nvSpPr>
        <p:spPr>
          <a:xfrm>
            <a:off x="2510547" y="4264331"/>
            <a:ext cx="7387410" cy="310896"/>
          </a:xfrm>
          <a:prstGeom prst="rect">
            <a:avLst/>
          </a:prstGeom>
          <a:noFill/>
          <a:ln/>
        </p:spPr>
        <p:txBody>
          <a:bodyPr wrap="square" rtlCol="0" anchor="ctr"/>
          <a:lstStyle/>
          <a:p>
            <a:pPr marL="0" indent="0">
              <a:buNone/>
            </a:pPr>
            <a:r>
              <a:rPr lang="en-US" sz="1300" dirty="0">
                <a:solidFill>
                  <a:srgbClr val="1A1A1A"/>
                </a:solidFill>
              </a:rPr>
              <a:t>0.1 Hz – 0.4 Hz  (Respiratory)</a:t>
            </a:r>
            <a:endParaRPr lang="en-US" sz="1300" dirty="0"/>
          </a:p>
        </p:txBody>
      </p:sp>
      <p:sp>
        <p:nvSpPr>
          <p:cNvPr id="24" name="Shape 45">
            <a:extLst>
              <a:ext uri="{FF2B5EF4-FFF2-40B4-BE49-F238E27FC236}">
                <a16:creationId xmlns:a16="http://schemas.microsoft.com/office/drawing/2014/main" id="{69A373EB-C49D-B1DF-A493-42D72D185C36}"/>
              </a:ext>
            </a:extLst>
          </p:cNvPr>
          <p:cNvSpPr/>
          <p:nvPr/>
        </p:nvSpPr>
        <p:spPr>
          <a:xfrm>
            <a:off x="364610" y="4611803"/>
            <a:ext cx="11481637" cy="310896"/>
          </a:xfrm>
          <a:prstGeom prst="rect">
            <a:avLst/>
          </a:prstGeom>
          <a:solidFill>
            <a:srgbClr val="EAEAEA"/>
          </a:solidFill>
          <a:ln w="12700">
            <a:solidFill>
              <a:srgbClr val="DDDDDD"/>
            </a:solidFill>
            <a:prstDash val="solid"/>
          </a:ln>
        </p:spPr>
      </p:sp>
      <p:sp>
        <p:nvSpPr>
          <p:cNvPr id="25" name="Text 46">
            <a:extLst>
              <a:ext uri="{FF2B5EF4-FFF2-40B4-BE49-F238E27FC236}">
                <a16:creationId xmlns:a16="http://schemas.microsoft.com/office/drawing/2014/main" id="{40BB1DC8-A8CF-FA8B-3583-89A6CFF3088C}"/>
              </a:ext>
            </a:extLst>
          </p:cNvPr>
          <p:cNvSpPr/>
          <p:nvPr/>
        </p:nvSpPr>
        <p:spPr>
          <a:xfrm>
            <a:off x="647950" y="4611803"/>
            <a:ext cx="3738207" cy="310896"/>
          </a:xfrm>
          <a:prstGeom prst="rect">
            <a:avLst/>
          </a:prstGeom>
          <a:noFill/>
          <a:ln/>
        </p:spPr>
        <p:txBody>
          <a:bodyPr wrap="square" rtlCol="0" anchor="ctr"/>
          <a:lstStyle/>
          <a:p>
            <a:pPr marL="0" indent="0">
              <a:buNone/>
            </a:pPr>
            <a:r>
              <a:rPr lang="en-US" sz="1300" b="1" dirty="0">
                <a:solidFill>
                  <a:srgbClr val="5B2D2A"/>
                </a:solidFill>
              </a:rPr>
              <a:t>BPF₂ cutoffs</a:t>
            </a:r>
            <a:endParaRPr lang="en-US" sz="1300" dirty="0"/>
          </a:p>
        </p:txBody>
      </p:sp>
      <p:sp>
        <p:nvSpPr>
          <p:cNvPr id="26" name="Text 47">
            <a:extLst>
              <a:ext uri="{FF2B5EF4-FFF2-40B4-BE49-F238E27FC236}">
                <a16:creationId xmlns:a16="http://schemas.microsoft.com/office/drawing/2014/main" id="{0587CB55-F690-94FE-33AF-B7D09A74F041}"/>
              </a:ext>
            </a:extLst>
          </p:cNvPr>
          <p:cNvSpPr/>
          <p:nvPr/>
        </p:nvSpPr>
        <p:spPr>
          <a:xfrm>
            <a:off x="2510547" y="4611803"/>
            <a:ext cx="7387410" cy="310896"/>
          </a:xfrm>
          <a:prstGeom prst="rect">
            <a:avLst/>
          </a:prstGeom>
          <a:noFill/>
          <a:ln/>
        </p:spPr>
        <p:txBody>
          <a:bodyPr wrap="square" rtlCol="0" anchor="ctr"/>
          <a:lstStyle/>
          <a:p>
            <a:pPr marL="0" indent="0">
              <a:buNone/>
            </a:pPr>
            <a:r>
              <a:rPr lang="en-US" sz="1300" dirty="0">
                <a:solidFill>
                  <a:srgbClr val="1A1A1A"/>
                </a:solidFill>
              </a:rPr>
              <a:t>0.8 Hz – 2.0 Hz  (Cardiac)</a:t>
            </a:r>
            <a:endParaRPr lang="en-US" sz="1300" dirty="0"/>
          </a:p>
        </p:txBody>
      </p:sp>
      <p:sp>
        <p:nvSpPr>
          <p:cNvPr id="27" name="Shape 48">
            <a:extLst>
              <a:ext uri="{FF2B5EF4-FFF2-40B4-BE49-F238E27FC236}">
                <a16:creationId xmlns:a16="http://schemas.microsoft.com/office/drawing/2014/main" id="{853594E2-C509-61BE-4EF3-EF5BC6B0B409}"/>
              </a:ext>
            </a:extLst>
          </p:cNvPr>
          <p:cNvSpPr/>
          <p:nvPr/>
        </p:nvSpPr>
        <p:spPr>
          <a:xfrm>
            <a:off x="364610" y="4959275"/>
            <a:ext cx="11481637" cy="310896"/>
          </a:xfrm>
          <a:prstGeom prst="rect">
            <a:avLst/>
          </a:prstGeom>
          <a:solidFill>
            <a:srgbClr val="F2F2F2"/>
          </a:solidFill>
          <a:ln w="12700">
            <a:solidFill>
              <a:srgbClr val="DDDDDD"/>
            </a:solidFill>
            <a:prstDash val="solid"/>
          </a:ln>
        </p:spPr>
      </p:sp>
      <p:sp>
        <p:nvSpPr>
          <p:cNvPr id="48" name="Text 49">
            <a:extLst>
              <a:ext uri="{FF2B5EF4-FFF2-40B4-BE49-F238E27FC236}">
                <a16:creationId xmlns:a16="http://schemas.microsoft.com/office/drawing/2014/main" id="{E7E78E4B-9E01-7C74-9BFB-15357C31C9D9}"/>
              </a:ext>
            </a:extLst>
          </p:cNvPr>
          <p:cNvSpPr/>
          <p:nvPr/>
        </p:nvSpPr>
        <p:spPr>
          <a:xfrm>
            <a:off x="647950" y="4959275"/>
            <a:ext cx="3738207" cy="310896"/>
          </a:xfrm>
          <a:prstGeom prst="rect">
            <a:avLst/>
          </a:prstGeom>
          <a:noFill/>
          <a:ln/>
        </p:spPr>
        <p:txBody>
          <a:bodyPr wrap="square" rtlCol="0" anchor="ctr"/>
          <a:lstStyle/>
          <a:p>
            <a:pPr marL="0" indent="0">
              <a:buNone/>
            </a:pPr>
            <a:r>
              <a:rPr lang="en-US" sz="1300" b="1" dirty="0">
                <a:solidFill>
                  <a:srgbClr val="5B2D2A"/>
                </a:solidFill>
              </a:rPr>
              <a:t>Application</a:t>
            </a:r>
            <a:endParaRPr lang="en-US" sz="1300" dirty="0"/>
          </a:p>
        </p:txBody>
      </p:sp>
      <p:sp>
        <p:nvSpPr>
          <p:cNvPr id="49" name="Text 50">
            <a:extLst>
              <a:ext uri="{FF2B5EF4-FFF2-40B4-BE49-F238E27FC236}">
                <a16:creationId xmlns:a16="http://schemas.microsoft.com/office/drawing/2014/main" id="{E455860F-56E9-A6D2-16A2-AEF3C8785236}"/>
              </a:ext>
            </a:extLst>
          </p:cNvPr>
          <p:cNvSpPr/>
          <p:nvPr/>
        </p:nvSpPr>
        <p:spPr>
          <a:xfrm>
            <a:off x="2510547" y="4959275"/>
            <a:ext cx="7387410" cy="310896"/>
          </a:xfrm>
          <a:prstGeom prst="rect">
            <a:avLst/>
          </a:prstGeom>
          <a:noFill/>
          <a:ln/>
        </p:spPr>
        <p:txBody>
          <a:bodyPr wrap="square" rtlCol="0" anchor="ctr"/>
          <a:lstStyle/>
          <a:p>
            <a:pPr marL="0" indent="0">
              <a:buNone/>
            </a:pPr>
            <a:r>
              <a:rPr lang="en-US" sz="1300" dirty="0" err="1">
                <a:solidFill>
                  <a:srgbClr val="1A1A1A"/>
                </a:solidFill>
              </a:rPr>
              <a:t>Filtfilt</a:t>
            </a:r>
            <a:r>
              <a:rPr lang="en-US" sz="1300" dirty="0">
                <a:solidFill>
                  <a:srgbClr val="1A1A1A"/>
                </a:solidFill>
              </a:rPr>
              <a:t> — zero-phase, applied to </a:t>
            </a:r>
            <a:r>
              <a:rPr lang="en-US" sz="1300" dirty="0" err="1">
                <a:solidFill>
                  <a:srgbClr val="1A1A1A"/>
                </a:solidFill>
              </a:rPr>
              <a:t>Δx</a:t>
            </a:r>
            <a:r>
              <a:rPr lang="en-US" sz="1300" dirty="0">
                <a:solidFill>
                  <a:srgbClr val="1A1A1A"/>
                </a:solidFill>
              </a:rPr>
              <a:t>(t)</a:t>
            </a:r>
            <a:endParaRPr lang="en-US" sz="1300" dirty="0"/>
          </a:p>
        </p:txBody>
      </p:sp>
      <p:sp>
        <p:nvSpPr>
          <p:cNvPr id="50" name="Shape 51">
            <a:extLst>
              <a:ext uri="{FF2B5EF4-FFF2-40B4-BE49-F238E27FC236}">
                <a16:creationId xmlns:a16="http://schemas.microsoft.com/office/drawing/2014/main" id="{B8A01F0E-B32F-DE14-BB4D-48BA606E1B65}"/>
              </a:ext>
            </a:extLst>
          </p:cNvPr>
          <p:cNvSpPr/>
          <p:nvPr/>
        </p:nvSpPr>
        <p:spPr>
          <a:xfrm>
            <a:off x="364610" y="5306747"/>
            <a:ext cx="11481637" cy="310896"/>
          </a:xfrm>
          <a:prstGeom prst="rect">
            <a:avLst/>
          </a:prstGeom>
          <a:solidFill>
            <a:srgbClr val="EAEAEA"/>
          </a:solidFill>
          <a:ln w="12700">
            <a:solidFill>
              <a:srgbClr val="DDDDDD"/>
            </a:solidFill>
            <a:prstDash val="solid"/>
          </a:ln>
        </p:spPr>
      </p:sp>
      <p:sp>
        <p:nvSpPr>
          <p:cNvPr id="51" name="Text 52">
            <a:extLst>
              <a:ext uri="{FF2B5EF4-FFF2-40B4-BE49-F238E27FC236}">
                <a16:creationId xmlns:a16="http://schemas.microsoft.com/office/drawing/2014/main" id="{8A9ADF1C-0FD1-26A2-3F84-A417F8438DC7}"/>
              </a:ext>
            </a:extLst>
          </p:cNvPr>
          <p:cNvSpPr/>
          <p:nvPr/>
        </p:nvSpPr>
        <p:spPr>
          <a:xfrm>
            <a:off x="647950" y="5306747"/>
            <a:ext cx="3738207" cy="310896"/>
          </a:xfrm>
          <a:prstGeom prst="rect">
            <a:avLst/>
          </a:prstGeom>
          <a:noFill/>
          <a:ln/>
        </p:spPr>
        <p:txBody>
          <a:bodyPr wrap="square" rtlCol="0" anchor="ctr"/>
          <a:lstStyle/>
          <a:p>
            <a:pPr marL="0" indent="0">
              <a:buNone/>
            </a:pPr>
            <a:r>
              <a:rPr lang="en-US" sz="1300" b="1" dirty="0">
                <a:solidFill>
                  <a:srgbClr val="5B2D2A"/>
                </a:solidFill>
              </a:rPr>
              <a:t>Applied to</a:t>
            </a:r>
            <a:endParaRPr lang="en-US" sz="1300" dirty="0"/>
          </a:p>
        </p:txBody>
      </p:sp>
      <p:sp>
        <p:nvSpPr>
          <p:cNvPr id="52" name="Text 53">
            <a:extLst>
              <a:ext uri="{FF2B5EF4-FFF2-40B4-BE49-F238E27FC236}">
                <a16:creationId xmlns:a16="http://schemas.microsoft.com/office/drawing/2014/main" id="{4C83D2A7-30DB-2A00-A926-068F9B20EE58}"/>
              </a:ext>
            </a:extLst>
          </p:cNvPr>
          <p:cNvSpPr/>
          <p:nvPr/>
        </p:nvSpPr>
        <p:spPr>
          <a:xfrm>
            <a:off x="2510547" y="5306747"/>
            <a:ext cx="7387410" cy="310896"/>
          </a:xfrm>
          <a:prstGeom prst="rect">
            <a:avLst/>
          </a:prstGeom>
          <a:noFill/>
          <a:ln/>
        </p:spPr>
        <p:txBody>
          <a:bodyPr wrap="square" rtlCol="0" anchor="ctr"/>
          <a:lstStyle/>
          <a:p>
            <a:pPr marL="0" indent="0">
              <a:buNone/>
            </a:pPr>
            <a:r>
              <a:rPr lang="en-US" sz="1300" dirty="0">
                <a:solidFill>
                  <a:srgbClr val="1A1A1A"/>
                </a:solidFill>
              </a:rPr>
              <a:t>Same input Δx(t) — parallel, independent</a:t>
            </a:r>
            <a:endParaRPr lang="en-US" sz="1300" dirty="0"/>
          </a:p>
        </p:txBody>
      </p:sp>
      <p:sp>
        <p:nvSpPr>
          <p:cNvPr id="53" name="Shape 54">
            <a:extLst>
              <a:ext uri="{FF2B5EF4-FFF2-40B4-BE49-F238E27FC236}">
                <a16:creationId xmlns:a16="http://schemas.microsoft.com/office/drawing/2014/main" id="{620E3777-8A20-1A3A-D632-98EEB2ADB425}"/>
              </a:ext>
            </a:extLst>
          </p:cNvPr>
          <p:cNvSpPr/>
          <p:nvPr/>
        </p:nvSpPr>
        <p:spPr>
          <a:xfrm>
            <a:off x="364610" y="5654219"/>
            <a:ext cx="11481637" cy="310896"/>
          </a:xfrm>
          <a:prstGeom prst="rect">
            <a:avLst/>
          </a:prstGeom>
          <a:solidFill>
            <a:srgbClr val="F2F2F2"/>
          </a:solidFill>
          <a:ln w="12700">
            <a:solidFill>
              <a:srgbClr val="DDDDDD"/>
            </a:solidFill>
            <a:prstDash val="solid"/>
          </a:ln>
        </p:spPr>
      </p:sp>
      <p:sp>
        <p:nvSpPr>
          <p:cNvPr id="54" name="Text 55">
            <a:extLst>
              <a:ext uri="{FF2B5EF4-FFF2-40B4-BE49-F238E27FC236}">
                <a16:creationId xmlns:a16="http://schemas.microsoft.com/office/drawing/2014/main" id="{B387E0AE-CC8E-ABC8-512B-8973C2B4D60F}"/>
              </a:ext>
            </a:extLst>
          </p:cNvPr>
          <p:cNvSpPr/>
          <p:nvPr/>
        </p:nvSpPr>
        <p:spPr>
          <a:xfrm>
            <a:off x="647950" y="5654219"/>
            <a:ext cx="3738207" cy="310896"/>
          </a:xfrm>
          <a:prstGeom prst="rect">
            <a:avLst/>
          </a:prstGeom>
          <a:noFill/>
          <a:ln/>
        </p:spPr>
        <p:txBody>
          <a:bodyPr wrap="square" rtlCol="0" anchor="ctr"/>
          <a:lstStyle/>
          <a:p>
            <a:pPr marL="0" indent="0">
              <a:buNone/>
            </a:pPr>
            <a:r>
              <a:rPr lang="en-US" sz="1300" b="1" dirty="0">
                <a:solidFill>
                  <a:srgbClr val="5B2D2A"/>
                </a:solidFill>
              </a:rPr>
              <a:t>Output</a:t>
            </a:r>
            <a:endParaRPr lang="en-US" sz="1300" dirty="0"/>
          </a:p>
        </p:txBody>
      </p:sp>
      <p:sp>
        <p:nvSpPr>
          <p:cNvPr id="55" name="Text 56">
            <a:extLst>
              <a:ext uri="{FF2B5EF4-FFF2-40B4-BE49-F238E27FC236}">
                <a16:creationId xmlns:a16="http://schemas.microsoft.com/office/drawing/2014/main" id="{EBC18162-CEDE-5A8A-933B-8EFCE0A3C4EC}"/>
              </a:ext>
            </a:extLst>
          </p:cNvPr>
          <p:cNvSpPr/>
          <p:nvPr/>
        </p:nvSpPr>
        <p:spPr>
          <a:xfrm>
            <a:off x="2510547" y="5654219"/>
            <a:ext cx="7387410" cy="310896"/>
          </a:xfrm>
          <a:prstGeom prst="rect">
            <a:avLst/>
          </a:prstGeom>
          <a:noFill/>
          <a:ln/>
        </p:spPr>
        <p:txBody>
          <a:bodyPr wrap="square" rtlCol="0" anchor="ctr"/>
          <a:lstStyle/>
          <a:p>
            <a:pPr marL="0" indent="0">
              <a:buNone/>
            </a:pPr>
            <a:r>
              <a:rPr lang="en-US" sz="1300" dirty="0">
                <a:solidFill>
                  <a:srgbClr val="1A1A1A"/>
                </a:solidFill>
              </a:rPr>
              <a:t>Two signals ready for resampling to 250 Hz</a:t>
            </a:r>
            <a:endParaRPr lang="en-US" sz="1300" dirty="0"/>
          </a:p>
        </p:txBody>
      </p:sp>
      <p:sp>
        <p:nvSpPr>
          <p:cNvPr id="8" name="Shape 1">
            <a:extLst>
              <a:ext uri="{FF2B5EF4-FFF2-40B4-BE49-F238E27FC236}">
                <a16:creationId xmlns:a16="http://schemas.microsoft.com/office/drawing/2014/main" id="{423ED62B-BED0-1E06-19BF-066476B42984}"/>
              </a:ext>
            </a:extLst>
          </p:cNvPr>
          <p:cNvSpPr/>
          <p:nvPr/>
        </p:nvSpPr>
        <p:spPr>
          <a:xfrm>
            <a:off x="137160" y="822960"/>
            <a:ext cx="11914632" cy="36576"/>
          </a:xfrm>
          <a:prstGeom prst="rect">
            <a:avLst/>
          </a:prstGeom>
          <a:solidFill>
            <a:srgbClr val="5B2D2A"/>
          </a:solidFill>
          <a:ln w="12700">
            <a:solidFill>
              <a:srgbClr val="5B2D2A"/>
            </a:solidFill>
            <a:prstDash val="solid"/>
          </a:ln>
        </p:spPr>
      </p:sp>
      <p:sp>
        <p:nvSpPr>
          <p:cNvPr id="9" name="Shape 2">
            <a:extLst>
              <a:ext uri="{FF2B5EF4-FFF2-40B4-BE49-F238E27FC236}">
                <a16:creationId xmlns:a16="http://schemas.microsoft.com/office/drawing/2014/main" id="{7BE3301D-9AD3-9FE6-DA7A-B6CC12B28799}"/>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28" name="Text 3">
            <a:extLst>
              <a:ext uri="{FF2B5EF4-FFF2-40B4-BE49-F238E27FC236}">
                <a16:creationId xmlns:a16="http://schemas.microsoft.com/office/drawing/2014/main" id="{4458CA27-8231-4E8A-49DA-FBA42CDEB3B0}"/>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29" name="Text 4">
            <a:extLst>
              <a:ext uri="{FF2B5EF4-FFF2-40B4-BE49-F238E27FC236}">
                <a16:creationId xmlns:a16="http://schemas.microsoft.com/office/drawing/2014/main" id="{8FA6635E-571D-026C-BFEB-6F7EA5F7A424}"/>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30" name="Text 5">
            <a:extLst>
              <a:ext uri="{FF2B5EF4-FFF2-40B4-BE49-F238E27FC236}">
                <a16:creationId xmlns:a16="http://schemas.microsoft.com/office/drawing/2014/main" id="{42A2E72A-E195-909A-FDC7-BA05495CBD51}"/>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10</a:t>
            </a:r>
            <a:endParaRPr lang="en-US" sz="1100" dirty="0"/>
          </a:p>
        </p:txBody>
      </p:sp>
    </p:spTree>
    <p:extLst>
      <p:ext uri="{BB962C8B-B14F-4D97-AF65-F5344CB8AC3E}">
        <p14:creationId xmlns:p14="http://schemas.microsoft.com/office/powerpoint/2010/main" val="12445307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57A4180-C251-A3D5-98D3-0708B388312E}"/>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A7AE3F2C-B2A6-8808-5A9E-499CD73ADA5E}"/>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4766F318-553E-DCA8-CA9A-D9344102D30E}"/>
              </a:ext>
            </a:extLst>
          </p:cNvPr>
          <p:cNvSpPr/>
          <p:nvPr/>
        </p:nvSpPr>
        <p:spPr>
          <a:xfrm>
            <a:off x="1051560" y="182880"/>
            <a:ext cx="10515600" cy="548640"/>
          </a:xfrm>
          <a:prstGeom prst="rect">
            <a:avLst/>
          </a:prstGeom>
          <a:noFill/>
          <a:ln/>
        </p:spPr>
        <p:txBody>
          <a:bodyPr wrap="square" rtlCol="0" anchor="ctr"/>
          <a:lstStyle/>
          <a:p>
            <a:r>
              <a:rPr lang="en-US" sz="2400" b="1" dirty="0">
                <a:solidFill>
                  <a:srgbClr val="5B2D2A"/>
                </a:solidFill>
                <a:latin typeface="Arial" pitchFamily="34" charset="0"/>
                <a:ea typeface="Arial" pitchFamily="34" charset="-122"/>
                <a:cs typeface="Arial" pitchFamily="34" charset="-120"/>
              </a:rPr>
              <a:t>5. </a:t>
            </a:r>
            <a:r>
              <a:rPr lang="en-US" sz="2400" b="1" dirty="0">
                <a:solidFill>
                  <a:srgbClr val="5B2D2A"/>
                </a:solidFill>
              </a:rPr>
              <a:t>Resampling and </a:t>
            </a:r>
            <a:r>
              <a:rPr lang="en-US" sz="2400" b="1" dirty="0" err="1">
                <a:solidFill>
                  <a:srgbClr val="5B2D2A"/>
                </a:solidFill>
              </a:rPr>
              <a:t>Multirate</a:t>
            </a:r>
            <a:r>
              <a:rPr lang="en-US" sz="2400" b="1" dirty="0">
                <a:solidFill>
                  <a:srgbClr val="5B2D2A"/>
                </a:solidFill>
              </a:rPr>
              <a:t> DSP</a:t>
            </a:r>
            <a:endParaRPr lang="en-US" sz="2400" dirty="0"/>
          </a:p>
        </p:txBody>
      </p:sp>
      <p:sp>
        <p:nvSpPr>
          <p:cNvPr id="8" name="Shape 9">
            <a:extLst>
              <a:ext uri="{FF2B5EF4-FFF2-40B4-BE49-F238E27FC236}">
                <a16:creationId xmlns:a16="http://schemas.microsoft.com/office/drawing/2014/main" id="{F18FB479-C639-2489-25C5-726C519FF64A}"/>
              </a:ext>
            </a:extLst>
          </p:cNvPr>
          <p:cNvSpPr/>
          <p:nvPr/>
        </p:nvSpPr>
        <p:spPr>
          <a:xfrm>
            <a:off x="324971" y="993158"/>
            <a:ext cx="11633498" cy="731520"/>
          </a:xfrm>
          <a:prstGeom prst="rect">
            <a:avLst/>
          </a:prstGeom>
          <a:solidFill>
            <a:srgbClr val="F2F2F2"/>
          </a:solidFill>
          <a:ln w="12700">
            <a:solidFill>
              <a:srgbClr val="DDDDDD"/>
            </a:solidFill>
            <a:prstDash val="solid"/>
          </a:ln>
        </p:spPr>
      </p:sp>
      <p:sp>
        <p:nvSpPr>
          <p:cNvPr id="9" name="Text 12">
            <a:extLst>
              <a:ext uri="{FF2B5EF4-FFF2-40B4-BE49-F238E27FC236}">
                <a16:creationId xmlns:a16="http://schemas.microsoft.com/office/drawing/2014/main" id="{66C668B6-1B4B-E7F3-8688-362065B48C6F}"/>
              </a:ext>
            </a:extLst>
          </p:cNvPr>
          <p:cNvSpPr/>
          <p:nvPr/>
        </p:nvSpPr>
        <p:spPr>
          <a:xfrm>
            <a:off x="404016" y="860570"/>
            <a:ext cx="11633498" cy="960120"/>
          </a:xfrm>
          <a:prstGeom prst="rect">
            <a:avLst/>
          </a:prstGeom>
          <a:noFill/>
          <a:ln/>
        </p:spPr>
        <p:txBody>
          <a:bodyPr wrap="square" rtlCol="0" anchor="ctr"/>
          <a:lstStyle/>
          <a:p>
            <a:pPr marL="0" indent="0">
              <a:buNone/>
            </a:pPr>
            <a:r>
              <a:rPr lang="en-US" sz="1300" dirty="0">
                <a:solidFill>
                  <a:srgbClr val="1A1A1A"/>
                </a:solidFill>
              </a:rPr>
              <a:t>The radar's slow-time sampling rate depends on frame rate (e.g., ~20–100 Hz depending on config). ECG and cuff BP reference signals are recorded at 250 Hz. Resampling to 250 Hz synchronizes all channels so the U-Net input tensor has consistent time alignment across all 3 channels.</a:t>
            </a:r>
            <a:endParaRPr lang="en-US" sz="1300" dirty="0"/>
          </a:p>
        </p:txBody>
      </p:sp>
      <p:sp>
        <p:nvSpPr>
          <p:cNvPr id="28" name="Shape 13">
            <a:extLst>
              <a:ext uri="{FF2B5EF4-FFF2-40B4-BE49-F238E27FC236}">
                <a16:creationId xmlns:a16="http://schemas.microsoft.com/office/drawing/2014/main" id="{C8ED335C-E6FC-7CF1-993E-B3E62BA96B88}"/>
              </a:ext>
            </a:extLst>
          </p:cNvPr>
          <p:cNvSpPr/>
          <p:nvPr/>
        </p:nvSpPr>
        <p:spPr>
          <a:xfrm>
            <a:off x="324969" y="1827234"/>
            <a:ext cx="11633499" cy="1480874"/>
          </a:xfrm>
          <a:prstGeom prst="rect">
            <a:avLst/>
          </a:prstGeom>
          <a:solidFill>
            <a:srgbClr val="F2F2F2"/>
          </a:solidFill>
          <a:ln w="12700">
            <a:solidFill>
              <a:srgbClr val="DDDDDD"/>
            </a:solidFill>
            <a:prstDash val="solid"/>
          </a:ln>
        </p:spPr>
      </p:sp>
      <p:sp>
        <p:nvSpPr>
          <p:cNvPr id="29" name="Shape 14">
            <a:extLst>
              <a:ext uri="{FF2B5EF4-FFF2-40B4-BE49-F238E27FC236}">
                <a16:creationId xmlns:a16="http://schemas.microsoft.com/office/drawing/2014/main" id="{3EBD51BD-D0ED-4F88-753E-C0530F59856E}"/>
              </a:ext>
            </a:extLst>
          </p:cNvPr>
          <p:cNvSpPr/>
          <p:nvPr/>
        </p:nvSpPr>
        <p:spPr>
          <a:xfrm>
            <a:off x="324969" y="1827235"/>
            <a:ext cx="11633499" cy="310896"/>
          </a:xfrm>
          <a:prstGeom prst="rect">
            <a:avLst/>
          </a:prstGeom>
          <a:solidFill>
            <a:srgbClr val="145A32"/>
          </a:solidFill>
          <a:ln w="12700">
            <a:solidFill>
              <a:srgbClr val="145A32"/>
            </a:solidFill>
            <a:prstDash val="solid"/>
          </a:ln>
        </p:spPr>
      </p:sp>
      <p:sp>
        <p:nvSpPr>
          <p:cNvPr id="30" name="Text 15">
            <a:extLst>
              <a:ext uri="{FF2B5EF4-FFF2-40B4-BE49-F238E27FC236}">
                <a16:creationId xmlns:a16="http://schemas.microsoft.com/office/drawing/2014/main" id="{DEF5BD15-19E6-FC53-3484-BDDB88816BE9}"/>
              </a:ext>
            </a:extLst>
          </p:cNvPr>
          <p:cNvSpPr/>
          <p:nvPr/>
        </p:nvSpPr>
        <p:spPr>
          <a:xfrm>
            <a:off x="388978" y="1827235"/>
            <a:ext cx="11264182" cy="310896"/>
          </a:xfrm>
          <a:prstGeom prst="rect">
            <a:avLst/>
          </a:prstGeom>
          <a:noFill/>
          <a:ln/>
        </p:spPr>
        <p:txBody>
          <a:bodyPr wrap="square" lIns="0" tIns="0" rIns="0" bIns="0" rtlCol="0" anchor="ctr"/>
          <a:lstStyle/>
          <a:p>
            <a:pPr marL="0" indent="0">
              <a:buNone/>
            </a:pPr>
            <a:r>
              <a:rPr lang="en-US" sz="1500" b="1" dirty="0">
                <a:solidFill>
                  <a:srgbClr val="FFFFFF"/>
                </a:solidFill>
              </a:rPr>
              <a:t>Nyquist Criterion</a:t>
            </a:r>
            <a:endParaRPr lang="en-US" sz="1500" dirty="0"/>
          </a:p>
        </p:txBody>
      </p:sp>
      <p:sp>
        <p:nvSpPr>
          <p:cNvPr id="31" name="Text 16">
            <a:extLst>
              <a:ext uri="{FF2B5EF4-FFF2-40B4-BE49-F238E27FC236}">
                <a16:creationId xmlns:a16="http://schemas.microsoft.com/office/drawing/2014/main" id="{95B4E28C-E3F6-6ADB-6FFB-3FABCF8B4468}"/>
              </a:ext>
            </a:extLst>
          </p:cNvPr>
          <p:cNvSpPr/>
          <p:nvPr/>
        </p:nvSpPr>
        <p:spPr>
          <a:xfrm>
            <a:off x="503865" y="2268476"/>
            <a:ext cx="11264182" cy="869758"/>
          </a:xfrm>
          <a:prstGeom prst="rect">
            <a:avLst/>
          </a:prstGeom>
          <a:noFill/>
          <a:ln/>
        </p:spPr>
        <p:txBody>
          <a:bodyPr wrap="square" rtlCol="0" anchor="ctr"/>
          <a:lstStyle/>
          <a:p>
            <a:pPr marL="0" indent="0">
              <a:spcBef>
                <a:spcPts val="115"/>
              </a:spcBef>
              <a:buNone/>
            </a:pPr>
            <a:r>
              <a:rPr lang="en-US" sz="1300" dirty="0">
                <a:solidFill>
                  <a:srgbClr val="1A1A1A"/>
                </a:solidFill>
                <a:ea typeface="Courier New" pitchFamily="34" charset="-122"/>
                <a:cs typeface="Courier New" pitchFamily="34" charset="-120"/>
              </a:rPr>
              <a:t>Cardiac signal bandwidth: f_max ≤ 2.0 Hz</a:t>
            </a:r>
            <a:endParaRPr lang="en-US" sz="1300" dirty="0"/>
          </a:p>
          <a:p>
            <a:pPr marL="0" indent="0">
              <a:spcBef>
                <a:spcPts val="115"/>
              </a:spcBef>
              <a:buNone/>
            </a:pPr>
            <a:r>
              <a:rPr lang="en-US" sz="1300" dirty="0">
                <a:solidFill>
                  <a:srgbClr val="1A1A1A"/>
                </a:solidFill>
                <a:ea typeface="Courier New" pitchFamily="34" charset="-122"/>
                <a:cs typeface="Courier New" pitchFamily="34" charset="-120"/>
              </a:rPr>
              <a:t>  →  Minimum fs required = 2 × 2.0 = 4 Hz</a:t>
            </a:r>
            <a:endParaRPr lang="en-US" sz="1300" dirty="0"/>
          </a:p>
          <a:p>
            <a:pPr marL="0" indent="0">
              <a:spcBef>
                <a:spcPts val="115"/>
              </a:spcBef>
              <a:buNone/>
            </a:pPr>
            <a:endParaRPr lang="en-US" sz="1300" dirty="0"/>
          </a:p>
          <a:p>
            <a:pPr marL="0" indent="0">
              <a:spcBef>
                <a:spcPts val="115"/>
              </a:spcBef>
              <a:buNone/>
            </a:pPr>
            <a:r>
              <a:rPr lang="en-US" sz="1300" dirty="0">
                <a:solidFill>
                  <a:srgbClr val="1A1A1A"/>
                </a:solidFill>
                <a:ea typeface="Courier New" pitchFamily="34" charset="-122"/>
                <a:cs typeface="Courier New" pitchFamily="34" charset="-120"/>
              </a:rPr>
              <a:t>Chosen fs = 250 Hz  ≫  4 Hz  ✓</a:t>
            </a:r>
            <a:endParaRPr lang="en-US" sz="1300" dirty="0"/>
          </a:p>
          <a:p>
            <a:pPr marL="0" indent="0">
              <a:spcBef>
                <a:spcPts val="115"/>
              </a:spcBef>
              <a:buNone/>
            </a:pPr>
            <a:r>
              <a:rPr lang="en-US" sz="1300" dirty="0">
                <a:solidFill>
                  <a:srgbClr val="1A1A1A"/>
                </a:solidFill>
                <a:ea typeface="Courier New" pitchFamily="34" charset="-122"/>
                <a:cs typeface="Courier New" pitchFamily="34" charset="-120"/>
              </a:rPr>
              <a:t>  →  No aliasing. Fine time resolution preserved for U-Net waveform regression.</a:t>
            </a:r>
            <a:endParaRPr lang="en-US" sz="1300" dirty="0"/>
          </a:p>
        </p:txBody>
      </p:sp>
      <p:sp>
        <p:nvSpPr>
          <p:cNvPr id="32" name="Shape 17">
            <a:extLst>
              <a:ext uri="{FF2B5EF4-FFF2-40B4-BE49-F238E27FC236}">
                <a16:creationId xmlns:a16="http://schemas.microsoft.com/office/drawing/2014/main" id="{B02C3586-E843-827F-90EC-EF5C0CC96E56}"/>
              </a:ext>
            </a:extLst>
          </p:cNvPr>
          <p:cNvSpPr/>
          <p:nvPr/>
        </p:nvSpPr>
        <p:spPr>
          <a:xfrm>
            <a:off x="324971" y="3390772"/>
            <a:ext cx="11633499" cy="1932696"/>
          </a:xfrm>
          <a:prstGeom prst="rect">
            <a:avLst/>
          </a:prstGeom>
          <a:solidFill>
            <a:srgbClr val="F2F2F2"/>
          </a:solidFill>
          <a:ln w="12700">
            <a:solidFill>
              <a:srgbClr val="DDDDDD"/>
            </a:solidFill>
            <a:prstDash val="solid"/>
          </a:ln>
        </p:spPr>
      </p:sp>
      <p:sp>
        <p:nvSpPr>
          <p:cNvPr id="33" name="Shape 18">
            <a:extLst>
              <a:ext uri="{FF2B5EF4-FFF2-40B4-BE49-F238E27FC236}">
                <a16:creationId xmlns:a16="http://schemas.microsoft.com/office/drawing/2014/main" id="{AA0EED96-1352-0956-FDB9-B7AF65E6B293}"/>
              </a:ext>
            </a:extLst>
          </p:cNvPr>
          <p:cNvSpPr/>
          <p:nvPr/>
        </p:nvSpPr>
        <p:spPr>
          <a:xfrm>
            <a:off x="324971" y="3390772"/>
            <a:ext cx="11633499" cy="310896"/>
          </a:xfrm>
          <a:prstGeom prst="rect">
            <a:avLst/>
          </a:prstGeom>
          <a:solidFill>
            <a:srgbClr val="784212"/>
          </a:solidFill>
          <a:ln w="12700">
            <a:solidFill>
              <a:srgbClr val="784212"/>
            </a:solidFill>
            <a:prstDash val="solid"/>
          </a:ln>
        </p:spPr>
      </p:sp>
      <p:sp>
        <p:nvSpPr>
          <p:cNvPr id="34" name="Text 19">
            <a:extLst>
              <a:ext uri="{FF2B5EF4-FFF2-40B4-BE49-F238E27FC236}">
                <a16:creationId xmlns:a16="http://schemas.microsoft.com/office/drawing/2014/main" id="{2D10AC63-B043-F966-905E-11822D41D27E}"/>
              </a:ext>
            </a:extLst>
          </p:cNvPr>
          <p:cNvSpPr/>
          <p:nvPr/>
        </p:nvSpPr>
        <p:spPr>
          <a:xfrm>
            <a:off x="388980" y="3390772"/>
            <a:ext cx="11264182" cy="310896"/>
          </a:xfrm>
          <a:prstGeom prst="rect">
            <a:avLst/>
          </a:prstGeom>
          <a:noFill/>
          <a:ln/>
        </p:spPr>
        <p:txBody>
          <a:bodyPr wrap="square" lIns="0" tIns="0" rIns="0" bIns="0" rtlCol="0" anchor="ctr"/>
          <a:lstStyle/>
          <a:p>
            <a:pPr marL="0" indent="0">
              <a:buNone/>
            </a:pPr>
            <a:r>
              <a:rPr lang="en-US" sz="1500" b="1" dirty="0">
                <a:solidFill>
                  <a:srgbClr val="FFFFFF"/>
                </a:solidFill>
              </a:rPr>
              <a:t>Rational Resampling  L/M</a:t>
            </a:r>
            <a:endParaRPr lang="en-US" sz="1500" dirty="0"/>
          </a:p>
        </p:txBody>
      </p:sp>
      <p:sp>
        <p:nvSpPr>
          <p:cNvPr id="35" name="Text 20">
            <a:extLst>
              <a:ext uri="{FF2B5EF4-FFF2-40B4-BE49-F238E27FC236}">
                <a16:creationId xmlns:a16="http://schemas.microsoft.com/office/drawing/2014/main" id="{D746AC9F-1AFD-520F-C0CB-1E427E343544}"/>
              </a:ext>
            </a:extLst>
          </p:cNvPr>
          <p:cNvSpPr/>
          <p:nvPr/>
        </p:nvSpPr>
        <p:spPr>
          <a:xfrm>
            <a:off x="428948" y="3772879"/>
            <a:ext cx="11434845" cy="1524730"/>
          </a:xfrm>
          <a:prstGeom prst="rect">
            <a:avLst/>
          </a:prstGeom>
          <a:noFill/>
          <a:ln/>
        </p:spPr>
        <p:txBody>
          <a:bodyPr wrap="square" rtlCol="0" anchor="ctr"/>
          <a:lstStyle/>
          <a:p>
            <a:pPr marL="0" indent="0">
              <a:lnSpc>
                <a:spcPct val="150000"/>
              </a:lnSpc>
              <a:buNone/>
            </a:pPr>
            <a:r>
              <a:rPr lang="en-US" sz="1300" dirty="0">
                <a:solidFill>
                  <a:srgbClr val="1A1A1A"/>
                </a:solidFill>
                <a:ea typeface="Courier New" pitchFamily="34" charset="-122"/>
                <a:cs typeface="Courier New" pitchFamily="34" charset="-120"/>
              </a:rPr>
              <a:t>To go from fs_in → fs_out:</a:t>
            </a:r>
            <a:endParaRPr lang="en-US" sz="1300" dirty="0"/>
          </a:p>
          <a:p>
            <a:pPr marL="0" indent="0">
              <a:lnSpc>
                <a:spcPct val="150000"/>
              </a:lnSpc>
              <a:buNone/>
            </a:pPr>
            <a:r>
              <a:rPr lang="en-US" sz="1300" dirty="0">
                <a:solidFill>
                  <a:srgbClr val="1A1A1A"/>
                </a:solidFill>
                <a:ea typeface="Courier New" pitchFamily="34" charset="-122"/>
                <a:cs typeface="Courier New" pitchFamily="34" charset="-120"/>
              </a:rPr>
              <a:t>  1. Upsample by L  (insert L−1 zeros between samples)</a:t>
            </a:r>
            <a:endParaRPr lang="en-US" sz="1300" dirty="0"/>
          </a:p>
          <a:p>
            <a:pPr marL="0" indent="0">
              <a:lnSpc>
                <a:spcPct val="150000"/>
              </a:lnSpc>
              <a:buNone/>
            </a:pPr>
            <a:r>
              <a:rPr lang="en-US" sz="1300" dirty="0">
                <a:solidFill>
                  <a:srgbClr val="1A1A1A"/>
                </a:solidFill>
                <a:ea typeface="Courier New" pitchFamily="34" charset="-122"/>
                <a:cs typeface="Courier New" pitchFamily="34" charset="-120"/>
              </a:rPr>
              <a:t>  2. Low-pass filter  (anti-imaging + anti-aliasing)</a:t>
            </a:r>
            <a:endParaRPr lang="en-US" sz="1300" dirty="0"/>
          </a:p>
          <a:p>
            <a:pPr marL="0" indent="0">
              <a:lnSpc>
                <a:spcPct val="150000"/>
              </a:lnSpc>
              <a:buNone/>
            </a:pPr>
            <a:r>
              <a:rPr lang="en-US" sz="1300" dirty="0">
                <a:solidFill>
                  <a:srgbClr val="1A1A1A"/>
                </a:solidFill>
                <a:ea typeface="Courier New" pitchFamily="34" charset="-122"/>
                <a:cs typeface="Courier New" pitchFamily="34" charset="-120"/>
              </a:rPr>
              <a:t>      Cutoff = min(fs_in, fs_out) / 2</a:t>
            </a:r>
            <a:endParaRPr lang="en-US" sz="1300" dirty="0"/>
          </a:p>
          <a:p>
            <a:pPr marL="0" indent="0">
              <a:lnSpc>
                <a:spcPct val="150000"/>
              </a:lnSpc>
              <a:buNone/>
            </a:pPr>
            <a:r>
              <a:rPr lang="en-US" sz="1300" dirty="0">
                <a:solidFill>
                  <a:srgbClr val="1A1A1A"/>
                </a:solidFill>
                <a:ea typeface="Courier New" pitchFamily="34" charset="-122"/>
                <a:cs typeface="Courier New" pitchFamily="34" charset="-120"/>
              </a:rPr>
              <a:t>  3. Downsample by M  (keep every M-th sample)</a:t>
            </a:r>
            <a:endParaRPr lang="en-US" sz="1300" dirty="0"/>
          </a:p>
          <a:p>
            <a:pPr marL="0" indent="0">
              <a:buNone/>
            </a:pPr>
            <a:endParaRPr lang="en-US" sz="1300" dirty="0"/>
          </a:p>
        </p:txBody>
      </p:sp>
      <p:sp>
        <p:nvSpPr>
          <p:cNvPr id="36" name="Shape 21">
            <a:extLst>
              <a:ext uri="{FF2B5EF4-FFF2-40B4-BE49-F238E27FC236}">
                <a16:creationId xmlns:a16="http://schemas.microsoft.com/office/drawing/2014/main" id="{E950CC45-C243-9B65-2860-8ACD6BC391A1}"/>
              </a:ext>
            </a:extLst>
          </p:cNvPr>
          <p:cNvSpPr/>
          <p:nvPr/>
        </p:nvSpPr>
        <p:spPr>
          <a:xfrm>
            <a:off x="320731" y="5378332"/>
            <a:ext cx="11633498" cy="329184"/>
          </a:xfrm>
          <a:prstGeom prst="rect">
            <a:avLst/>
          </a:prstGeom>
          <a:solidFill>
            <a:srgbClr val="1F618D"/>
          </a:solidFill>
          <a:ln w="12700">
            <a:solidFill>
              <a:srgbClr val="1F618D"/>
            </a:solidFill>
            <a:prstDash val="solid"/>
          </a:ln>
        </p:spPr>
      </p:sp>
      <p:sp>
        <p:nvSpPr>
          <p:cNvPr id="37" name="Text 22">
            <a:extLst>
              <a:ext uri="{FF2B5EF4-FFF2-40B4-BE49-F238E27FC236}">
                <a16:creationId xmlns:a16="http://schemas.microsoft.com/office/drawing/2014/main" id="{831A7D92-7D43-9B6F-8D95-4A9F6424C6A1}"/>
              </a:ext>
            </a:extLst>
          </p:cNvPr>
          <p:cNvSpPr/>
          <p:nvPr/>
        </p:nvSpPr>
        <p:spPr>
          <a:xfrm>
            <a:off x="366451" y="5378332"/>
            <a:ext cx="11453134" cy="329184"/>
          </a:xfrm>
          <a:prstGeom prst="rect">
            <a:avLst/>
          </a:prstGeom>
          <a:noFill/>
          <a:ln/>
        </p:spPr>
        <p:txBody>
          <a:bodyPr wrap="square" rtlCol="0" anchor="ctr"/>
          <a:lstStyle/>
          <a:p>
            <a:pPr marL="0" indent="0">
              <a:buNone/>
            </a:pPr>
            <a:r>
              <a:rPr lang="en-US" sz="1500" b="1" dirty="0">
                <a:solidFill>
                  <a:srgbClr val="FFFFFF"/>
                </a:solidFill>
              </a:rPr>
              <a:t>Application in This Paper</a:t>
            </a:r>
            <a:endParaRPr lang="en-US" sz="1500" dirty="0"/>
          </a:p>
        </p:txBody>
      </p:sp>
      <p:sp>
        <p:nvSpPr>
          <p:cNvPr id="38" name="Shape 23">
            <a:extLst>
              <a:ext uri="{FF2B5EF4-FFF2-40B4-BE49-F238E27FC236}">
                <a16:creationId xmlns:a16="http://schemas.microsoft.com/office/drawing/2014/main" id="{D6925662-FE4C-5835-DACB-65A93B85EE2B}"/>
              </a:ext>
            </a:extLst>
          </p:cNvPr>
          <p:cNvSpPr/>
          <p:nvPr/>
        </p:nvSpPr>
        <p:spPr>
          <a:xfrm>
            <a:off x="320731" y="5762380"/>
            <a:ext cx="11633498" cy="612648"/>
          </a:xfrm>
          <a:prstGeom prst="rect">
            <a:avLst/>
          </a:prstGeom>
          <a:solidFill>
            <a:srgbClr val="EBF5FB"/>
          </a:solidFill>
          <a:ln w="19050">
            <a:solidFill>
              <a:srgbClr val="1F618D"/>
            </a:solidFill>
            <a:prstDash val="solid"/>
          </a:ln>
        </p:spPr>
      </p:sp>
      <p:sp>
        <p:nvSpPr>
          <p:cNvPr id="39" name="Shape 24">
            <a:extLst>
              <a:ext uri="{FF2B5EF4-FFF2-40B4-BE49-F238E27FC236}">
                <a16:creationId xmlns:a16="http://schemas.microsoft.com/office/drawing/2014/main" id="{2C7D1391-41A1-5D40-CCA8-F465DCC356C5}"/>
              </a:ext>
            </a:extLst>
          </p:cNvPr>
          <p:cNvSpPr/>
          <p:nvPr/>
        </p:nvSpPr>
        <p:spPr>
          <a:xfrm>
            <a:off x="320730" y="5762380"/>
            <a:ext cx="216437" cy="612648"/>
          </a:xfrm>
          <a:prstGeom prst="rect">
            <a:avLst/>
          </a:prstGeom>
          <a:solidFill>
            <a:srgbClr val="1F618D"/>
          </a:solidFill>
          <a:ln w="12700">
            <a:solidFill>
              <a:srgbClr val="1F618D"/>
            </a:solidFill>
            <a:prstDash val="solid"/>
          </a:ln>
        </p:spPr>
      </p:sp>
      <p:sp>
        <p:nvSpPr>
          <p:cNvPr id="40" name="Text 25">
            <a:extLst>
              <a:ext uri="{FF2B5EF4-FFF2-40B4-BE49-F238E27FC236}">
                <a16:creationId xmlns:a16="http://schemas.microsoft.com/office/drawing/2014/main" id="{4A558815-1EA6-47DA-DD23-C2B10C15F76A}"/>
              </a:ext>
            </a:extLst>
          </p:cNvPr>
          <p:cNvSpPr/>
          <p:nvPr/>
        </p:nvSpPr>
        <p:spPr>
          <a:xfrm>
            <a:off x="628607" y="5674614"/>
            <a:ext cx="11325622" cy="749808"/>
          </a:xfrm>
          <a:prstGeom prst="rect">
            <a:avLst/>
          </a:prstGeom>
          <a:noFill/>
          <a:ln/>
        </p:spPr>
        <p:txBody>
          <a:bodyPr wrap="square" rtlCol="0" anchor="ctr"/>
          <a:lstStyle/>
          <a:p>
            <a:pPr marL="0" indent="0">
              <a:buNone/>
            </a:pPr>
            <a:r>
              <a:rPr lang="en-US" sz="1500" i="1" dirty="0">
                <a:solidFill>
                  <a:srgbClr val="1A3A5C"/>
                </a:solidFill>
              </a:rPr>
              <a:t>The radar-derived signals are resampled to 250 Hz to match the sampling rate of the simultaneously recorded ECG and blood pressure signals.</a:t>
            </a:r>
            <a:endParaRPr lang="en-US" sz="1500" i="1" dirty="0"/>
          </a:p>
        </p:txBody>
      </p:sp>
      <p:sp>
        <p:nvSpPr>
          <p:cNvPr id="41" name="Shape 1">
            <a:extLst>
              <a:ext uri="{FF2B5EF4-FFF2-40B4-BE49-F238E27FC236}">
                <a16:creationId xmlns:a16="http://schemas.microsoft.com/office/drawing/2014/main" id="{17F72388-69D3-C4DF-1C17-246B9B0D590A}"/>
              </a:ext>
            </a:extLst>
          </p:cNvPr>
          <p:cNvSpPr/>
          <p:nvPr/>
        </p:nvSpPr>
        <p:spPr>
          <a:xfrm>
            <a:off x="137160" y="802731"/>
            <a:ext cx="11817069" cy="56805"/>
          </a:xfrm>
          <a:prstGeom prst="rect">
            <a:avLst/>
          </a:prstGeom>
          <a:solidFill>
            <a:srgbClr val="5B2D2A"/>
          </a:solidFill>
          <a:ln w="12700">
            <a:solidFill>
              <a:srgbClr val="5B2D2A"/>
            </a:solidFill>
            <a:prstDash val="solid"/>
          </a:ln>
        </p:spPr>
      </p:sp>
      <p:sp>
        <p:nvSpPr>
          <p:cNvPr id="42" name="Shape 2">
            <a:extLst>
              <a:ext uri="{FF2B5EF4-FFF2-40B4-BE49-F238E27FC236}">
                <a16:creationId xmlns:a16="http://schemas.microsoft.com/office/drawing/2014/main" id="{ED4CB94F-5AC8-CF24-BA1F-F2D3C8B6B8D4}"/>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43" name="Text 3">
            <a:extLst>
              <a:ext uri="{FF2B5EF4-FFF2-40B4-BE49-F238E27FC236}">
                <a16:creationId xmlns:a16="http://schemas.microsoft.com/office/drawing/2014/main" id="{F44E734E-3DCC-9C99-9720-7DD9C0734F02}"/>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44" name="Text 4">
            <a:extLst>
              <a:ext uri="{FF2B5EF4-FFF2-40B4-BE49-F238E27FC236}">
                <a16:creationId xmlns:a16="http://schemas.microsoft.com/office/drawing/2014/main" id="{B614FDCC-F1AD-42C4-5582-E09488003570}"/>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45" name="Text 5">
            <a:extLst>
              <a:ext uri="{FF2B5EF4-FFF2-40B4-BE49-F238E27FC236}">
                <a16:creationId xmlns:a16="http://schemas.microsoft.com/office/drawing/2014/main" id="{2379AEF3-781C-5730-7197-A3451711E3D9}"/>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11</a:t>
            </a:r>
            <a:endParaRPr lang="en-US" sz="1100" dirty="0"/>
          </a:p>
        </p:txBody>
      </p:sp>
    </p:spTree>
    <p:extLst>
      <p:ext uri="{BB962C8B-B14F-4D97-AF65-F5344CB8AC3E}">
        <p14:creationId xmlns:p14="http://schemas.microsoft.com/office/powerpoint/2010/main" val="4012580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6BE41A8-A8F8-9641-115E-46D2CFE597EE}"/>
            </a:ext>
          </a:extLst>
        </p:cNvPr>
        <p:cNvGrpSpPr/>
        <p:nvPr/>
      </p:nvGrpSpPr>
      <p:grpSpPr>
        <a:xfrm>
          <a:off x="0" y="0"/>
          <a:ext cx="0" cy="0"/>
          <a:chOff x="0" y="0"/>
          <a:chExt cx="0" cy="0"/>
        </a:xfrm>
      </p:grpSpPr>
      <p:sp>
        <p:nvSpPr>
          <p:cNvPr id="11" name="Shape 24">
            <a:extLst>
              <a:ext uri="{FF2B5EF4-FFF2-40B4-BE49-F238E27FC236}">
                <a16:creationId xmlns:a16="http://schemas.microsoft.com/office/drawing/2014/main" id="{BF238B44-F125-CCDA-096E-DC76AA499900}"/>
              </a:ext>
            </a:extLst>
          </p:cNvPr>
          <p:cNvSpPr/>
          <p:nvPr/>
        </p:nvSpPr>
        <p:spPr>
          <a:xfrm>
            <a:off x="612207" y="3567513"/>
            <a:ext cx="5200217" cy="1153664"/>
          </a:xfrm>
          <a:prstGeom prst="rect">
            <a:avLst/>
          </a:prstGeom>
          <a:solidFill>
            <a:srgbClr val="F2F2F2"/>
          </a:solidFill>
          <a:ln w="12700">
            <a:solidFill>
              <a:srgbClr val="DDDDDD"/>
            </a:solidFill>
            <a:prstDash val="solid"/>
          </a:ln>
        </p:spPr>
      </p:sp>
      <p:pic>
        <p:nvPicPr>
          <p:cNvPr id="2" name="Image 0" descr="preencoded.png">
            <a:extLst>
              <a:ext uri="{FF2B5EF4-FFF2-40B4-BE49-F238E27FC236}">
                <a16:creationId xmlns:a16="http://schemas.microsoft.com/office/drawing/2014/main" id="{6B14B09F-DB7C-B09A-7F89-42D1A9072CF6}"/>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B0C469D6-C2EB-9754-38B3-3FEBC3533149}"/>
              </a:ext>
            </a:extLst>
          </p:cNvPr>
          <p:cNvSpPr/>
          <p:nvPr/>
        </p:nvSpPr>
        <p:spPr>
          <a:xfrm>
            <a:off x="1051560" y="182880"/>
            <a:ext cx="10515600" cy="548640"/>
          </a:xfrm>
          <a:prstGeom prst="rect">
            <a:avLst/>
          </a:prstGeom>
          <a:noFill/>
          <a:ln/>
        </p:spPr>
        <p:txBody>
          <a:bodyPr wrap="square" rtlCol="0" anchor="ctr"/>
          <a:lstStyle/>
          <a:p>
            <a:r>
              <a:rPr lang="en-US" sz="2400" b="1" dirty="0">
                <a:solidFill>
                  <a:srgbClr val="5B2D2A"/>
                </a:solidFill>
              </a:rPr>
              <a:t>6. R-Peak Detection — Physiological Anchor for Segmentation</a:t>
            </a:r>
            <a:endParaRPr lang="en-US" sz="2400" dirty="0"/>
          </a:p>
        </p:txBody>
      </p:sp>
      <p:sp>
        <p:nvSpPr>
          <p:cNvPr id="8" name="Shape 10">
            <a:extLst>
              <a:ext uri="{FF2B5EF4-FFF2-40B4-BE49-F238E27FC236}">
                <a16:creationId xmlns:a16="http://schemas.microsoft.com/office/drawing/2014/main" id="{ACF14D08-6324-654E-3836-1D25C185E4D8}"/>
              </a:ext>
            </a:extLst>
          </p:cNvPr>
          <p:cNvSpPr/>
          <p:nvPr/>
        </p:nvSpPr>
        <p:spPr>
          <a:xfrm>
            <a:off x="616216" y="1027533"/>
            <a:ext cx="11222329" cy="731520"/>
          </a:xfrm>
          <a:prstGeom prst="rect">
            <a:avLst/>
          </a:prstGeom>
          <a:solidFill>
            <a:srgbClr val="F2F2F2"/>
          </a:solidFill>
          <a:ln w="12700">
            <a:solidFill>
              <a:srgbClr val="DDDDDD"/>
            </a:solidFill>
            <a:prstDash val="solid"/>
          </a:ln>
        </p:spPr>
      </p:sp>
      <p:sp>
        <p:nvSpPr>
          <p:cNvPr id="9" name="Text 13">
            <a:extLst>
              <a:ext uri="{FF2B5EF4-FFF2-40B4-BE49-F238E27FC236}">
                <a16:creationId xmlns:a16="http://schemas.microsoft.com/office/drawing/2014/main" id="{F71DAF96-C90D-C3F4-D809-E661EEC3D05C}"/>
              </a:ext>
            </a:extLst>
          </p:cNvPr>
          <p:cNvSpPr/>
          <p:nvPr/>
        </p:nvSpPr>
        <p:spPr>
          <a:xfrm>
            <a:off x="616217" y="1132958"/>
            <a:ext cx="10543732" cy="554199"/>
          </a:xfrm>
          <a:prstGeom prst="rect">
            <a:avLst/>
          </a:prstGeom>
          <a:noFill/>
          <a:ln/>
        </p:spPr>
        <p:txBody>
          <a:bodyPr wrap="square" rtlCol="0" anchor="t"/>
          <a:lstStyle/>
          <a:p>
            <a:pPr marL="0" indent="0">
              <a:buNone/>
            </a:pPr>
            <a:r>
              <a:rPr lang="en-US" sz="1300" dirty="0">
                <a:solidFill>
                  <a:srgbClr val="1A1A1A"/>
                </a:solidFill>
              </a:rPr>
              <a:t>In each cardiac cycle, the ECG shows P wave → QRS complex → T wave. The R-peak is the tallest, sharpest spike in the QRS complex, occurring when the ventricles contract (systole begins). It is the most reliably detectable event in the ECG signal.</a:t>
            </a:r>
            <a:endParaRPr lang="en-US" sz="1300" dirty="0"/>
          </a:p>
        </p:txBody>
      </p:sp>
      <p:sp>
        <p:nvSpPr>
          <p:cNvPr id="28" name="Shape 16">
            <a:extLst>
              <a:ext uri="{FF2B5EF4-FFF2-40B4-BE49-F238E27FC236}">
                <a16:creationId xmlns:a16="http://schemas.microsoft.com/office/drawing/2014/main" id="{359C3C57-C5E4-4938-9A5B-B0053FD29C66}"/>
              </a:ext>
            </a:extLst>
          </p:cNvPr>
          <p:cNvSpPr/>
          <p:nvPr/>
        </p:nvSpPr>
        <p:spPr>
          <a:xfrm>
            <a:off x="582992" y="2163723"/>
            <a:ext cx="5227165" cy="1223776"/>
          </a:xfrm>
          <a:prstGeom prst="rect">
            <a:avLst/>
          </a:prstGeom>
          <a:solidFill>
            <a:srgbClr val="F2F2F2"/>
          </a:solidFill>
          <a:ln w="12700">
            <a:solidFill>
              <a:srgbClr val="DDDDDD"/>
            </a:solidFill>
            <a:prstDash val="solid"/>
          </a:ln>
        </p:spPr>
        <p:txBody>
          <a:bodyPr/>
          <a:lstStyle/>
          <a:p>
            <a:endParaRPr lang="en-US" dirty="0"/>
          </a:p>
        </p:txBody>
      </p:sp>
      <p:sp>
        <p:nvSpPr>
          <p:cNvPr id="29" name="Shape 17">
            <a:extLst>
              <a:ext uri="{FF2B5EF4-FFF2-40B4-BE49-F238E27FC236}">
                <a16:creationId xmlns:a16="http://schemas.microsoft.com/office/drawing/2014/main" id="{F0218FA8-AEDB-E12C-8955-D17A825501CC}"/>
              </a:ext>
            </a:extLst>
          </p:cNvPr>
          <p:cNvSpPr/>
          <p:nvPr/>
        </p:nvSpPr>
        <p:spPr>
          <a:xfrm>
            <a:off x="536042" y="2163724"/>
            <a:ext cx="80176" cy="1216152"/>
          </a:xfrm>
          <a:prstGeom prst="rect">
            <a:avLst/>
          </a:prstGeom>
          <a:solidFill>
            <a:srgbClr val="1A3A5C"/>
          </a:solidFill>
          <a:ln w="12700">
            <a:solidFill>
              <a:srgbClr val="1A3A5C"/>
            </a:solidFill>
            <a:prstDash val="solid"/>
          </a:ln>
        </p:spPr>
      </p:sp>
      <p:sp>
        <p:nvSpPr>
          <p:cNvPr id="30" name="Text 18">
            <a:extLst>
              <a:ext uri="{FF2B5EF4-FFF2-40B4-BE49-F238E27FC236}">
                <a16:creationId xmlns:a16="http://schemas.microsoft.com/office/drawing/2014/main" id="{DB2DE48C-4B93-21A4-04C5-4CEC977795EF}"/>
              </a:ext>
            </a:extLst>
          </p:cNvPr>
          <p:cNvSpPr/>
          <p:nvPr/>
        </p:nvSpPr>
        <p:spPr>
          <a:xfrm>
            <a:off x="671082" y="2285970"/>
            <a:ext cx="5022471" cy="256032"/>
          </a:xfrm>
          <a:prstGeom prst="rect">
            <a:avLst/>
          </a:prstGeom>
          <a:noFill/>
          <a:ln/>
        </p:spPr>
        <p:txBody>
          <a:bodyPr wrap="square" rtlCol="0" anchor="ctr"/>
          <a:lstStyle/>
          <a:p>
            <a:pPr marL="0" indent="0">
              <a:buNone/>
            </a:pPr>
            <a:r>
              <a:rPr lang="en-US" sz="1500" b="1" dirty="0">
                <a:solidFill>
                  <a:srgbClr val="1A3A5C"/>
                </a:solidFill>
              </a:rPr>
              <a:t>Consistent phase</a:t>
            </a:r>
            <a:endParaRPr lang="en-US" sz="1500" dirty="0"/>
          </a:p>
        </p:txBody>
      </p:sp>
      <p:sp>
        <p:nvSpPr>
          <p:cNvPr id="31" name="Text 19">
            <a:extLst>
              <a:ext uri="{FF2B5EF4-FFF2-40B4-BE49-F238E27FC236}">
                <a16:creationId xmlns:a16="http://schemas.microsoft.com/office/drawing/2014/main" id="{83F32A4C-863D-68C8-B539-1DD05C44043C}"/>
              </a:ext>
            </a:extLst>
          </p:cNvPr>
          <p:cNvSpPr/>
          <p:nvPr/>
        </p:nvSpPr>
        <p:spPr>
          <a:xfrm>
            <a:off x="664352" y="2703011"/>
            <a:ext cx="5145805" cy="493776"/>
          </a:xfrm>
          <a:prstGeom prst="rect">
            <a:avLst/>
          </a:prstGeom>
          <a:noFill/>
          <a:ln/>
        </p:spPr>
        <p:txBody>
          <a:bodyPr wrap="square" rtlCol="0" anchor="ctr"/>
          <a:lstStyle/>
          <a:p>
            <a:pPr marL="0" indent="0">
              <a:buNone/>
            </a:pPr>
            <a:r>
              <a:rPr lang="en-US" sz="1300" dirty="0">
                <a:solidFill>
                  <a:srgbClr val="1A1A1A"/>
                </a:solidFill>
              </a:rPr>
              <a:t>Every cardiac cycle starts at a well-defined physiological event (ventricular contraction) → systolic upstroke in BP always follows R-peak by a fixed delay</a:t>
            </a:r>
            <a:r>
              <a:rPr lang="en-US" sz="1150" dirty="0">
                <a:solidFill>
                  <a:srgbClr val="1A1A1A"/>
                </a:solidFill>
              </a:rPr>
              <a:t>.</a:t>
            </a:r>
            <a:endParaRPr lang="en-US" sz="1150" dirty="0"/>
          </a:p>
        </p:txBody>
      </p:sp>
      <p:sp>
        <p:nvSpPr>
          <p:cNvPr id="33" name="Shape 21">
            <a:extLst>
              <a:ext uri="{FF2B5EF4-FFF2-40B4-BE49-F238E27FC236}">
                <a16:creationId xmlns:a16="http://schemas.microsoft.com/office/drawing/2014/main" id="{FD83364B-3A85-8901-B392-4CD8C589F145}"/>
              </a:ext>
            </a:extLst>
          </p:cNvPr>
          <p:cNvSpPr/>
          <p:nvPr/>
        </p:nvSpPr>
        <p:spPr>
          <a:xfrm>
            <a:off x="534819" y="3567513"/>
            <a:ext cx="100449" cy="1146383"/>
          </a:xfrm>
          <a:prstGeom prst="rect">
            <a:avLst/>
          </a:prstGeom>
          <a:solidFill>
            <a:srgbClr val="1A3A5C"/>
          </a:solidFill>
          <a:ln w="12700">
            <a:solidFill>
              <a:srgbClr val="1A3A5C"/>
            </a:solidFill>
            <a:prstDash val="solid"/>
          </a:ln>
        </p:spPr>
      </p:sp>
      <p:sp>
        <p:nvSpPr>
          <p:cNvPr id="34" name="Text 22">
            <a:extLst>
              <a:ext uri="{FF2B5EF4-FFF2-40B4-BE49-F238E27FC236}">
                <a16:creationId xmlns:a16="http://schemas.microsoft.com/office/drawing/2014/main" id="{EF11DEE7-8527-7E01-41A2-2C06752574E8}"/>
              </a:ext>
            </a:extLst>
          </p:cNvPr>
          <p:cNvSpPr/>
          <p:nvPr/>
        </p:nvSpPr>
        <p:spPr>
          <a:xfrm>
            <a:off x="699432" y="3709497"/>
            <a:ext cx="5022471" cy="256032"/>
          </a:xfrm>
          <a:prstGeom prst="rect">
            <a:avLst/>
          </a:prstGeom>
          <a:noFill/>
          <a:ln/>
        </p:spPr>
        <p:txBody>
          <a:bodyPr wrap="square" rtlCol="0" anchor="ctr"/>
          <a:lstStyle/>
          <a:p>
            <a:pPr marL="0" indent="0">
              <a:buNone/>
            </a:pPr>
            <a:r>
              <a:rPr lang="en-US" sz="1500" b="1" dirty="0">
                <a:solidFill>
                  <a:srgbClr val="1A3A5C"/>
                </a:solidFill>
              </a:rPr>
              <a:t>Handles HR variability</a:t>
            </a:r>
            <a:endParaRPr lang="en-US" sz="1500" dirty="0"/>
          </a:p>
        </p:txBody>
      </p:sp>
      <p:sp>
        <p:nvSpPr>
          <p:cNvPr id="35" name="Text 23">
            <a:extLst>
              <a:ext uri="{FF2B5EF4-FFF2-40B4-BE49-F238E27FC236}">
                <a16:creationId xmlns:a16="http://schemas.microsoft.com/office/drawing/2014/main" id="{56CE90C6-F672-2E8D-4309-8EDB40F43845}"/>
              </a:ext>
            </a:extLst>
          </p:cNvPr>
          <p:cNvSpPr/>
          <p:nvPr/>
        </p:nvSpPr>
        <p:spPr>
          <a:xfrm>
            <a:off x="699432" y="4067564"/>
            <a:ext cx="5145805" cy="493776"/>
          </a:xfrm>
          <a:prstGeom prst="rect">
            <a:avLst/>
          </a:prstGeom>
          <a:noFill/>
          <a:ln/>
        </p:spPr>
        <p:txBody>
          <a:bodyPr wrap="square" rtlCol="0" anchor="ctr"/>
          <a:lstStyle/>
          <a:p>
            <a:pPr marL="0" indent="0">
              <a:buNone/>
            </a:pPr>
            <a:r>
              <a:rPr lang="en-US" sz="1300" dirty="0">
                <a:solidFill>
                  <a:srgbClr val="1A1A1A"/>
                </a:solidFill>
              </a:rPr>
              <a:t>Heart rate fluctuates over time. R-peak anchoring ensures each 256-sample window contains exactly one complete cardiac cycle regardless of heart rate at that moment.</a:t>
            </a:r>
            <a:endParaRPr lang="en-US" sz="1300" dirty="0"/>
          </a:p>
        </p:txBody>
      </p:sp>
      <p:sp>
        <p:nvSpPr>
          <p:cNvPr id="36" name="Shape 24">
            <a:extLst>
              <a:ext uri="{FF2B5EF4-FFF2-40B4-BE49-F238E27FC236}">
                <a16:creationId xmlns:a16="http://schemas.microsoft.com/office/drawing/2014/main" id="{D6169B4F-7B63-2A4C-D5A9-01A62E4E44B7}"/>
              </a:ext>
            </a:extLst>
          </p:cNvPr>
          <p:cNvSpPr/>
          <p:nvPr/>
        </p:nvSpPr>
        <p:spPr>
          <a:xfrm>
            <a:off x="534819" y="4901191"/>
            <a:ext cx="5273595" cy="1377332"/>
          </a:xfrm>
          <a:prstGeom prst="rect">
            <a:avLst/>
          </a:prstGeom>
          <a:solidFill>
            <a:srgbClr val="F2F2F2"/>
          </a:solidFill>
          <a:ln w="12700">
            <a:solidFill>
              <a:srgbClr val="DDDDDD"/>
            </a:solidFill>
            <a:prstDash val="solid"/>
          </a:ln>
        </p:spPr>
      </p:sp>
      <p:sp>
        <p:nvSpPr>
          <p:cNvPr id="37" name="Shape 25">
            <a:extLst>
              <a:ext uri="{FF2B5EF4-FFF2-40B4-BE49-F238E27FC236}">
                <a16:creationId xmlns:a16="http://schemas.microsoft.com/office/drawing/2014/main" id="{54BE148E-D12A-88E1-6CDD-4875FAA31B39}"/>
              </a:ext>
            </a:extLst>
          </p:cNvPr>
          <p:cNvSpPr/>
          <p:nvPr/>
        </p:nvSpPr>
        <p:spPr>
          <a:xfrm>
            <a:off x="534819" y="4901191"/>
            <a:ext cx="100449" cy="1377332"/>
          </a:xfrm>
          <a:prstGeom prst="rect">
            <a:avLst/>
          </a:prstGeom>
          <a:solidFill>
            <a:srgbClr val="1A3A5C"/>
          </a:solidFill>
          <a:ln w="12700">
            <a:solidFill>
              <a:srgbClr val="1A3A5C"/>
            </a:solidFill>
            <a:prstDash val="solid"/>
          </a:ln>
        </p:spPr>
      </p:sp>
      <p:sp>
        <p:nvSpPr>
          <p:cNvPr id="38" name="Text 26">
            <a:extLst>
              <a:ext uri="{FF2B5EF4-FFF2-40B4-BE49-F238E27FC236}">
                <a16:creationId xmlns:a16="http://schemas.microsoft.com/office/drawing/2014/main" id="{F433F419-B975-AB0E-C14B-E46046AF6AB4}"/>
              </a:ext>
            </a:extLst>
          </p:cNvPr>
          <p:cNvSpPr/>
          <p:nvPr/>
        </p:nvSpPr>
        <p:spPr>
          <a:xfrm>
            <a:off x="699432" y="5005247"/>
            <a:ext cx="5022471" cy="305671"/>
          </a:xfrm>
          <a:prstGeom prst="rect">
            <a:avLst/>
          </a:prstGeom>
          <a:noFill/>
          <a:ln/>
        </p:spPr>
        <p:txBody>
          <a:bodyPr wrap="square" rtlCol="0" anchor="ctr"/>
          <a:lstStyle/>
          <a:p>
            <a:pPr marL="0" indent="0">
              <a:buNone/>
            </a:pPr>
            <a:r>
              <a:rPr lang="en-US" sz="1500" b="1" dirty="0">
                <a:solidFill>
                  <a:srgbClr val="1A3A5C"/>
                </a:solidFill>
              </a:rPr>
              <a:t>Cross-channel alignment</a:t>
            </a:r>
            <a:endParaRPr lang="en-US" sz="1500" dirty="0"/>
          </a:p>
        </p:txBody>
      </p:sp>
      <p:sp>
        <p:nvSpPr>
          <p:cNvPr id="39" name="Text 27">
            <a:extLst>
              <a:ext uri="{FF2B5EF4-FFF2-40B4-BE49-F238E27FC236}">
                <a16:creationId xmlns:a16="http://schemas.microsoft.com/office/drawing/2014/main" id="{4CF09D11-6C1B-D423-9DFF-48A2E6C7620C}"/>
              </a:ext>
            </a:extLst>
          </p:cNvPr>
          <p:cNvSpPr/>
          <p:nvPr/>
        </p:nvSpPr>
        <p:spPr>
          <a:xfrm>
            <a:off x="731977" y="5401256"/>
            <a:ext cx="5103869" cy="589507"/>
          </a:xfrm>
          <a:prstGeom prst="rect">
            <a:avLst/>
          </a:prstGeom>
          <a:noFill/>
          <a:ln/>
        </p:spPr>
        <p:txBody>
          <a:bodyPr wrap="square" rtlCol="0" anchor="ctr"/>
          <a:lstStyle/>
          <a:p>
            <a:pPr marL="0" indent="0">
              <a:buNone/>
            </a:pPr>
            <a:r>
              <a:rPr lang="en-US" sz="1300" dirty="0">
                <a:solidFill>
                  <a:srgbClr val="1A1A1A"/>
                </a:solidFill>
              </a:rPr>
              <a:t>ECG, radar cardiac, and BP all show corresponding events at the same relative time within each R-peak window → U-Net learns consistent mappings.</a:t>
            </a:r>
            <a:endParaRPr lang="en-US" sz="1300" dirty="0"/>
          </a:p>
        </p:txBody>
      </p:sp>
      <p:sp>
        <p:nvSpPr>
          <p:cNvPr id="40" name="Shape 31">
            <a:extLst>
              <a:ext uri="{FF2B5EF4-FFF2-40B4-BE49-F238E27FC236}">
                <a16:creationId xmlns:a16="http://schemas.microsoft.com/office/drawing/2014/main" id="{F3AF7E4A-E3AF-2D27-C53A-EAB54376D31F}"/>
              </a:ext>
            </a:extLst>
          </p:cNvPr>
          <p:cNvSpPr/>
          <p:nvPr/>
        </p:nvSpPr>
        <p:spPr>
          <a:xfrm>
            <a:off x="5940666" y="2163723"/>
            <a:ext cx="5897880" cy="749808"/>
          </a:xfrm>
          <a:prstGeom prst="rect">
            <a:avLst/>
          </a:prstGeom>
          <a:solidFill>
            <a:srgbClr val="F2F2F2"/>
          </a:solidFill>
          <a:ln w="12700">
            <a:solidFill>
              <a:srgbClr val="DDDDDD"/>
            </a:solidFill>
            <a:prstDash val="solid"/>
          </a:ln>
        </p:spPr>
      </p:sp>
      <p:sp>
        <p:nvSpPr>
          <p:cNvPr id="41" name="Shape 32">
            <a:extLst>
              <a:ext uri="{FF2B5EF4-FFF2-40B4-BE49-F238E27FC236}">
                <a16:creationId xmlns:a16="http://schemas.microsoft.com/office/drawing/2014/main" id="{28BE8579-4EB8-AEEE-27FD-42A3A628F79F}"/>
              </a:ext>
            </a:extLst>
          </p:cNvPr>
          <p:cNvSpPr/>
          <p:nvPr/>
        </p:nvSpPr>
        <p:spPr>
          <a:xfrm>
            <a:off x="5940666" y="2163723"/>
            <a:ext cx="438912" cy="749808"/>
          </a:xfrm>
          <a:prstGeom prst="rect">
            <a:avLst/>
          </a:prstGeom>
          <a:solidFill>
            <a:srgbClr val="1A3A5C"/>
          </a:solidFill>
          <a:ln w="12700">
            <a:solidFill>
              <a:srgbClr val="1A3A5C"/>
            </a:solidFill>
            <a:prstDash val="solid"/>
          </a:ln>
        </p:spPr>
      </p:sp>
      <p:sp>
        <p:nvSpPr>
          <p:cNvPr id="42" name="Text 33">
            <a:extLst>
              <a:ext uri="{FF2B5EF4-FFF2-40B4-BE49-F238E27FC236}">
                <a16:creationId xmlns:a16="http://schemas.microsoft.com/office/drawing/2014/main" id="{D56A0C06-D458-07F1-0A86-3CDA3D69F7D0}"/>
              </a:ext>
            </a:extLst>
          </p:cNvPr>
          <p:cNvSpPr/>
          <p:nvPr/>
        </p:nvSpPr>
        <p:spPr>
          <a:xfrm>
            <a:off x="5940666" y="2163723"/>
            <a:ext cx="438912" cy="749808"/>
          </a:xfrm>
          <a:prstGeom prst="rect">
            <a:avLst/>
          </a:prstGeom>
          <a:noFill/>
          <a:ln/>
        </p:spPr>
        <p:txBody>
          <a:bodyPr wrap="square" lIns="0" tIns="0" rIns="0" bIns="0" rtlCol="0" anchor="ctr"/>
          <a:lstStyle/>
          <a:p>
            <a:pPr marL="0" indent="0" algn="ctr">
              <a:buNone/>
            </a:pPr>
            <a:r>
              <a:rPr lang="en-US" sz="1600" b="1" dirty="0">
                <a:solidFill>
                  <a:srgbClr val="FFFFFF"/>
                </a:solidFill>
              </a:rPr>
              <a:t>①</a:t>
            </a:r>
            <a:endParaRPr lang="en-US" sz="1600" dirty="0"/>
          </a:p>
        </p:txBody>
      </p:sp>
      <p:sp>
        <p:nvSpPr>
          <p:cNvPr id="43" name="Text 34">
            <a:extLst>
              <a:ext uri="{FF2B5EF4-FFF2-40B4-BE49-F238E27FC236}">
                <a16:creationId xmlns:a16="http://schemas.microsoft.com/office/drawing/2014/main" id="{2713DF4C-C6E5-0647-6FEE-7B028F0E635A}"/>
              </a:ext>
            </a:extLst>
          </p:cNvPr>
          <p:cNvSpPr/>
          <p:nvPr/>
        </p:nvSpPr>
        <p:spPr>
          <a:xfrm>
            <a:off x="6434442" y="2209443"/>
            <a:ext cx="5321808" cy="256032"/>
          </a:xfrm>
          <a:prstGeom prst="rect">
            <a:avLst/>
          </a:prstGeom>
          <a:noFill/>
          <a:ln/>
        </p:spPr>
        <p:txBody>
          <a:bodyPr wrap="square" rtlCol="0" anchor="ctr"/>
          <a:lstStyle/>
          <a:p>
            <a:pPr marL="0" indent="0">
              <a:buNone/>
            </a:pPr>
            <a:r>
              <a:rPr lang="en-US" sz="1500" b="1" dirty="0">
                <a:solidFill>
                  <a:srgbClr val="1A3A5C"/>
                </a:solidFill>
              </a:rPr>
              <a:t>Band-pass filter ECG  (5–15 Hz)</a:t>
            </a:r>
            <a:endParaRPr lang="en-US" sz="1500" dirty="0"/>
          </a:p>
        </p:txBody>
      </p:sp>
      <p:sp>
        <p:nvSpPr>
          <p:cNvPr id="44" name="Text 35">
            <a:extLst>
              <a:ext uri="{FF2B5EF4-FFF2-40B4-BE49-F238E27FC236}">
                <a16:creationId xmlns:a16="http://schemas.microsoft.com/office/drawing/2014/main" id="{0293AFB7-F077-80C5-2F1F-40D3EE1FCB56}"/>
              </a:ext>
            </a:extLst>
          </p:cNvPr>
          <p:cNvSpPr/>
          <p:nvPr/>
        </p:nvSpPr>
        <p:spPr>
          <a:xfrm>
            <a:off x="6434442" y="2492907"/>
            <a:ext cx="5321808" cy="384048"/>
          </a:xfrm>
          <a:prstGeom prst="rect">
            <a:avLst/>
          </a:prstGeom>
          <a:noFill/>
          <a:ln/>
        </p:spPr>
        <p:txBody>
          <a:bodyPr wrap="square" rtlCol="0" anchor="ctr"/>
          <a:lstStyle/>
          <a:p>
            <a:pPr marL="0" indent="0">
              <a:buNone/>
            </a:pPr>
            <a:r>
              <a:rPr lang="en-US" sz="1300" dirty="0">
                <a:solidFill>
                  <a:srgbClr val="1A1A1A"/>
                </a:solidFill>
              </a:rPr>
              <a:t>Isolates QRS energy. Removes baseline wander (&lt;0.5 Hz) and high-frequency noise (&gt;40 Hz). Leaves the sharp R-peak intact.</a:t>
            </a:r>
            <a:endParaRPr lang="en-US" sz="1300" dirty="0"/>
          </a:p>
        </p:txBody>
      </p:sp>
      <p:sp>
        <p:nvSpPr>
          <p:cNvPr id="45" name="Shape 36">
            <a:extLst>
              <a:ext uri="{FF2B5EF4-FFF2-40B4-BE49-F238E27FC236}">
                <a16:creationId xmlns:a16="http://schemas.microsoft.com/office/drawing/2014/main" id="{5687E0B2-E202-7850-69CD-32B09549BC30}"/>
              </a:ext>
            </a:extLst>
          </p:cNvPr>
          <p:cNvSpPr/>
          <p:nvPr/>
        </p:nvSpPr>
        <p:spPr>
          <a:xfrm>
            <a:off x="5940666" y="3004971"/>
            <a:ext cx="5897880" cy="749808"/>
          </a:xfrm>
          <a:prstGeom prst="rect">
            <a:avLst/>
          </a:prstGeom>
          <a:solidFill>
            <a:srgbClr val="F2F2F2"/>
          </a:solidFill>
          <a:ln w="12700">
            <a:solidFill>
              <a:srgbClr val="DDDDDD"/>
            </a:solidFill>
            <a:prstDash val="solid"/>
          </a:ln>
        </p:spPr>
      </p:sp>
      <p:sp>
        <p:nvSpPr>
          <p:cNvPr id="46" name="Shape 37">
            <a:extLst>
              <a:ext uri="{FF2B5EF4-FFF2-40B4-BE49-F238E27FC236}">
                <a16:creationId xmlns:a16="http://schemas.microsoft.com/office/drawing/2014/main" id="{8540B22D-8DCB-C402-829A-25487CCE346B}"/>
              </a:ext>
            </a:extLst>
          </p:cNvPr>
          <p:cNvSpPr/>
          <p:nvPr/>
        </p:nvSpPr>
        <p:spPr>
          <a:xfrm>
            <a:off x="5940666" y="3004971"/>
            <a:ext cx="438912" cy="749808"/>
          </a:xfrm>
          <a:prstGeom prst="rect">
            <a:avLst/>
          </a:prstGeom>
          <a:solidFill>
            <a:srgbClr val="145A32"/>
          </a:solidFill>
          <a:ln w="12700">
            <a:solidFill>
              <a:srgbClr val="145A32"/>
            </a:solidFill>
            <a:prstDash val="solid"/>
          </a:ln>
        </p:spPr>
      </p:sp>
      <p:sp>
        <p:nvSpPr>
          <p:cNvPr id="47" name="Text 38">
            <a:extLst>
              <a:ext uri="{FF2B5EF4-FFF2-40B4-BE49-F238E27FC236}">
                <a16:creationId xmlns:a16="http://schemas.microsoft.com/office/drawing/2014/main" id="{907CE864-85EF-FD62-20B3-918E48D98AF1}"/>
              </a:ext>
            </a:extLst>
          </p:cNvPr>
          <p:cNvSpPr/>
          <p:nvPr/>
        </p:nvSpPr>
        <p:spPr>
          <a:xfrm>
            <a:off x="5940666" y="3004971"/>
            <a:ext cx="438912" cy="749808"/>
          </a:xfrm>
          <a:prstGeom prst="rect">
            <a:avLst/>
          </a:prstGeom>
          <a:noFill/>
          <a:ln/>
        </p:spPr>
        <p:txBody>
          <a:bodyPr wrap="square" lIns="0" tIns="0" rIns="0" bIns="0" rtlCol="0" anchor="ctr"/>
          <a:lstStyle/>
          <a:p>
            <a:pPr marL="0" indent="0" algn="ctr">
              <a:buNone/>
            </a:pPr>
            <a:r>
              <a:rPr lang="en-US" sz="1600" b="1" dirty="0">
                <a:solidFill>
                  <a:srgbClr val="FFFFFF"/>
                </a:solidFill>
              </a:rPr>
              <a:t>②</a:t>
            </a:r>
            <a:endParaRPr lang="en-US" sz="1600" dirty="0"/>
          </a:p>
        </p:txBody>
      </p:sp>
      <p:sp>
        <p:nvSpPr>
          <p:cNvPr id="56" name="Text 39">
            <a:extLst>
              <a:ext uri="{FF2B5EF4-FFF2-40B4-BE49-F238E27FC236}">
                <a16:creationId xmlns:a16="http://schemas.microsoft.com/office/drawing/2014/main" id="{C5AFAA90-DDF4-04E8-D3DC-3C0D69585AFD}"/>
              </a:ext>
            </a:extLst>
          </p:cNvPr>
          <p:cNvSpPr/>
          <p:nvPr/>
        </p:nvSpPr>
        <p:spPr>
          <a:xfrm>
            <a:off x="6434442" y="3050691"/>
            <a:ext cx="5321808" cy="256032"/>
          </a:xfrm>
          <a:prstGeom prst="rect">
            <a:avLst/>
          </a:prstGeom>
          <a:noFill/>
          <a:ln/>
        </p:spPr>
        <p:txBody>
          <a:bodyPr wrap="square" rtlCol="0" anchor="ctr"/>
          <a:lstStyle/>
          <a:p>
            <a:pPr marL="0" indent="0">
              <a:buNone/>
            </a:pPr>
            <a:r>
              <a:rPr lang="en-US" sz="1500" b="1" dirty="0">
                <a:solidFill>
                  <a:srgbClr val="145A32"/>
                </a:solidFill>
              </a:rPr>
              <a:t>Differentiate</a:t>
            </a:r>
            <a:endParaRPr lang="en-US" sz="1500" dirty="0"/>
          </a:p>
        </p:txBody>
      </p:sp>
      <p:sp>
        <p:nvSpPr>
          <p:cNvPr id="57" name="Text 40">
            <a:extLst>
              <a:ext uri="{FF2B5EF4-FFF2-40B4-BE49-F238E27FC236}">
                <a16:creationId xmlns:a16="http://schemas.microsoft.com/office/drawing/2014/main" id="{49969D3D-31AB-1862-8457-4378D7F3A103}"/>
              </a:ext>
            </a:extLst>
          </p:cNvPr>
          <p:cNvSpPr/>
          <p:nvPr/>
        </p:nvSpPr>
        <p:spPr>
          <a:xfrm>
            <a:off x="6434442" y="3334155"/>
            <a:ext cx="5321808" cy="384048"/>
          </a:xfrm>
          <a:prstGeom prst="rect">
            <a:avLst/>
          </a:prstGeom>
          <a:noFill/>
          <a:ln/>
        </p:spPr>
        <p:txBody>
          <a:bodyPr wrap="square" rtlCol="0" anchor="ctr"/>
          <a:lstStyle/>
          <a:p>
            <a:pPr marL="0" indent="0">
              <a:buNone/>
            </a:pPr>
            <a:r>
              <a:rPr lang="en-US" sz="1300" dirty="0">
                <a:solidFill>
                  <a:srgbClr val="1A1A1A"/>
                </a:solidFill>
              </a:rPr>
              <a:t>d[n] = x[n] − x[n−2]. The steep rising/falling edges of the R-peak produce large values. Flat P and T waves produce near zero.</a:t>
            </a:r>
            <a:endParaRPr lang="en-US" sz="1300" dirty="0"/>
          </a:p>
        </p:txBody>
      </p:sp>
      <p:sp>
        <p:nvSpPr>
          <p:cNvPr id="58" name="Shape 41">
            <a:extLst>
              <a:ext uri="{FF2B5EF4-FFF2-40B4-BE49-F238E27FC236}">
                <a16:creationId xmlns:a16="http://schemas.microsoft.com/office/drawing/2014/main" id="{C55B12D7-3179-3006-CE02-FAFFF643207F}"/>
              </a:ext>
            </a:extLst>
          </p:cNvPr>
          <p:cNvSpPr/>
          <p:nvPr/>
        </p:nvSpPr>
        <p:spPr>
          <a:xfrm>
            <a:off x="5940666" y="3846219"/>
            <a:ext cx="5897880" cy="749808"/>
          </a:xfrm>
          <a:prstGeom prst="rect">
            <a:avLst/>
          </a:prstGeom>
          <a:solidFill>
            <a:srgbClr val="F2F2F2"/>
          </a:solidFill>
          <a:ln w="12700">
            <a:solidFill>
              <a:srgbClr val="DDDDDD"/>
            </a:solidFill>
            <a:prstDash val="solid"/>
          </a:ln>
        </p:spPr>
      </p:sp>
      <p:sp>
        <p:nvSpPr>
          <p:cNvPr id="59" name="Shape 42">
            <a:extLst>
              <a:ext uri="{FF2B5EF4-FFF2-40B4-BE49-F238E27FC236}">
                <a16:creationId xmlns:a16="http://schemas.microsoft.com/office/drawing/2014/main" id="{1FFF148E-3622-C654-7760-D573CD5F814E}"/>
              </a:ext>
            </a:extLst>
          </p:cNvPr>
          <p:cNvSpPr/>
          <p:nvPr/>
        </p:nvSpPr>
        <p:spPr>
          <a:xfrm>
            <a:off x="5940666" y="3846219"/>
            <a:ext cx="438912" cy="749808"/>
          </a:xfrm>
          <a:prstGeom prst="rect">
            <a:avLst/>
          </a:prstGeom>
          <a:solidFill>
            <a:srgbClr val="784212"/>
          </a:solidFill>
          <a:ln w="12700">
            <a:solidFill>
              <a:srgbClr val="784212"/>
            </a:solidFill>
            <a:prstDash val="solid"/>
          </a:ln>
        </p:spPr>
      </p:sp>
      <p:sp>
        <p:nvSpPr>
          <p:cNvPr id="60" name="Text 43">
            <a:extLst>
              <a:ext uri="{FF2B5EF4-FFF2-40B4-BE49-F238E27FC236}">
                <a16:creationId xmlns:a16="http://schemas.microsoft.com/office/drawing/2014/main" id="{46C6D29D-0D4E-10E7-124E-FC8C68AD9AF3}"/>
              </a:ext>
            </a:extLst>
          </p:cNvPr>
          <p:cNvSpPr/>
          <p:nvPr/>
        </p:nvSpPr>
        <p:spPr>
          <a:xfrm>
            <a:off x="5940666" y="3846219"/>
            <a:ext cx="438912" cy="749808"/>
          </a:xfrm>
          <a:prstGeom prst="rect">
            <a:avLst/>
          </a:prstGeom>
          <a:noFill/>
          <a:ln/>
        </p:spPr>
        <p:txBody>
          <a:bodyPr wrap="square" lIns="0" tIns="0" rIns="0" bIns="0" rtlCol="0" anchor="ctr"/>
          <a:lstStyle/>
          <a:p>
            <a:pPr marL="0" indent="0" algn="ctr">
              <a:buNone/>
            </a:pPr>
            <a:r>
              <a:rPr lang="en-US" sz="1600" b="1" dirty="0">
                <a:solidFill>
                  <a:srgbClr val="FFFFFF"/>
                </a:solidFill>
              </a:rPr>
              <a:t>③</a:t>
            </a:r>
            <a:endParaRPr lang="en-US" sz="1600" dirty="0"/>
          </a:p>
        </p:txBody>
      </p:sp>
      <p:sp>
        <p:nvSpPr>
          <p:cNvPr id="61" name="Text 44">
            <a:extLst>
              <a:ext uri="{FF2B5EF4-FFF2-40B4-BE49-F238E27FC236}">
                <a16:creationId xmlns:a16="http://schemas.microsoft.com/office/drawing/2014/main" id="{6920E488-AECE-5D32-30FB-2084CBB0387E}"/>
              </a:ext>
            </a:extLst>
          </p:cNvPr>
          <p:cNvSpPr/>
          <p:nvPr/>
        </p:nvSpPr>
        <p:spPr>
          <a:xfrm>
            <a:off x="6434442" y="3891939"/>
            <a:ext cx="5321808" cy="256032"/>
          </a:xfrm>
          <a:prstGeom prst="rect">
            <a:avLst/>
          </a:prstGeom>
          <a:noFill/>
          <a:ln/>
        </p:spPr>
        <p:txBody>
          <a:bodyPr wrap="square" rtlCol="0" anchor="ctr"/>
          <a:lstStyle/>
          <a:p>
            <a:pPr marL="0" indent="0">
              <a:buNone/>
            </a:pPr>
            <a:r>
              <a:rPr lang="en-US" sz="1500" b="1" dirty="0">
                <a:solidFill>
                  <a:srgbClr val="784212"/>
                </a:solidFill>
              </a:rPr>
              <a:t>Square  d[n]²</a:t>
            </a:r>
            <a:endParaRPr lang="en-US" sz="1500" dirty="0"/>
          </a:p>
        </p:txBody>
      </p:sp>
      <p:sp>
        <p:nvSpPr>
          <p:cNvPr id="62" name="Text 45">
            <a:extLst>
              <a:ext uri="{FF2B5EF4-FFF2-40B4-BE49-F238E27FC236}">
                <a16:creationId xmlns:a16="http://schemas.microsoft.com/office/drawing/2014/main" id="{2DADCDE9-5AB0-B8E5-2EF4-F500501A53C1}"/>
              </a:ext>
            </a:extLst>
          </p:cNvPr>
          <p:cNvSpPr/>
          <p:nvPr/>
        </p:nvSpPr>
        <p:spPr>
          <a:xfrm>
            <a:off x="6434442" y="4175403"/>
            <a:ext cx="5321808" cy="384048"/>
          </a:xfrm>
          <a:prstGeom prst="rect">
            <a:avLst/>
          </a:prstGeom>
          <a:noFill/>
          <a:ln/>
        </p:spPr>
        <p:txBody>
          <a:bodyPr wrap="square" rtlCol="0" anchor="ctr"/>
          <a:lstStyle/>
          <a:p>
            <a:pPr marL="0" indent="0">
              <a:buNone/>
            </a:pPr>
            <a:r>
              <a:rPr lang="en-US" sz="1300" dirty="0">
                <a:solidFill>
                  <a:srgbClr val="1A1A1A"/>
                </a:solidFill>
              </a:rPr>
              <a:t>Makes all values positive and amplifies large slopes (QRS) much more than small ones (noise), increasing the signal-to-noise ratio non-linearly.</a:t>
            </a:r>
            <a:endParaRPr lang="en-US" sz="1300" dirty="0"/>
          </a:p>
        </p:txBody>
      </p:sp>
      <p:sp>
        <p:nvSpPr>
          <p:cNvPr id="63" name="Shape 46">
            <a:extLst>
              <a:ext uri="{FF2B5EF4-FFF2-40B4-BE49-F238E27FC236}">
                <a16:creationId xmlns:a16="http://schemas.microsoft.com/office/drawing/2014/main" id="{B31A5399-6651-8E1B-7988-555008D7210B}"/>
              </a:ext>
            </a:extLst>
          </p:cNvPr>
          <p:cNvSpPr/>
          <p:nvPr/>
        </p:nvSpPr>
        <p:spPr>
          <a:xfrm>
            <a:off x="5940666" y="4687467"/>
            <a:ext cx="5897880" cy="749808"/>
          </a:xfrm>
          <a:prstGeom prst="rect">
            <a:avLst/>
          </a:prstGeom>
          <a:solidFill>
            <a:srgbClr val="F2F2F2"/>
          </a:solidFill>
          <a:ln w="12700">
            <a:solidFill>
              <a:srgbClr val="DDDDDD"/>
            </a:solidFill>
            <a:prstDash val="solid"/>
          </a:ln>
        </p:spPr>
      </p:sp>
      <p:sp>
        <p:nvSpPr>
          <p:cNvPr id="64" name="Shape 47">
            <a:extLst>
              <a:ext uri="{FF2B5EF4-FFF2-40B4-BE49-F238E27FC236}">
                <a16:creationId xmlns:a16="http://schemas.microsoft.com/office/drawing/2014/main" id="{348ABC5D-DA73-9BC4-406D-970E978D9116}"/>
              </a:ext>
            </a:extLst>
          </p:cNvPr>
          <p:cNvSpPr/>
          <p:nvPr/>
        </p:nvSpPr>
        <p:spPr>
          <a:xfrm>
            <a:off x="5940666" y="4687467"/>
            <a:ext cx="438912" cy="749808"/>
          </a:xfrm>
          <a:prstGeom prst="rect">
            <a:avLst/>
          </a:prstGeom>
          <a:solidFill>
            <a:srgbClr val="4A235A"/>
          </a:solidFill>
          <a:ln w="12700">
            <a:solidFill>
              <a:srgbClr val="4A235A"/>
            </a:solidFill>
            <a:prstDash val="solid"/>
          </a:ln>
        </p:spPr>
      </p:sp>
      <p:sp>
        <p:nvSpPr>
          <p:cNvPr id="65" name="Text 48">
            <a:extLst>
              <a:ext uri="{FF2B5EF4-FFF2-40B4-BE49-F238E27FC236}">
                <a16:creationId xmlns:a16="http://schemas.microsoft.com/office/drawing/2014/main" id="{B483DC1A-80FF-B656-AC49-CECA7FA4EDFC}"/>
              </a:ext>
            </a:extLst>
          </p:cNvPr>
          <p:cNvSpPr/>
          <p:nvPr/>
        </p:nvSpPr>
        <p:spPr>
          <a:xfrm>
            <a:off x="5940666" y="4687467"/>
            <a:ext cx="438912" cy="749808"/>
          </a:xfrm>
          <a:prstGeom prst="rect">
            <a:avLst/>
          </a:prstGeom>
          <a:noFill/>
          <a:ln/>
        </p:spPr>
        <p:txBody>
          <a:bodyPr wrap="square" lIns="0" tIns="0" rIns="0" bIns="0" rtlCol="0" anchor="ctr"/>
          <a:lstStyle/>
          <a:p>
            <a:pPr marL="0" indent="0" algn="ctr">
              <a:buNone/>
            </a:pPr>
            <a:r>
              <a:rPr lang="en-US" sz="1600" b="1" dirty="0">
                <a:solidFill>
                  <a:srgbClr val="FFFFFF"/>
                </a:solidFill>
              </a:rPr>
              <a:t>④</a:t>
            </a:r>
            <a:endParaRPr lang="en-US" sz="1600" dirty="0"/>
          </a:p>
        </p:txBody>
      </p:sp>
      <p:sp>
        <p:nvSpPr>
          <p:cNvPr id="66" name="Text 49">
            <a:extLst>
              <a:ext uri="{FF2B5EF4-FFF2-40B4-BE49-F238E27FC236}">
                <a16:creationId xmlns:a16="http://schemas.microsoft.com/office/drawing/2014/main" id="{EBB6829D-FC78-105E-0F8E-7AD5817337FF}"/>
              </a:ext>
            </a:extLst>
          </p:cNvPr>
          <p:cNvSpPr/>
          <p:nvPr/>
        </p:nvSpPr>
        <p:spPr>
          <a:xfrm>
            <a:off x="6434442" y="4733187"/>
            <a:ext cx="5321808" cy="256032"/>
          </a:xfrm>
          <a:prstGeom prst="rect">
            <a:avLst/>
          </a:prstGeom>
          <a:noFill/>
          <a:ln/>
        </p:spPr>
        <p:txBody>
          <a:bodyPr wrap="square" rtlCol="0" anchor="ctr"/>
          <a:lstStyle/>
          <a:p>
            <a:pPr marL="0" indent="0">
              <a:buNone/>
            </a:pPr>
            <a:r>
              <a:rPr lang="en-US" sz="1500" b="1" dirty="0">
                <a:solidFill>
                  <a:srgbClr val="4A235A"/>
                </a:solidFill>
              </a:rPr>
              <a:t>Moving Window Integration (150 ms)</a:t>
            </a:r>
            <a:endParaRPr lang="en-US" sz="1500" dirty="0"/>
          </a:p>
        </p:txBody>
      </p:sp>
      <p:sp>
        <p:nvSpPr>
          <p:cNvPr id="67" name="Text 50">
            <a:extLst>
              <a:ext uri="{FF2B5EF4-FFF2-40B4-BE49-F238E27FC236}">
                <a16:creationId xmlns:a16="http://schemas.microsoft.com/office/drawing/2014/main" id="{9013213B-6533-959B-F2DC-CEBDD4A06FBD}"/>
              </a:ext>
            </a:extLst>
          </p:cNvPr>
          <p:cNvSpPr/>
          <p:nvPr/>
        </p:nvSpPr>
        <p:spPr>
          <a:xfrm>
            <a:off x="6434442" y="5016651"/>
            <a:ext cx="5321808" cy="384048"/>
          </a:xfrm>
          <a:prstGeom prst="rect">
            <a:avLst/>
          </a:prstGeom>
          <a:noFill/>
          <a:ln/>
        </p:spPr>
        <p:txBody>
          <a:bodyPr wrap="square" rtlCol="0" anchor="ctr"/>
          <a:lstStyle/>
          <a:p>
            <a:pPr marL="0" indent="0">
              <a:buNone/>
            </a:pPr>
            <a:r>
              <a:rPr lang="en-US" sz="1300" dirty="0">
                <a:solidFill>
                  <a:srgbClr val="1A1A1A"/>
                </a:solidFill>
              </a:rPr>
              <a:t>MWI[n] = (1/W)·Σ d²[k]. Smooths the squared signal into broad peaks around each QRS. Window = 150 ms ≈ typical QRS duration.</a:t>
            </a:r>
            <a:endParaRPr lang="en-US" sz="1300" dirty="0"/>
          </a:p>
        </p:txBody>
      </p:sp>
      <p:sp>
        <p:nvSpPr>
          <p:cNvPr id="68" name="Shape 51">
            <a:extLst>
              <a:ext uri="{FF2B5EF4-FFF2-40B4-BE49-F238E27FC236}">
                <a16:creationId xmlns:a16="http://schemas.microsoft.com/office/drawing/2014/main" id="{467E47BF-7E89-36AA-72D1-020E849CF9CA}"/>
              </a:ext>
            </a:extLst>
          </p:cNvPr>
          <p:cNvSpPr/>
          <p:nvPr/>
        </p:nvSpPr>
        <p:spPr>
          <a:xfrm>
            <a:off x="5940666" y="5528715"/>
            <a:ext cx="5897880" cy="749808"/>
          </a:xfrm>
          <a:prstGeom prst="rect">
            <a:avLst/>
          </a:prstGeom>
          <a:solidFill>
            <a:srgbClr val="F2F2F2"/>
          </a:solidFill>
          <a:ln w="12700">
            <a:solidFill>
              <a:srgbClr val="DDDDDD"/>
            </a:solidFill>
            <a:prstDash val="solid"/>
          </a:ln>
        </p:spPr>
      </p:sp>
      <p:sp>
        <p:nvSpPr>
          <p:cNvPr id="69" name="Shape 52">
            <a:extLst>
              <a:ext uri="{FF2B5EF4-FFF2-40B4-BE49-F238E27FC236}">
                <a16:creationId xmlns:a16="http://schemas.microsoft.com/office/drawing/2014/main" id="{C01FA978-A798-7C61-5CBC-E39311C853D4}"/>
              </a:ext>
            </a:extLst>
          </p:cNvPr>
          <p:cNvSpPr/>
          <p:nvPr/>
        </p:nvSpPr>
        <p:spPr>
          <a:xfrm>
            <a:off x="5940666" y="5528715"/>
            <a:ext cx="438912" cy="749808"/>
          </a:xfrm>
          <a:prstGeom prst="rect">
            <a:avLst/>
          </a:prstGeom>
          <a:solidFill>
            <a:srgbClr val="C0392B"/>
          </a:solidFill>
          <a:ln w="12700">
            <a:solidFill>
              <a:srgbClr val="C0392B"/>
            </a:solidFill>
            <a:prstDash val="solid"/>
          </a:ln>
        </p:spPr>
      </p:sp>
      <p:sp>
        <p:nvSpPr>
          <p:cNvPr id="70" name="Text 53">
            <a:extLst>
              <a:ext uri="{FF2B5EF4-FFF2-40B4-BE49-F238E27FC236}">
                <a16:creationId xmlns:a16="http://schemas.microsoft.com/office/drawing/2014/main" id="{3370F9F6-905C-AF3E-D45B-CA9736A1241E}"/>
              </a:ext>
            </a:extLst>
          </p:cNvPr>
          <p:cNvSpPr/>
          <p:nvPr/>
        </p:nvSpPr>
        <p:spPr>
          <a:xfrm>
            <a:off x="5940666" y="5528715"/>
            <a:ext cx="438912" cy="749808"/>
          </a:xfrm>
          <a:prstGeom prst="rect">
            <a:avLst/>
          </a:prstGeom>
          <a:noFill/>
          <a:ln/>
        </p:spPr>
        <p:txBody>
          <a:bodyPr wrap="square" lIns="0" tIns="0" rIns="0" bIns="0" rtlCol="0" anchor="ctr"/>
          <a:lstStyle/>
          <a:p>
            <a:pPr marL="0" indent="0" algn="ctr">
              <a:buNone/>
            </a:pPr>
            <a:r>
              <a:rPr lang="en-US" sz="1600" b="1" dirty="0">
                <a:solidFill>
                  <a:srgbClr val="FFFFFF"/>
                </a:solidFill>
              </a:rPr>
              <a:t>⑤</a:t>
            </a:r>
            <a:endParaRPr lang="en-US" sz="1600" dirty="0"/>
          </a:p>
        </p:txBody>
      </p:sp>
      <p:sp>
        <p:nvSpPr>
          <p:cNvPr id="71" name="Text 54">
            <a:extLst>
              <a:ext uri="{FF2B5EF4-FFF2-40B4-BE49-F238E27FC236}">
                <a16:creationId xmlns:a16="http://schemas.microsoft.com/office/drawing/2014/main" id="{D81654FD-8839-7C88-8573-8C50B6CAB27A}"/>
              </a:ext>
            </a:extLst>
          </p:cNvPr>
          <p:cNvSpPr/>
          <p:nvPr/>
        </p:nvSpPr>
        <p:spPr>
          <a:xfrm>
            <a:off x="6434442" y="5574435"/>
            <a:ext cx="5321808" cy="256032"/>
          </a:xfrm>
          <a:prstGeom prst="rect">
            <a:avLst/>
          </a:prstGeom>
          <a:noFill/>
          <a:ln/>
        </p:spPr>
        <p:txBody>
          <a:bodyPr wrap="square" rtlCol="0" anchor="ctr"/>
          <a:lstStyle/>
          <a:p>
            <a:pPr marL="0" indent="0">
              <a:buNone/>
            </a:pPr>
            <a:r>
              <a:rPr lang="en-US" sz="1500" b="1" dirty="0">
                <a:solidFill>
                  <a:srgbClr val="C0392B"/>
                </a:solidFill>
              </a:rPr>
              <a:t>Threshold + findpeaks</a:t>
            </a:r>
            <a:endParaRPr lang="en-US" sz="1500" dirty="0"/>
          </a:p>
        </p:txBody>
      </p:sp>
      <p:sp>
        <p:nvSpPr>
          <p:cNvPr id="72" name="Text 55">
            <a:extLst>
              <a:ext uri="{FF2B5EF4-FFF2-40B4-BE49-F238E27FC236}">
                <a16:creationId xmlns:a16="http://schemas.microsoft.com/office/drawing/2014/main" id="{0A81F5B1-49F0-9982-A1B2-F8991CD90D17}"/>
              </a:ext>
            </a:extLst>
          </p:cNvPr>
          <p:cNvSpPr/>
          <p:nvPr/>
        </p:nvSpPr>
        <p:spPr>
          <a:xfrm>
            <a:off x="6434442" y="5857899"/>
            <a:ext cx="5321808" cy="384048"/>
          </a:xfrm>
          <a:prstGeom prst="rect">
            <a:avLst/>
          </a:prstGeom>
          <a:noFill/>
          <a:ln/>
        </p:spPr>
        <p:txBody>
          <a:bodyPr wrap="square" rtlCol="0" anchor="ctr"/>
          <a:lstStyle/>
          <a:p>
            <a:pPr marL="0" indent="0">
              <a:buNone/>
            </a:pPr>
            <a:r>
              <a:rPr lang="en-US" sz="1300" dirty="0">
                <a:solidFill>
                  <a:srgbClr val="1A1A1A"/>
                </a:solidFill>
              </a:rPr>
              <a:t>Adaptive threshold ≈ 0.5·max(MWI). Min distance between peaks = 0.5 s (refractory period — heart cannot beat faster than 120 bpm).</a:t>
            </a:r>
            <a:endParaRPr lang="en-US" sz="1300" dirty="0"/>
          </a:p>
        </p:txBody>
      </p:sp>
      <p:sp>
        <p:nvSpPr>
          <p:cNvPr id="4" name="Shape 2">
            <a:extLst>
              <a:ext uri="{FF2B5EF4-FFF2-40B4-BE49-F238E27FC236}">
                <a16:creationId xmlns:a16="http://schemas.microsoft.com/office/drawing/2014/main" id="{20B893E0-0AE8-D934-AE02-B2F164056892}"/>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5" name="Text 3">
            <a:extLst>
              <a:ext uri="{FF2B5EF4-FFF2-40B4-BE49-F238E27FC236}">
                <a16:creationId xmlns:a16="http://schemas.microsoft.com/office/drawing/2014/main" id="{314F7061-D76C-0731-0EC3-0BD65972ADD2}"/>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6" name="Text 4">
            <a:extLst>
              <a:ext uri="{FF2B5EF4-FFF2-40B4-BE49-F238E27FC236}">
                <a16:creationId xmlns:a16="http://schemas.microsoft.com/office/drawing/2014/main" id="{9282A7F8-8BAA-11E0-98A5-AA07F7DC4372}"/>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7" name="Text 5">
            <a:extLst>
              <a:ext uri="{FF2B5EF4-FFF2-40B4-BE49-F238E27FC236}">
                <a16:creationId xmlns:a16="http://schemas.microsoft.com/office/drawing/2014/main" id="{14B74CF8-FB77-8A3A-1345-18FD7B59520D}"/>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12</a:t>
            </a:r>
            <a:endParaRPr lang="en-US" sz="1100" dirty="0"/>
          </a:p>
        </p:txBody>
      </p:sp>
    </p:spTree>
    <p:extLst>
      <p:ext uri="{BB962C8B-B14F-4D97-AF65-F5344CB8AC3E}">
        <p14:creationId xmlns:p14="http://schemas.microsoft.com/office/powerpoint/2010/main" val="611126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137160" y="91440"/>
            <a:ext cx="731520" cy="731520"/>
          </a:xfrm>
          <a:prstGeom prst="rect">
            <a:avLst/>
          </a:prstGeom>
        </p:spPr>
      </p:pic>
      <p:sp>
        <p:nvSpPr>
          <p:cNvPr id="3" name="Text 0"/>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6. </a:t>
            </a:r>
            <a:r>
              <a:rPr lang="en-US" sz="2400" b="1" dirty="0" err="1">
                <a:solidFill>
                  <a:srgbClr val="5B2D2A"/>
                </a:solidFill>
                <a:latin typeface="Arial" pitchFamily="34" charset="0"/>
                <a:ea typeface="Arial" pitchFamily="34" charset="-122"/>
                <a:cs typeface="Arial" pitchFamily="34" charset="-120"/>
              </a:rPr>
              <a:t>Matlab</a:t>
            </a:r>
            <a:r>
              <a:rPr lang="en-US" sz="2400" b="1" dirty="0">
                <a:solidFill>
                  <a:srgbClr val="5B2D2A"/>
                </a:solidFill>
                <a:latin typeface="Arial" pitchFamily="34" charset="0"/>
                <a:ea typeface="Arial" pitchFamily="34" charset="-122"/>
                <a:cs typeface="Arial" pitchFamily="34" charset="-120"/>
              </a:rPr>
              <a:t> code</a:t>
            </a:r>
            <a:endParaRPr lang="en-US" sz="2400" dirty="0"/>
          </a:p>
        </p:txBody>
      </p:sp>
      <p:sp>
        <p:nvSpPr>
          <p:cNvPr id="4" name="Shape 1"/>
          <p:cNvSpPr/>
          <p:nvPr/>
        </p:nvSpPr>
        <p:spPr>
          <a:xfrm>
            <a:off x="160468" y="822960"/>
            <a:ext cx="11914632" cy="36576"/>
          </a:xfrm>
          <a:prstGeom prst="rect">
            <a:avLst/>
          </a:prstGeom>
          <a:solidFill>
            <a:srgbClr val="5B2D2A"/>
          </a:solidFill>
          <a:ln w="12700">
            <a:solidFill>
              <a:srgbClr val="5B2D2A"/>
            </a:solidFill>
            <a:prstDash val="solid"/>
          </a:ln>
        </p:spPr>
      </p:sp>
      <p:sp>
        <p:nvSpPr>
          <p:cNvPr id="5" name="Shape 2"/>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Pham Tuan Phong</a:t>
            </a:r>
            <a:endParaRPr lang="en-US" sz="1100" dirty="0"/>
          </a:p>
        </p:txBody>
      </p:sp>
      <p:sp>
        <p:nvSpPr>
          <p:cNvPr id="7" name="Text 4"/>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13</a:t>
            </a:r>
            <a:endParaRPr lang="en-US" sz="1100" dirty="0"/>
          </a:p>
        </p:txBody>
      </p:sp>
      <p:pic>
        <p:nvPicPr>
          <p:cNvPr id="36" name="Picture 35">
            <a:extLst>
              <a:ext uri="{FF2B5EF4-FFF2-40B4-BE49-F238E27FC236}">
                <a16:creationId xmlns:a16="http://schemas.microsoft.com/office/drawing/2014/main" id="{51CAB9A3-CE10-586F-8DD1-E83EC2452493}"/>
              </a:ext>
            </a:extLst>
          </p:cNvPr>
          <p:cNvPicPr>
            <a:picLocks noChangeAspect="1"/>
          </p:cNvPicPr>
          <p:nvPr/>
        </p:nvPicPr>
        <p:blipFill>
          <a:blip r:embed="rId4"/>
          <a:stretch>
            <a:fillRect/>
          </a:stretch>
        </p:blipFill>
        <p:spPr>
          <a:xfrm>
            <a:off x="1072107" y="878039"/>
            <a:ext cx="4517315" cy="2944801"/>
          </a:xfrm>
          <a:prstGeom prst="rect">
            <a:avLst/>
          </a:prstGeom>
        </p:spPr>
      </p:pic>
      <p:pic>
        <p:nvPicPr>
          <p:cNvPr id="38" name="Picture 37">
            <a:extLst>
              <a:ext uri="{FF2B5EF4-FFF2-40B4-BE49-F238E27FC236}">
                <a16:creationId xmlns:a16="http://schemas.microsoft.com/office/drawing/2014/main" id="{0482F8FD-D1B9-DA69-97E1-5104DB9AD55C}"/>
              </a:ext>
            </a:extLst>
          </p:cNvPr>
          <p:cNvPicPr>
            <a:picLocks noChangeAspect="1"/>
          </p:cNvPicPr>
          <p:nvPr/>
        </p:nvPicPr>
        <p:blipFill>
          <a:blip r:embed="rId5"/>
          <a:stretch>
            <a:fillRect/>
          </a:stretch>
        </p:blipFill>
        <p:spPr>
          <a:xfrm>
            <a:off x="6475590" y="866161"/>
            <a:ext cx="4492655" cy="2985120"/>
          </a:xfrm>
          <a:prstGeom prst="rect">
            <a:avLst/>
          </a:prstGeom>
        </p:spPr>
      </p:pic>
      <p:pic>
        <p:nvPicPr>
          <p:cNvPr id="40" name="Picture 39">
            <a:extLst>
              <a:ext uri="{FF2B5EF4-FFF2-40B4-BE49-F238E27FC236}">
                <a16:creationId xmlns:a16="http://schemas.microsoft.com/office/drawing/2014/main" id="{7A1BE756-4C42-1F79-0C32-7C71FB0F0B55}"/>
              </a:ext>
            </a:extLst>
          </p:cNvPr>
          <p:cNvPicPr>
            <a:picLocks noChangeAspect="1"/>
          </p:cNvPicPr>
          <p:nvPr/>
        </p:nvPicPr>
        <p:blipFill>
          <a:blip r:embed="rId6"/>
          <a:stretch>
            <a:fillRect/>
          </a:stretch>
        </p:blipFill>
        <p:spPr>
          <a:xfrm>
            <a:off x="6475590" y="3842915"/>
            <a:ext cx="4492655" cy="2318567"/>
          </a:xfrm>
          <a:prstGeom prst="rect">
            <a:avLst/>
          </a:prstGeom>
        </p:spPr>
      </p:pic>
      <p:pic>
        <p:nvPicPr>
          <p:cNvPr id="42" name="Picture 41">
            <a:extLst>
              <a:ext uri="{FF2B5EF4-FFF2-40B4-BE49-F238E27FC236}">
                <a16:creationId xmlns:a16="http://schemas.microsoft.com/office/drawing/2014/main" id="{373D6EF1-5195-3672-DEE8-08F4A554C500}"/>
              </a:ext>
            </a:extLst>
          </p:cNvPr>
          <p:cNvPicPr>
            <a:picLocks noChangeAspect="1"/>
          </p:cNvPicPr>
          <p:nvPr/>
        </p:nvPicPr>
        <p:blipFill>
          <a:blip r:embed="rId7"/>
          <a:stretch>
            <a:fillRect/>
          </a:stretch>
        </p:blipFill>
        <p:spPr>
          <a:xfrm>
            <a:off x="1096767" y="3822840"/>
            <a:ext cx="4492655" cy="2338642"/>
          </a:xfrm>
          <a:prstGeom prst="rect">
            <a:avLst/>
          </a:prstGeom>
        </p:spPr>
      </p:pic>
      <p:sp>
        <p:nvSpPr>
          <p:cNvPr id="43" name="TextBox 42">
            <a:extLst>
              <a:ext uri="{FF2B5EF4-FFF2-40B4-BE49-F238E27FC236}">
                <a16:creationId xmlns:a16="http://schemas.microsoft.com/office/drawing/2014/main" id="{75B43EB2-BA84-F042-02CB-0D34D5B67A4C}"/>
              </a:ext>
            </a:extLst>
          </p:cNvPr>
          <p:cNvSpPr txBox="1"/>
          <p:nvPr/>
        </p:nvSpPr>
        <p:spPr>
          <a:xfrm>
            <a:off x="1051560" y="6228530"/>
            <a:ext cx="9871478" cy="292388"/>
          </a:xfrm>
          <a:prstGeom prst="rect">
            <a:avLst/>
          </a:prstGeom>
          <a:noFill/>
        </p:spPr>
        <p:txBody>
          <a:bodyPr wrap="square" rtlCol="0">
            <a:spAutoFit/>
          </a:bodyPr>
          <a:lstStyle/>
          <a:p>
            <a:r>
              <a:rPr lang="en-US" sz="1300" dirty="0"/>
              <a:t>Link </a:t>
            </a:r>
            <a:r>
              <a:rPr lang="en-US" sz="1300" dirty="0" err="1"/>
              <a:t>github</a:t>
            </a:r>
            <a:r>
              <a:rPr lang="en-US" sz="1300" dirty="0"/>
              <a:t>: </a:t>
            </a:r>
            <a:r>
              <a:rPr lang="en-US" sz="1300" dirty="0">
                <a:hlinkClick r:id="rId8"/>
              </a:rPr>
              <a:t>https://github.com/TuanFong/ADSP-HW/tree/main</a:t>
            </a:r>
            <a:endParaRPr lang="en-US" sz="13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B9B2E4B-E23C-1980-7A1C-9FDD6B8DEFFF}"/>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A10F1BE4-8151-BF83-2586-90EAC1E28A17}"/>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BAC41136-E833-4FD8-6566-269D9B40FAE1}"/>
              </a:ext>
            </a:extLst>
          </p:cNvPr>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cs typeface="Arial" pitchFamily="34" charset="-120"/>
              </a:rPr>
              <a:t>Reference</a:t>
            </a:r>
            <a:endParaRPr lang="en-US" sz="2400" dirty="0"/>
          </a:p>
        </p:txBody>
      </p:sp>
      <p:sp>
        <p:nvSpPr>
          <p:cNvPr id="4" name="Shape 1">
            <a:extLst>
              <a:ext uri="{FF2B5EF4-FFF2-40B4-BE49-F238E27FC236}">
                <a16:creationId xmlns:a16="http://schemas.microsoft.com/office/drawing/2014/main" id="{F0954768-AAFD-D937-AA06-758E5E196DDE}"/>
              </a:ext>
            </a:extLst>
          </p:cNvPr>
          <p:cNvSpPr/>
          <p:nvPr/>
        </p:nvSpPr>
        <p:spPr>
          <a:xfrm>
            <a:off x="160468" y="822960"/>
            <a:ext cx="11914632" cy="36576"/>
          </a:xfrm>
          <a:prstGeom prst="rect">
            <a:avLst/>
          </a:prstGeom>
          <a:solidFill>
            <a:srgbClr val="5B2D2A"/>
          </a:solidFill>
          <a:ln w="12700">
            <a:solidFill>
              <a:srgbClr val="5B2D2A"/>
            </a:solidFill>
            <a:prstDash val="solid"/>
          </a:ln>
        </p:spPr>
      </p:sp>
      <p:sp>
        <p:nvSpPr>
          <p:cNvPr id="5" name="Shape 2">
            <a:extLst>
              <a:ext uri="{FF2B5EF4-FFF2-40B4-BE49-F238E27FC236}">
                <a16:creationId xmlns:a16="http://schemas.microsoft.com/office/drawing/2014/main" id="{5662CB0E-A5D7-A31B-0109-F1D187FA88F1}"/>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a:extLst>
              <a:ext uri="{FF2B5EF4-FFF2-40B4-BE49-F238E27FC236}">
                <a16:creationId xmlns:a16="http://schemas.microsoft.com/office/drawing/2014/main" id="{7AD4CAB2-CFC8-BA13-4CA2-4231A6A7A49D}"/>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Pham Tuan Phong</a:t>
            </a:r>
            <a:endParaRPr lang="en-US" sz="1100" dirty="0"/>
          </a:p>
        </p:txBody>
      </p:sp>
      <p:sp>
        <p:nvSpPr>
          <p:cNvPr id="7" name="Text 4">
            <a:extLst>
              <a:ext uri="{FF2B5EF4-FFF2-40B4-BE49-F238E27FC236}">
                <a16:creationId xmlns:a16="http://schemas.microsoft.com/office/drawing/2014/main" id="{FF124795-AAE8-2AFD-2B89-BBF8C2051988}"/>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a:extLst>
              <a:ext uri="{FF2B5EF4-FFF2-40B4-BE49-F238E27FC236}">
                <a16:creationId xmlns:a16="http://schemas.microsoft.com/office/drawing/2014/main" id="{5CF5CA51-2F23-9904-5D87-D76BF632D4E4}"/>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14</a:t>
            </a:r>
            <a:endParaRPr lang="en-US" sz="1100" dirty="0"/>
          </a:p>
        </p:txBody>
      </p:sp>
      <p:sp>
        <p:nvSpPr>
          <p:cNvPr id="43" name="TextBox 42">
            <a:extLst>
              <a:ext uri="{FF2B5EF4-FFF2-40B4-BE49-F238E27FC236}">
                <a16:creationId xmlns:a16="http://schemas.microsoft.com/office/drawing/2014/main" id="{125ABA64-88F1-9C25-5D0B-38E23966199E}"/>
              </a:ext>
            </a:extLst>
          </p:cNvPr>
          <p:cNvSpPr txBox="1"/>
          <p:nvPr/>
        </p:nvSpPr>
        <p:spPr>
          <a:xfrm>
            <a:off x="492700" y="1269786"/>
            <a:ext cx="11582400" cy="569387"/>
          </a:xfrm>
          <a:prstGeom prst="rect">
            <a:avLst/>
          </a:prstGeom>
          <a:noFill/>
        </p:spPr>
        <p:txBody>
          <a:bodyPr wrap="square" rtlCol="0">
            <a:spAutoFit/>
          </a:bodyPr>
          <a:lstStyle/>
          <a:p>
            <a:r>
              <a:rPr lang="en-US" dirty="0"/>
              <a:t>Machine Learning-Enabled Non-Contact Blood Pressure Estimation Using a 24 GHz FMCW Radar Sensor</a:t>
            </a:r>
            <a:r>
              <a:rPr lang="en-US" sz="1400" dirty="0"/>
              <a:t> </a:t>
            </a:r>
            <a:br>
              <a:rPr lang="en-US" sz="1400" dirty="0"/>
            </a:br>
            <a:endParaRPr lang="en-US" sz="1300" dirty="0"/>
          </a:p>
        </p:txBody>
      </p:sp>
    </p:spTree>
    <p:extLst>
      <p:ext uri="{BB962C8B-B14F-4D97-AF65-F5344CB8AC3E}">
        <p14:creationId xmlns:p14="http://schemas.microsoft.com/office/powerpoint/2010/main" val="290009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CF4FAA5-DC18-4855-C0C3-702304DFC249}"/>
            </a:ext>
          </a:extLst>
        </p:cNvPr>
        <p:cNvGrpSpPr/>
        <p:nvPr/>
      </p:nvGrpSpPr>
      <p:grpSpPr>
        <a:xfrm>
          <a:off x="0" y="0"/>
          <a:ext cx="0" cy="0"/>
          <a:chOff x="0" y="0"/>
          <a:chExt cx="0" cy="0"/>
        </a:xfrm>
      </p:grpSpPr>
      <p:sp>
        <p:nvSpPr>
          <p:cNvPr id="5" name="Shape 2">
            <a:extLst>
              <a:ext uri="{FF2B5EF4-FFF2-40B4-BE49-F238E27FC236}">
                <a16:creationId xmlns:a16="http://schemas.microsoft.com/office/drawing/2014/main" id="{209E6994-22FC-9154-D955-494BBE7D12A7}"/>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a:extLst>
              <a:ext uri="{FF2B5EF4-FFF2-40B4-BE49-F238E27FC236}">
                <a16:creationId xmlns:a16="http://schemas.microsoft.com/office/drawing/2014/main" id="{3B183179-F6F6-5911-DA9F-70ABB53473DB}"/>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7" name="Text 4">
            <a:extLst>
              <a:ext uri="{FF2B5EF4-FFF2-40B4-BE49-F238E27FC236}">
                <a16:creationId xmlns:a16="http://schemas.microsoft.com/office/drawing/2014/main" id="{15776422-00F6-035E-3D2D-63A9DE6AE506}"/>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a:extLst>
              <a:ext uri="{FF2B5EF4-FFF2-40B4-BE49-F238E27FC236}">
                <a16:creationId xmlns:a16="http://schemas.microsoft.com/office/drawing/2014/main" id="{D9100923-6940-5BD0-AE7B-56F67972FC5B}"/>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15</a:t>
            </a:r>
            <a:endParaRPr lang="en-US" sz="1100" dirty="0"/>
          </a:p>
        </p:txBody>
      </p:sp>
      <p:sp>
        <p:nvSpPr>
          <p:cNvPr id="14" name="TextBox 13">
            <a:extLst>
              <a:ext uri="{FF2B5EF4-FFF2-40B4-BE49-F238E27FC236}">
                <a16:creationId xmlns:a16="http://schemas.microsoft.com/office/drawing/2014/main" id="{35AF5E32-95AD-6305-1EC8-4C7861448157}"/>
              </a:ext>
            </a:extLst>
          </p:cNvPr>
          <p:cNvSpPr txBox="1"/>
          <p:nvPr/>
        </p:nvSpPr>
        <p:spPr>
          <a:xfrm>
            <a:off x="2599765" y="2621011"/>
            <a:ext cx="8778778" cy="861774"/>
          </a:xfrm>
          <a:prstGeom prst="rect">
            <a:avLst/>
          </a:prstGeom>
          <a:noFill/>
        </p:spPr>
        <p:txBody>
          <a:bodyPr wrap="square" rtlCol="0">
            <a:spAutoFit/>
          </a:bodyPr>
          <a:lstStyle/>
          <a:p>
            <a:r>
              <a:rPr lang="en-US" sz="5000" dirty="0">
                <a:latin typeface="Bahnschrift SemiLight SemiConde" panose="020B0502040204020203" pitchFamily="34" charset="0"/>
              </a:rPr>
              <a:t>THANK YOU FOR LISTENING</a:t>
            </a:r>
          </a:p>
        </p:txBody>
      </p:sp>
      <p:cxnSp>
        <p:nvCxnSpPr>
          <p:cNvPr id="16" name="Straight Connector 15">
            <a:extLst>
              <a:ext uri="{FF2B5EF4-FFF2-40B4-BE49-F238E27FC236}">
                <a16:creationId xmlns:a16="http://schemas.microsoft.com/office/drawing/2014/main" id="{DFE99B86-29CB-D99A-C032-8534F00B87DC}"/>
              </a:ext>
            </a:extLst>
          </p:cNvPr>
          <p:cNvCxnSpPr>
            <a:cxnSpLocks/>
          </p:cNvCxnSpPr>
          <p:nvPr/>
        </p:nvCxnSpPr>
        <p:spPr>
          <a:xfrm>
            <a:off x="2599765" y="2361038"/>
            <a:ext cx="6884893"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1B754CF1-54B6-DF49-3D21-F499F133BBC1}"/>
              </a:ext>
            </a:extLst>
          </p:cNvPr>
          <p:cNvCxnSpPr>
            <a:cxnSpLocks/>
          </p:cNvCxnSpPr>
          <p:nvPr/>
        </p:nvCxnSpPr>
        <p:spPr>
          <a:xfrm>
            <a:off x="2599765" y="3683332"/>
            <a:ext cx="6974540" cy="0"/>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pic>
        <p:nvPicPr>
          <p:cNvPr id="20" name="Image 0" descr="preencoded.png">
            <a:extLst>
              <a:ext uri="{FF2B5EF4-FFF2-40B4-BE49-F238E27FC236}">
                <a16:creationId xmlns:a16="http://schemas.microsoft.com/office/drawing/2014/main" id="{8BE50684-0047-7A52-FC97-D9D9F19B5172}"/>
              </a:ext>
            </a:extLst>
          </p:cNvPr>
          <p:cNvPicPr>
            <a:picLocks noChangeAspect="1"/>
          </p:cNvPicPr>
          <p:nvPr/>
        </p:nvPicPr>
        <p:blipFill>
          <a:blip r:embed="rId3"/>
          <a:stretch>
            <a:fillRect/>
          </a:stretch>
        </p:blipFill>
        <p:spPr>
          <a:xfrm>
            <a:off x="137160" y="91440"/>
            <a:ext cx="731520" cy="731520"/>
          </a:xfrm>
          <a:prstGeom prst="rect">
            <a:avLst/>
          </a:prstGeom>
        </p:spPr>
      </p:pic>
    </p:spTree>
    <p:extLst>
      <p:ext uri="{BB962C8B-B14F-4D97-AF65-F5344CB8AC3E}">
        <p14:creationId xmlns:p14="http://schemas.microsoft.com/office/powerpoint/2010/main" val="107153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137160" y="91440"/>
            <a:ext cx="731520" cy="731520"/>
          </a:xfrm>
          <a:prstGeom prst="rect">
            <a:avLst/>
          </a:prstGeom>
        </p:spPr>
      </p:pic>
      <p:sp>
        <p:nvSpPr>
          <p:cNvPr id="3" name="Text 0"/>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Outline</a:t>
            </a:r>
            <a:endParaRPr lang="en-US" sz="2400" dirty="0"/>
          </a:p>
        </p:txBody>
      </p:sp>
      <p:sp>
        <p:nvSpPr>
          <p:cNvPr id="4" name="Shape 1"/>
          <p:cNvSpPr/>
          <p:nvPr/>
        </p:nvSpPr>
        <p:spPr>
          <a:xfrm>
            <a:off x="137160" y="822960"/>
            <a:ext cx="11914632" cy="36576"/>
          </a:xfrm>
          <a:prstGeom prst="rect">
            <a:avLst/>
          </a:prstGeom>
          <a:solidFill>
            <a:srgbClr val="5B2D2A"/>
          </a:solidFill>
          <a:ln w="12700">
            <a:solidFill>
              <a:srgbClr val="5B2D2A"/>
            </a:solidFill>
            <a:prstDash val="solid"/>
          </a:ln>
        </p:spPr>
      </p:sp>
      <p:sp>
        <p:nvSpPr>
          <p:cNvPr id="5" name="Shape 2"/>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Pham Tuan Phong</a:t>
            </a:r>
            <a:endParaRPr lang="en-US" sz="1100" dirty="0"/>
          </a:p>
        </p:txBody>
      </p:sp>
      <p:sp>
        <p:nvSpPr>
          <p:cNvPr id="7" name="Text 4"/>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2</a:t>
            </a:r>
            <a:endParaRPr lang="en-US" sz="1100" dirty="0"/>
          </a:p>
        </p:txBody>
      </p:sp>
      <p:sp>
        <p:nvSpPr>
          <p:cNvPr id="9" name="Text 6"/>
          <p:cNvSpPr/>
          <p:nvPr/>
        </p:nvSpPr>
        <p:spPr>
          <a:xfrm>
            <a:off x="645459" y="1381999"/>
            <a:ext cx="9144000" cy="640080"/>
          </a:xfrm>
          <a:prstGeom prst="rect">
            <a:avLst/>
          </a:prstGeom>
          <a:noFill/>
          <a:ln/>
        </p:spPr>
        <p:txBody>
          <a:bodyPr wrap="square" rtlCol="0" anchor="ctr"/>
          <a:lstStyle/>
          <a:p>
            <a:pPr marL="0" indent="0">
              <a:buNone/>
            </a:pPr>
            <a:r>
              <a:rPr lang="en-US" sz="2200" dirty="0">
                <a:solidFill>
                  <a:srgbClr val="1A1A1A"/>
                </a:solidFill>
                <a:ea typeface="Arial" pitchFamily="34" charset="-122"/>
                <a:cs typeface="Arial" pitchFamily="34" charset="-120"/>
              </a:rPr>
              <a:t>1. FMCW Radar Signal Model</a:t>
            </a:r>
            <a:endParaRPr lang="en-US" sz="2200" dirty="0"/>
          </a:p>
        </p:txBody>
      </p:sp>
      <p:sp>
        <p:nvSpPr>
          <p:cNvPr id="10" name="Text 7"/>
          <p:cNvSpPr/>
          <p:nvPr/>
        </p:nvSpPr>
        <p:spPr>
          <a:xfrm>
            <a:off x="645459" y="2131807"/>
            <a:ext cx="9144000" cy="640080"/>
          </a:xfrm>
          <a:prstGeom prst="rect">
            <a:avLst/>
          </a:prstGeom>
          <a:noFill/>
          <a:ln/>
        </p:spPr>
        <p:txBody>
          <a:bodyPr wrap="square" rtlCol="0" anchor="ctr"/>
          <a:lstStyle/>
          <a:p>
            <a:pPr marL="0" indent="0">
              <a:buNone/>
            </a:pPr>
            <a:r>
              <a:rPr lang="en-US" sz="2200" dirty="0">
                <a:solidFill>
                  <a:srgbClr val="1A1A1A"/>
                </a:solidFill>
                <a:ea typeface="Arial" pitchFamily="34" charset="-122"/>
                <a:cs typeface="Arial" pitchFamily="34" charset="-120"/>
              </a:rPr>
              <a:t>2. Range FFT Processing</a:t>
            </a:r>
            <a:endParaRPr lang="en-US" sz="2200" dirty="0"/>
          </a:p>
        </p:txBody>
      </p:sp>
      <p:sp>
        <p:nvSpPr>
          <p:cNvPr id="11" name="Text 8"/>
          <p:cNvSpPr/>
          <p:nvPr/>
        </p:nvSpPr>
        <p:spPr>
          <a:xfrm>
            <a:off x="645459" y="2881615"/>
            <a:ext cx="9144000" cy="640080"/>
          </a:xfrm>
          <a:prstGeom prst="rect">
            <a:avLst/>
          </a:prstGeom>
          <a:noFill/>
          <a:ln/>
        </p:spPr>
        <p:txBody>
          <a:bodyPr wrap="square" rtlCol="0" anchor="ctr"/>
          <a:lstStyle/>
          <a:p>
            <a:pPr marL="0" indent="0">
              <a:buNone/>
            </a:pPr>
            <a:r>
              <a:rPr lang="en-US" sz="2200" dirty="0">
                <a:solidFill>
                  <a:srgbClr val="1A1A1A"/>
                </a:solidFill>
                <a:ea typeface="Arial" pitchFamily="34" charset="-122"/>
                <a:cs typeface="Arial" pitchFamily="34" charset="-120"/>
              </a:rPr>
              <a:t>3. Phase Extraction &amp; Unwrapping</a:t>
            </a:r>
            <a:endParaRPr lang="en-US" sz="2200" dirty="0"/>
          </a:p>
        </p:txBody>
      </p:sp>
      <p:sp>
        <p:nvSpPr>
          <p:cNvPr id="12" name="Text 9"/>
          <p:cNvSpPr/>
          <p:nvPr/>
        </p:nvSpPr>
        <p:spPr>
          <a:xfrm>
            <a:off x="645459" y="3631423"/>
            <a:ext cx="9144000" cy="640080"/>
          </a:xfrm>
          <a:prstGeom prst="rect">
            <a:avLst/>
          </a:prstGeom>
          <a:noFill/>
          <a:ln/>
        </p:spPr>
        <p:txBody>
          <a:bodyPr wrap="square" rtlCol="0" anchor="ctr"/>
          <a:lstStyle/>
          <a:p>
            <a:pPr marL="0" indent="0">
              <a:buNone/>
            </a:pPr>
            <a:r>
              <a:rPr lang="en-US" sz="2200" dirty="0">
                <a:solidFill>
                  <a:srgbClr val="1A1A1A"/>
                </a:solidFill>
                <a:ea typeface="Arial" pitchFamily="34" charset="-122"/>
                <a:cs typeface="Arial" pitchFamily="34" charset="-120"/>
              </a:rPr>
              <a:t>4. Band-Pass Filter Design</a:t>
            </a:r>
            <a:endParaRPr lang="en-US" sz="2200" dirty="0"/>
          </a:p>
        </p:txBody>
      </p:sp>
      <p:sp>
        <p:nvSpPr>
          <p:cNvPr id="13" name="Text 10"/>
          <p:cNvSpPr/>
          <p:nvPr/>
        </p:nvSpPr>
        <p:spPr>
          <a:xfrm>
            <a:off x="645459" y="4381231"/>
            <a:ext cx="9144000" cy="640080"/>
          </a:xfrm>
          <a:prstGeom prst="rect">
            <a:avLst/>
          </a:prstGeom>
          <a:noFill/>
          <a:ln/>
        </p:spPr>
        <p:txBody>
          <a:bodyPr wrap="square" rtlCol="0" anchor="ctr"/>
          <a:lstStyle/>
          <a:p>
            <a:pPr marL="0" indent="0">
              <a:buNone/>
            </a:pPr>
            <a:r>
              <a:rPr lang="en-US" sz="2200" dirty="0">
                <a:solidFill>
                  <a:srgbClr val="1A1A1A"/>
                </a:solidFill>
                <a:ea typeface="Arial" pitchFamily="34" charset="-122"/>
                <a:cs typeface="Arial" pitchFamily="34" charset="-120"/>
              </a:rPr>
              <a:t>5. Multi-Rate Signal Processing (Resampling)</a:t>
            </a:r>
            <a:endParaRPr lang="en-US" sz="2200" dirty="0"/>
          </a:p>
        </p:txBody>
      </p:sp>
      <p:sp>
        <p:nvSpPr>
          <p:cNvPr id="14" name="Text 11"/>
          <p:cNvSpPr/>
          <p:nvPr/>
        </p:nvSpPr>
        <p:spPr>
          <a:xfrm>
            <a:off x="645459" y="5131039"/>
            <a:ext cx="9144000" cy="640080"/>
          </a:xfrm>
          <a:prstGeom prst="rect">
            <a:avLst/>
          </a:prstGeom>
          <a:noFill/>
          <a:ln/>
        </p:spPr>
        <p:txBody>
          <a:bodyPr wrap="square" rtlCol="0" anchor="ctr"/>
          <a:lstStyle/>
          <a:p>
            <a:pPr marL="0" indent="0">
              <a:buNone/>
            </a:pPr>
            <a:r>
              <a:rPr lang="en-US" sz="2200" dirty="0">
                <a:solidFill>
                  <a:srgbClr val="1A1A1A"/>
                </a:solidFill>
                <a:ea typeface="Arial" pitchFamily="34" charset="-122"/>
                <a:cs typeface="Arial" pitchFamily="34" charset="-120"/>
              </a:rPr>
              <a:t>6. R-Peak Detection &amp; Beat Segmentation</a:t>
            </a:r>
            <a:endParaRPr lang="en-US"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17" name="Shape 22">
            <a:extLst>
              <a:ext uri="{FF2B5EF4-FFF2-40B4-BE49-F238E27FC236}">
                <a16:creationId xmlns:a16="http://schemas.microsoft.com/office/drawing/2014/main" id="{E393E9DD-D2DA-82B6-10F5-383BC6587F7F}"/>
              </a:ext>
            </a:extLst>
          </p:cNvPr>
          <p:cNvSpPr/>
          <p:nvPr/>
        </p:nvSpPr>
        <p:spPr>
          <a:xfrm>
            <a:off x="5347709" y="1640244"/>
            <a:ext cx="6333303" cy="4394796"/>
          </a:xfrm>
          <a:prstGeom prst="rect">
            <a:avLst/>
          </a:prstGeom>
          <a:solidFill>
            <a:schemeClr val="bg1"/>
          </a:solidFill>
          <a:ln w="38100">
            <a:solidFill>
              <a:srgbClr val="D27E75"/>
            </a:solidFill>
            <a:prstDash val="solid"/>
          </a:ln>
        </p:spPr>
        <p:txBody>
          <a:bodyPr/>
          <a:lstStyle/>
          <a:p>
            <a:endParaRPr lang="en-US" dirty="0"/>
          </a:p>
        </p:txBody>
      </p:sp>
      <p:pic>
        <p:nvPicPr>
          <p:cNvPr id="2" name="Image 0" descr="preencoded.png"/>
          <p:cNvPicPr>
            <a:picLocks noChangeAspect="1"/>
          </p:cNvPicPr>
          <p:nvPr/>
        </p:nvPicPr>
        <p:blipFill>
          <a:blip r:embed="rId3"/>
          <a:stretch>
            <a:fillRect/>
          </a:stretch>
        </p:blipFill>
        <p:spPr>
          <a:xfrm>
            <a:off x="137160" y="91440"/>
            <a:ext cx="731520" cy="731520"/>
          </a:xfrm>
          <a:prstGeom prst="rect">
            <a:avLst/>
          </a:prstGeom>
        </p:spPr>
      </p:pic>
      <p:sp>
        <p:nvSpPr>
          <p:cNvPr id="3" name="Text 0"/>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1. FMCW Radar Signal Model</a:t>
            </a:r>
            <a:endParaRPr lang="en-US" sz="2400" dirty="0"/>
          </a:p>
        </p:txBody>
      </p:sp>
      <p:sp>
        <p:nvSpPr>
          <p:cNvPr id="4" name="Shape 1"/>
          <p:cNvSpPr/>
          <p:nvPr/>
        </p:nvSpPr>
        <p:spPr>
          <a:xfrm>
            <a:off x="137160" y="822960"/>
            <a:ext cx="11914632" cy="36576"/>
          </a:xfrm>
          <a:prstGeom prst="rect">
            <a:avLst/>
          </a:prstGeom>
          <a:solidFill>
            <a:srgbClr val="5B2D2A"/>
          </a:solidFill>
          <a:ln w="12700">
            <a:solidFill>
              <a:srgbClr val="5B2D2A"/>
            </a:solidFill>
            <a:prstDash val="solid"/>
          </a:ln>
        </p:spPr>
      </p:sp>
      <p:sp>
        <p:nvSpPr>
          <p:cNvPr id="5" name="Shape 2"/>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7" name="Text 4"/>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3</a:t>
            </a:r>
            <a:endParaRPr lang="en-US" sz="1100" dirty="0"/>
          </a:p>
        </p:txBody>
      </p:sp>
      <p:sp>
        <p:nvSpPr>
          <p:cNvPr id="9" name="Text 6"/>
          <p:cNvSpPr/>
          <p:nvPr/>
        </p:nvSpPr>
        <p:spPr>
          <a:xfrm>
            <a:off x="704778" y="1073200"/>
            <a:ext cx="5486400" cy="384048"/>
          </a:xfrm>
          <a:prstGeom prst="rect">
            <a:avLst/>
          </a:prstGeom>
          <a:noFill/>
          <a:ln/>
        </p:spPr>
        <p:txBody>
          <a:bodyPr wrap="square" rtlCol="0" anchor="ctr"/>
          <a:lstStyle/>
          <a:p>
            <a:r>
              <a:rPr lang="en-US" b="1" dirty="0">
                <a:solidFill>
                  <a:srgbClr val="5B2D2A"/>
                </a:solidFill>
              </a:rPr>
              <a:t>FMCW:  Frequency-modulated continuous-wave</a:t>
            </a:r>
            <a:endParaRPr lang="en-US" dirty="0"/>
          </a:p>
        </p:txBody>
      </p:sp>
      <p:sp>
        <p:nvSpPr>
          <p:cNvPr id="25" name="Shape 22"/>
          <p:cNvSpPr/>
          <p:nvPr/>
        </p:nvSpPr>
        <p:spPr>
          <a:xfrm>
            <a:off x="817243" y="1640243"/>
            <a:ext cx="4018033" cy="4405761"/>
          </a:xfrm>
          <a:prstGeom prst="rect">
            <a:avLst/>
          </a:prstGeom>
          <a:solidFill>
            <a:srgbClr val="FDF8F8"/>
          </a:solidFill>
          <a:ln w="19050">
            <a:solidFill>
              <a:srgbClr val="5B2D2A"/>
            </a:solidFill>
            <a:prstDash val="solid"/>
          </a:ln>
        </p:spPr>
        <p:txBody>
          <a:bodyPr/>
          <a:lstStyle/>
          <a:p>
            <a:endParaRPr lang="en-US" dirty="0"/>
          </a:p>
        </p:txBody>
      </p:sp>
      <p:sp>
        <p:nvSpPr>
          <p:cNvPr id="26" name="Text 23"/>
          <p:cNvSpPr/>
          <p:nvPr/>
        </p:nvSpPr>
        <p:spPr>
          <a:xfrm>
            <a:off x="771523" y="1719203"/>
            <a:ext cx="3888419" cy="207305"/>
          </a:xfrm>
          <a:prstGeom prst="rect">
            <a:avLst/>
          </a:prstGeom>
          <a:noFill/>
          <a:ln/>
        </p:spPr>
        <p:txBody>
          <a:bodyPr wrap="square" rtlCol="0" anchor="ctr"/>
          <a:lstStyle/>
          <a:p>
            <a:pPr marL="0" indent="0" algn="ctr">
              <a:buNone/>
            </a:pPr>
            <a:r>
              <a:rPr lang="en-US" sz="1500" b="1" dirty="0">
                <a:solidFill>
                  <a:srgbClr val="5B2D2A"/>
                </a:solidFill>
              </a:rPr>
              <a:t>System Block Diagram</a:t>
            </a:r>
            <a:endParaRPr lang="en-US" sz="1500" dirty="0"/>
          </a:p>
        </p:txBody>
      </p:sp>
      <p:sp>
        <p:nvSpPr>
          <p:cNvPr id="27" name="Shape 24"/>
          <p:cNvSpPr/>
          <p:nvPr/>
        </p:nvSpPr>
        <p:spPr>
          <a:xfrm>
            <a:off x="1685923" y="2042651"/>
            <a:ext cx="2203437" cy="392789"/>
          </a:xfrm>
          <a:prstGeom prst="rect">
            <a:avLst/>
          </a:prstGeom>
          <a:solidFill>
            <a:srgbClr val="5B2D2A"/>
          </a:solidFill>
          <a:ln w="12700">
            <a:solidFill>
              <a:srgbClr val="5B2D2A"/>
            </a:solidFill>
            <a:prstDash val="solid"/>
          </a:ln>
        </p:spPr>
      </p:sp>
      <p:sp>
        <p:nvSpPr>
          <p:cNvPr id="28" name="Text 25"/>
          <p:cNvSpPr/>
          <p:nvPr/>
        </p:nvSpPr>
        <p:spPr>
          <a:xfrm>
            <a:off x="1685923" y="2042651"/>
            <a:ext cx="2203437" cy="392789"/>
          </a:xfrm>
          <a:prstGeom prst="rect">
            <a:avLst/>
          </a:prstGeom>
          <a:noFill/>
          <a:ln/>
        </p:spPr>
        <p:txBody>
          <a:bodyPr wrap="square" rtlCol="0" anchor="ctr"/>
          <a:lstStyle/>
          <a:p>
            <a:pPr marL="0" indent="0" algn="ctr">
              <a:buNone/>
            </a:pPr>
            <a:r>
              <a:rPr lang="en-US" sz="1300" b="1" dirty="0">
                <a:solidFill>
                  <a:srgbClr val="FFFFFF"/>
                </a:solidFill>
              </a:rPr>
              <a:t>TX Antenna</a:t>
            </a:r>
            <a:endParaRPr lang="en-US" sz="1300" dirty="0"/>
          </a:p>
          <a:p>
            <a:pPr marL="0" indent="0" algn="ctr">
              <a:buNone/>
            </a:pPr>
            <a:r>
              <a:rPr lang="en-US" sz="1300" b="1" dirty="0">
                <a:solidFill>
                  <a:srgbClr val="FFFFFF"/>
                </a:solidFill>
              </a:rPr>
              <a:t>(24 GHz Chirp</a:t>
            </a:r>
            <a:r>
              <a:rPr lang="en-US" sz="1200" b="1" dirty="0">
                <a:solidFill>
                  <a:srgbClr val="FFFFFF"/>
                </a:solidFill>
              </a:rPr>
              <a:t>)</a:t>
            </a:r>
            <a:endParaRPr lang="en-US" sz="1200" dirty="0"/>
          </a:p>
        </p:txBody>
      </p:sp>
      <p:sp>
        <p:nvSpPr>
          <p:cNvPr id="30" name="Shape 27"/>
          <p:cNvSpPr/>
          <p:nvPr/>
        </p:nvSpPr>
        <p:spPr>
          <a:xfrm>
            <a:off x="1685923" y="2874480"/>
            <a:ext cx="2203437" cy="392789"/>
          </a:xfrm>
          <a:prstGeom prst="rect">
            <a:avLst/>
          </a:prstGeom>
          <a:solidFill>
            <a:srgbClr val="8B4513"/>
          </a:solidFill>
          <a:ln w="12700">
            <a:solidFill>
              <a:srgbClr val="8B4513"/>
            </a:solidFill>
            <a:prstDash val="solid"/>
          </a:ln>
        </p:spPr>
      </p:sp>
      <p:sp>
        <p:nvSpPr>
          <p:cNvPr id="31" name="Text 28"/>
          <p:cNvSpPr/>
          <p:nvPr/>
        </p:nvSpPr>
        <p:spPr>
          <a:xfrm>
            <a:off x="1685923" y="2874480"/>
            <a:ext cx="2203437" cy="392789"/>
          </a:xfrm>
          <a:prstGeom prst="rect">
            <a:avLst/>
          </a:prstGeom>
          <a:noFill/>
          <a:ln/>
        </p:spPr>
        <p:txBody>
          <a:bodyPr wrap="square" rtlCol="0" anchor="ctr"/>
          <a:lstStyle/>
          <a:p>
            <a:pPr marL="0" indent="0" algn="ctr">
              <a:buNone/>
            </a:pPr>
            <a:r>
              <a:rPr lang="en-US" sz="1300" b="1" dirty="0">
                <a:solidFill>
                  <a:srgbClr val="FFFFFF"/>
                </a:solidFill>
              </a:rPr>
              <a:t>Target Chest</a:t>
            </a:r>
            <a:endParaRPr lang="en-US" sz="1300" dirty="0"/>
          </a:p>
          <a:p>
            <a:pPr marL="0" indent="0" algn="ctr">
              <a:buNone/>
            </a:pPr>
            <a:r>
              <a:rPr lang="en-US" sz="1300" b="1" dirty="0">
                <a:solidFill>
                  <a:srgbClr val="FFFFFF"/>
                </a:solidFill>
              </a:rPr>
              <a:t>(Distance R)</a:t>
            </a:r>
            <a:endParaRPr lang="en-US" sz="1300" dirty="0"/>
          </a:p>
        </p:txBody>
      </p:sp>
      <p:sp>
        <p:nvSpPr>
          <p:cNvPr id="33" name="Shape 30"/>
          <p:cNvSpPr/>
          <p:nvPr/>
        </p:nvSpPr>
        <p:spPr>
          <a:xfrm>
            <a:off x="1692376" y="3706309"/>
            <a:ext cx="2203437" cy="392789"/>
          </a:xfrm>
          <a:prstGeom prst="rect">
            <a:avLst/>
          </a:prstGeom>
          <a:solidFill>
            <a:srgbClr val="5B2D2A"/>
          </a:solidFill>
          <a:ln w="12700">
            <a:solidFill>
              <a:srgbClr val="5B2D2A"/>
            </a:solidFill>
            <a:prstDash val="solid"/>
          </a:ln>
        </p:spPr>
      </p:sp>
      <p:sp>
        <p:nvSpPr>
          <p:cNvPr id="34" name="Text 31"/>
          <p:cNvSpPr/>
          <p:nvPr/>
        </p:nvSpPr>
        <p:spPr>
          <a:xfrm>
            <a:off x="1692376" y="3706309"/>
            <a:ext cx="2203437" cy="392789"/>
          </a:xfrm>
          <a:prstGeom prst="rect">
            <a:avLst/>
          </a:prstGeom>
          <a:noFill/>
          <a:ln/>
        </p:spPr>
        <p:txBody>
          <a:bodyPr wrap="square" rtlCol="0" anchor="ctr"/>
          <a:lstStyle/>
          <a:p>
            <a:pPr marL="0" indent="0" algn="ctr">
              <a:buNone/>
            </a:pPr>
            <a:r>
              <a:rPr lang="en-US" sz="1300" b="1" dirty="0">
                <a:solidFill>
                  <a:srgbClr val="FFFFFF"/>
                </a:solidFill>
              </a:rPr>
              <a:t>RX Antenna</a:t>
            </a:r>
            <a:endParaRPr lang="en-US" sz="1300" dirty="0"/>
          </a:p>
          <a:p>
            <a:pPr marL="0" indent="0" algn="ctr">
              <a:buNone/>
            </a:pPr>
            <a:r>
              <a:rPr lang="en-US" sz="1300" b="1" dirty="0">
                <a:solidFill>
                  <a:srgbClr val="FFFFFF"/>
                </a:solidFill>
              </a:rPr>
              <a:t>(Reflected)</a:t>
            </a:r>
            <a:endParaRPr lang="en-US" sz="1300" dirty="0"/>
          </a:p>
        </p:txBody>
      </p:sp>
      <p:sp>
        <p:nvSpPr>
          <p:cNvPr id="36" name="Shape 33"/>
          <p:cNvSpPr/>
          <p:nvPr/>
        </p:nvSpPr>
        <p:spPr>
          <a:xfrm>
            <a:off x="1692376" y="4538196"/>
            <a:ext cx="2203437" cy="392789"/>
          </a:xfrm>
          <a:prstGeom prst="rect">
            <a:avLst/>
          </a:prstGeom>
          <a:solidFill>
            <a:srgbClr val="2C5F2D"/>
          </a:solidFill>
          <a:ln w="12700">
            <a:solidFill>
              <a:srgbClr val="2C5F2D"/>
            </a:solidFill>
            <a:prstDash val="solid"/>
          </a:ln>
        </p:spPr>
      </p:sp>
      <p:sp>
        <p:nvSpPr>
          <p:cNvPr id="37" name="Text 34"/>
          <p:cNvSpPr/>
          <p:nvPr/>
        </p:nvSpPr>
        <p:spPr>
          <a:xfrm>
            <a:off x="1692376" y="4538196"/>
            <a:ext cx="2203437" cy="392789"/>
          </a:xfrm>
          <a:prstGeom prst="rect">
            <a:avLst/>
          </a:prstGeom>
          <a:noFill/>
          <a:ln/>
        </p:spPr>
        <p:txBody>
          <a:bodyPr wrap="square" rtlCol="0" anchor="ctr"/>
          <a:lstStyle/>
          <a:p>
            <a:pPr marL="0" indent="0" algn="ctr">
              <a:buNone/>
            </a:pPr>
            <a:r>
              <a:rPr lang="en-US" sz="1300" b="1" dirty="0">
                <a:solidFill>
                  <a:srgbClr val="FFFFFF"/>
                </a:solidFill>
              </a:rPr>
              <a:t>Mixer → Beat Signal</a:t>
            </a:r>
            <a:endParaRPr lang="en-US" sz="1300" dirty="0"/>
          </a:p>
        </p:txBody>
      </p:sp>
      <p:sp>
        <p:nvSpPr>
          <p:cNvPr id="39" name="Shape 36"/>
          <p:cNvSpPr/>
          <p:nvPr/>
        </p:nvSpPr>
        <p:spPr>
          <a:xfrm>
            <a:off x="1694549" y="5362872"/>
            <a:ext cx="2203437" cy="392789"/>
          </a:xfrm>
          <a:prstGeom prst="rect">
            <a:avLst/>
          </a:prstGeom>
          <a:solidFill>
            <a:srgbClr val="1A5276"/>
          </a:solidFill>
          <a:ln w="12700">
            <a:solidFill>
              <a:srgbClr val="1A5276"/>
            </a:solidFill>
            <a:prstDash val="solid"/>
          </a:ln>
        </p:spPr>
      </p:sp>
      <p:sp>
        <p:nvSpPr>
          <p:cNvPr id="40" name="Text 37"/>
          <p:cNvSpPr/>
          <p:nvPr/>
        </p:nvSpPr>
        <p:spPr>
          <a:xfrm>
            <a:off x="1694549" y="5362872"/>
            <a:ext cx="2203437" cy="392789"/>
          </a:xfrm>
          <a:prstGeom prst="rect">
            <a:avLst/>
          </a:prstGeom>
          <a:noFill/>
          <a:ln/>
        </p:spPr>
        <p:txBody>
          <a:bodyPr wrap="square" rtlCol="0" anchor="ctr"/>
          <a:lstStyle/>
          <a:p>
            <a:pPr marL="0" indent="0" algn="ctr">
              <a:buNone/>
            </a:pPr>
            <a:r>
              <a:rPr lang="en-US" sz="1300" b="1" dirty="0">
                <a:solidFill>
                  <a:srgbClr val="FFFFFF"/>
                </a:solidFill>
              </a:rPr>
              <a:t>Signal processing</a:t>
            </a:r>
            <a:endParaRPr lang="en-US" sz="1300" dirty="0"/>
          </a:p>
        </p:txBody>
      </p:sp>
      <p:sp>
        <p:nvSpPr>
          <p:cNvPr id="47" name="Arrow: Right 46">
            <a:extLst>
              <a:ext uri="{FF2B5EF4-FFF2-40B4-BE49-F238E27FC236}">
                <a16:creationId xmlns:a16="http://schemas.microsoft.com/office/drawing/2014/main" id="{72326C6F-3EF2-A599-2D18-19EDAA70FD4E}"/>
              </a:ext>
            </a:extLst>
          </p:cNvPr>
          <p:cNvSpPr/>
          <p:nvPr/>
        </p:nvSpPr>
        <p:spPr>
          <a:xfrm>
            <a:off x="7500616" y="2464382"/>
            <a:ext cx="1783969" cy="182880"/>
          </a:xfrm>
          <a:prstGeom prst="rightArrow">
            <a:avLst/>
          </a:prstGeom>
          <a:ln>
            <a:solidFill>
              <a:srgbClr val="35A7F3"/>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pic>
        <p:nvPicPr>
          <p:cNvPr id="49" name="Picture 48">
            <a:extLst>
              <a:ext uri="{FF2B5EF4-FFF2-40B4-BE49-F238E27FC236}">
                <a16:creationId xmlns:a16="http://schemas.microsoft.com/office/drawing/2014/main" id="{0566F3B3-1625-376F-95E6-7B60FFC94C4E}"/>
              </a:ext>
            </a:extLst>
          </p:cNvPr>
          <p:cNvPicPr>
            <a:picLocks noChangeAspect="1"/>
          </p:cNvPicPr>
          <p:nvPr/>
        </p:nvPicPr>
        <p:blipFill>
          <a:blip r:embed="rId4"/>
          <a:stretch>
            <a:fillRect/>
          </a:stretch>
        </p:blipFill>
        <p:spPr>
          <a:xfrm>
            <a:off x="7521958" y="1969538"/>
            <a:ext cx="1636511" cy="531183"/>
          </a:xfrm>
          <a:prstGeom prst="rect">
            <a:avLst/>
          </a:prstGeom>
        </p:spPr>
      </p:pic>
      <p:sp>
        <p:nvSpPr>
          <p:cNvPr id="50" name="Arrow: Right 49">
            <a:extLst>
              <a:ext uri="{FF2B5EF4-FFF2-40B4-BE49-F238E27FC236}">
                <a16:creationId xmlns:a16="http://schemas.microsoft.com/office/drawing/2014/main" id="{E5298CCA-DA7C-9D1E-79A1-33FB63429A9B}"/>
              </a:ext>
            </a:extLst>
          </p:cNvPr>
          <p:cNvSpPr/>
          <p:nvPr/>
        </p:nvSpPr>
        <p:spPr>
          <a:xfrm flipH="1">
            <a:off x="7500615" y="3018248"/>
            <a:ext cx="1783969" cy="182880"/>
          </a:xfrm>
          <a:prstGeom prst="rightArrow">
            <a:avLst/>
          </a:prstGeom>
          <a:solidFill>
            <a:schemeClr val="tx1"/>
          </a:solidFill>
          <a:ln>
            <a:solidFill>
              <a:schemeClr val="tx1"/>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r"/>
            <a:endParaRPr lang="en-US" dirty="0"/>
          </a:p>
        </p:txBody>
      </p:sp>
      <p:pic>
        <p:nvPicPr>
          <p:cNvPr id="52" name="Picture 51">
            <a:extLst>
              <a:ext uri="{FF2B5EF4-FFF2-40B4-BE49-F238E27FC236}">
                <a16:creationId xmlns:a16="http://schemas.microsoft.com/office/drawing/2014/main" id="{0030AC0B-2777-466C-5754-262B919C0643}"/>
              </a:ext>
            </a:extLst>
          </p:cNvPr>
          <p:cNvPicPr>
            <a:picLocks noChangeAspect="1"/>
          </p:cNvPicPr>
          <p:nvPr/>
        </p:nvPicPr>
        <p:blipFill>
          <a:blip r:embed="rId5"/>
          <a:stretch>
            <a:fillRect/>
          </a:stretch>
        </p:blipFill>
        <p:spPr>
          <a:xfrm>
            <a:off x="7654286" y="3205994"/>
            <a:ext cx="1529217" cy="801701"/>
          </a:xfrm>
          <a:prstGeom prst="rect">
            <a:avLst/>
          </a:prstGeom>
        </p:spPr>
      </p:pic>
      <p:sp>
        <p:nvSpPr>
          <p:cNvPr id="53" name="Arrow: Bent-Up 52">
            <a:extLst>
              <a:ext uri="{FF2B5EF4-FFF2-40B4-BE49-F238E27FC236}">
                <a16:creationId xmlns:a16="http://schemas.microsoft.com/office/drawing/2014/main" id="{43A347C2-981C-64F8-EB45-1FF435490549}"/>
              </a:ext>
            </a:extLst>
          </p:cNvPr>
          <p:cNvSpPr/>
          <p:nvPr/>
        </p:nvSpPr>
        <p:spPr>
          <a:xfrm rot="5400000">
            <a:off x="5793930" y="4312970"/>
            <a:ext cx="1582949" cy="552090"/>
          </a:xfrm>
          <a:prstGeom prst="bentUp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54" name="TextBox 53">
            <a:extLst>
              <a:ext uri="{FF2B5EF4-FFF2-40B4-BE49-F238E27FC236}">
                <a16:creationId xmlns:a16="http://schemas.microsoft.com/office/drawing/2014/main" id="{FC0218FD-1322-4B36-08FA-D0D6541FBF1C}"/>
              </a:ext>
            </a:extLst>
          </p:cNvPr>
          <p:cNvSpPr txBox="1"/>
          <p:nvPr/>
        </p:nvSpPr>
        <p:spPr>
          <a:xfrm>
            <a:off x="5865331" y="3343101"/>
            <a:ext cx="1506634" cy="292388"/>
          </a:xfrm>
          <a:prstGeom prst="rect">
            <a:avLst/>
          </a:prstGeom>
          <a:noFill/>
        </p:spPr>
        <p:txBody>
          <a:bodyPr wrap="square" rtlCol="0">
            <a:spAutoFit/>
          </a:bodyPr>
          <a:lstStyle/>
          <a:p>
            <a:r>
              <a:rPr lang="en-US" sz="1300" dirty="0"/>
              <a:t>Chip and antenna</a:t>
            </a:r>
          </a:p>
        </p:txBody>
      </p:sp>
      <p:sp>
        <p:nvSpPr>
          <p:cNvPr id="55" name="Rectangle: Rounded Corners 54">
            <a:extLst>
              <a:ext uri="{FF2B5EF4-FFF2-40B4-BE49-F238E27FC236}">
                <a16:creationId xmlns:a16="http://schemas.microsoft.com/office/drawing/2014/main" id="{FA27284E-6879-D2A0-B713-5F2E48B9D73E}"/>
              </a:ext>
            </a:extLst>
          </p:cNvPr>
          <p:cNvSpPr/>
          <p:nvPr/>
        </p:nvSpPr>
        <p:spPr>
          <a:xfrm>
            <a:off x="5859584" y="3324703"/>
            <a:ext cx="1369111" cy="329184"/>
          </a:xfrm>
          <a:prstGeom prst="round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Rounded Corners 55">
            <a:extLst>
              <a:ext uri="{FF2B5EF4-FFF2-40B4-BE49-F238E27FC236}">
                <a16:creationId xmlns:a16="http://schemas.microsoft.com/office/drawing/2014/main" id="{735C83A5-1346-14F0-FA9E-AC86AB5A42BC}"/>
              </a:ext>
            </a:extLst>
          </p:cNvPr>
          <p:cNvSpPr/>
          <p:nvPr/>
        </p:nvSpPr>
        <p:spPr>
          <a:xfrm>
            <a:off x="9552747" y="3312511"/>
            <a:ext cx="1369111" cy="329184"/>
          </a:xfrm>
          <a:prstGeom prst="round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5F00B440-91B0-11D6-D0BF-4A8D06D45A95}"/>
              </a:ext>
            </a:extLst>
          </p:cNvPr>
          <p:cNvSpPr txBox="1"/>
          <p:nvPr/>
        </p:nvSpPr>
        <p:spPr>
          <a:xfrm>
            <a:off x="9705253" y="3324703"/>
            <a:ext cx="1506634" cy="292388"/>
          </a:xfrm>
          <a:prstGeom prst="rect">
            <a:avLst/>
          </a:prstGeom>
          <a:noFill/>
        </p:spPr>
        <p:txBody>
          <a:bodyPr wrap="square" rtlCol="0">
            <a:spAutoFit/>
          </a:bodyPr>
          <a:lstStyle/>
          <a:p>
            <a:r>
              <a:rPr lang="en-US" sz="1300" dirty="0"/>
              <a:t>Human chest</a:t>
            </a:r>
          </a:p>
        </p:txBody>
      </p:sp>
      <p:sp>
        <p:nvSpPr>
          <p:cNvPr id="59" name="Shape 36">
            <a:extLst>
              <a:ext uri="{FF2B5EF4-FFF2-40B4-BE49-F238E27FC236}">
                <a16:creationId xmlns:a16="http://schemas.microsoft.com/office/drawing/2014/main" id="{BCA4EAE1-EFB8-6B40-59CE-CA31BDDD6770}"/>
              </a:ext>
            </a:extLst>
          </p:cNvPr>
          <p:cNvSpPr/>
          <p:nvPr/>
        </p:nvSpPr>
        <p:spPr>
          <a:xfrm>
            <a:off x="6926691" y="5027698"/>
            <a:ext cx="2203437" cy="392789"/>
          </a:xfrm>
          <a:prstGeom prst="rect">
            <a:avLst/>
          </a:prstGeom>
          <a:solidFill>
            <a:schemeClr val="accent5">
              <a:lumMod val="75000"/>
            </a:schemeClr>
          </a:solidFill>
          <a:ln w="38100">
            <a:solidFill>
              <a:srgbClr val="00B0F0"/>
            </a:solidFill>
            <a:prstDash val="solid"/>
          </a:ln>
        </p:spPr>
      </p:sp>
      <p:sp>
        <p:nvSpPr>
          <p:cNvPr id="60" name="Text 37">
            <a:extLst>
              <a:ext uri="{FF2B5EF4-FFF2-40B4-BE49-F238E27FC236}">
                <a16:creationId xmlns:a16="http://schemas.microsoft.com/office/drawing/2014/main" id="{BC926EA3-B4C2-CD72-2C3C-B57F757F4B27}"/>
              </a:ext>
            </a:extLst>
          </p:cNvPr>
          <p:cNvSpPr/>
          <p:nvPr/>
        </p:nvSpPr>
        <p:spPr>
          <a:xfrm>
            <a:off x="6926691" y="5027698"/>
            <a:ext cx="2203437" cy="392789"/>
          </a:xfrm>
          <a:prstGeom prst="rect">
            <a:avLst/>
          </a:prstGeom>
          <a:noFill/>
          <a:ln/>
        </p:spPr>
        <p:txBody>
          <a:bodyPr wrap="square" rtlCol="0" anchor="ctr"/>
          <a:lstStyle/>
          <a:p>
            <a:pPr marL="0" indent="0" algn="ctr">
              <a:buNone/>
            </a:pPr>
            <a:r>
              <a:rPr lang="en-US" sz="1300" b="1" dirty="0">
                <a:solidFill>
                  <a:srgbClr val="FFFFFF"/>
                </a:solidFill>
              </a:rPr>
              <a:t>Digital Signal Processing</a:t>
            </a:r>
            <a:endParaRPr lang="en-US" sz="1300" dirty="0"/>
          </a:p>
        </p:txBody>
      </p:sp>
      <p:sp>
        <p:nvSpPr>
          <p:cNvPr id="61" name="Arrow: Down 60">
            <a:extLst>
              <a:ext uri="{FF2B5EF4-FFF2-40B4-BE49-F238E27FC236}">
                <a16:creationId xmlns:a16="http://schemas.microsoft.com/office/drawing/2014/main" id="{612691C9-CA4F-30BE-4FA9-7FE0DDC0BCAB}"/>
              </a:ext>
            </a:extLst>
          </p:cNvPr>
          <p:cNvSpPr/>
          <p:nvPr/>
        </p:nvSpPr>
        <p:spPr>
          <a:xfrm>
            <a:off x="2707830" y="2463830"/>
            <a:ext cx="172528" cy="389413"/>
          </a:xfrm>
          <a:prstGeom prst="down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2" name="Arrow: Down 61">
            <a:extLst>
              <a:ext uri="{FF2B5EF4-FFF2-40B4-BE49-F238E27FC236}">
                <a16:creationId xmlns:a16="http://schemas.microsoft.com/office/drawing/2014/main" id="{8BB076F4-5AD1-1C9C-3440-544598DBB4B7}"/>
              </a:ext>
            </a:extLst>
          </p:cNvPr>
          <p:cNvSpPr/>
          <p:nvPr/>
        </p:nvSpPr>
        <p:spPr>
          <a:xfrm>
            <a:off x="2701377" y="3308301"/>
            <a:ext cx="172528" cy="389413"/>
          </a:xfrm>
          <a:prstGeom prst="down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3" name="Arrow: Down 62">
            <a:extLst>
              <a:ext uri="{FF2B5EF4-FFF2-40B4-BE49-F238E27FC236}">
                <a16:creationId xmlns:a16="http://schemas.microsoft.com/office/drawing/2014/main" id="{44BF5C81-4AFE-C9E8-F249-EA408A3F0ED3}"/>
              </a:ext>
            </a:extLst>
          </p:cNvPr>
          <p:cNvSpPr/>
          <p:nvPr/>
        </p:nvSpPr>
        <p:spPr>
          <a:xfrm>
            <a:off x="2701377" y="4136754"/>
            <a:ext cx="172528" cy="389413"/>
          </a:xfrm>
          <a:prstGeom prst="down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64" name="Arrow: Down 63">
            <a:extLst>
              <a:ext uri="{FF2B5EF4-FFF2-40B4-BE49-F238E27FC236}">
                <a16:creationId xmlns:a16="http://schemas.microsoft.com/office/drawing/2014/main" id="{0F7876D9-7BA6-E81F-E3E6-EA1EF98A703B}"/>
              </a:ext>
            </a:extLst>
          </p:cNvPr>
          <p:cNvSpPr/>
          <p:nvPr/>
        </p:nvSpPr>
        <p:spPr>
          <a:xfrm>
            <a:off x="2715732" y="4968583"/>
            <a:ext cx="172528" cy="389413"/>
          </a:xfrm>
          <a:prstGeom prst="downArrow">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0" name="Arrow: Right 9">
            <a:extLst>
              <a:ext uri="{FF2B5EF4-FFF2-40B4-BE49-F238E27FC236}">
                <a16:creationId xmlns:a16="http://schemas.microsoft.com/office/drawing/2014/main" id="{8E5D84AF-A594-28DA-5E6D-587E1465A0A8}"/>
              </a:ext>
            </a:extLst>
          </p:cNvPr>
          <p:cNvSpPr/>
          <p:nvPr/>
        </p:nvSpPr>
        <p:spPr>
          <a:xfrm>
            <a:off x="9208628" y="5046523"/>
            <a:ext cx="405634" cy="292608"/>
          </a:xfrm>
          <a:prstGeom prst="rightArrow">
            <a:avLst/>
          </a:prstGeom>
          <a:solidFill>
            <a:schemeClr val="accent2">
              <a:lumMod val="60000"/>
              <a:lumOff val="40000"/>
            </a:schemeClr>
          </a:solidFill>
          <a:ln>
            <a:solidFill>
              <a:srgbClr val="D27E75"/>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1" name="Shape 36">
            <a:extLst>
              <a:ext uri="{FF2B5EF4-FFF2-40B4-BE49-F238E27FC236}">
                <a16:creationId xmlns:a16="http://schemas.microsoft.com/office/drawing/2014/main" id="{C0548E96-12F1-2374-BC17-A103E1F09A7D}"/>
              </a:ext>
            </a:extLst>
          </p:cNvPr>
          <p:cNvSpPr/>
          <p:nvPr/>
        </p:nvSpPr>
        <p:spPr>
          <a:xfrm>
            <a:off x="9692762" y="4995903"/>
            <a:ext cx="1183856" cy="424584"/>
          </a:xfrm>
          <a:prstGeom prst="rect">
            <a:avLst/>
          </a:prstGeom>
          <a:solidFill>
            <a:schemeClr val="accent2">
              <a:lumMod val="60000"/>
              <a:lumOff val="40000"/>
            </a:schemeClr>
          </a:solidFill>
          <a:ln w="38100">
            <a:solidFill>
              <a:schemeClr val="accent2">
                <a:lumMod val="75000"/>
              </a:schemeClr>
            </a:solidFill>
            <a:prstDash val="solid"/>
          </a:ln>
        </p:spPr>
      </p:sp>
      <p:sp>
        <p:nvSpPr>
          <p:cNvPr id="12" name="Text 37">
            <a:extLst>
              <a:ext uri="{FF2B5EF4-FFF2-40B4-BE49-F238E27FC236}">
                <a16:creationId xmlns:a16="http://schemas.microsoft.com/office/drawing/2014/main" id="{5A3B6FB4-490B-6AAE-21AD-205832C6BB3F}"/>
              </a:ext>
            </a:extLst>
          </p:cNvPr>
          <p:cNvSpPr/>
          <p:nvPr/>
        </p:nvSpPr>
        <p:spPr>
          <a:xfrm>
            <a:off x="9692762" y="4980535"/>
            <a:ext cx="1183856" cy="424584"/>
          </a:xfrm>
          <a:prstGeom prst="rect">
            <a:avLst/>
          </a:prstGeom>
          <a:noFill/>
          <a:ln/>
        </p:spPr>
        <p:txBody>
          <a:bodyPr wrap="square" rtlCol="0" anchor="ctr"/>
          <a:lstStyle/>
          <a:p>
            <a:pPr marL="0" indent="0" algn="ctr">
              <a:buNone/>
            </a:pPr>
            <a:r>
              <a:rPr lang="en-US" sz="1300" b="1" dirty="0">
                <a:solidFill>
                  <a:srgbClr val="FFFFFF"/>
                </a:solidFill>
              </a:rPr>
              <a:t>AI Regression </a:t>
            </a:r>
            <a:endParaRPr lang="en-US" sz="1300" dirty="0"/>
          </a:p>
        </p:txBody>
      </p:sp>
      <p:pic>
        <p:nvPicPr>
          <p:cNvPr id="14" name="Picture 13">
            <a:extLst>
              <a:ext uri="{FF2B5EF4-FFF2-40B4-BE49-F238E27FC236}">
                <a16:creationId xmlns:a16="http://schemas.microsoft.com/office/drawing/2014/main" id="{2B5A3EA8-03E1-A769-B644-3B8E18131978}"/>
              </a:ext>
            </a:extLst>
          </p:cNvPr>
          <p:cNvPicPr>
            <a:picLocks noChangeAspect="1"/>
          </p:cNvPicPr>
          <p:nvPr/>
        </p:nvPicPr>
        <p:blipFill>
          <a:blip r:embed="rId6"/>
          <a:stretch>
            <a:fillRect/>
          </a:stretch>
        </p:blipFill>
        <p:spPr>
          <a:xfrm>
            <a:off x="5903448" y="2293553"/>
            <a:ext cx="1271128" cy="1012301"/>
          </a:xfrm>
          <a:prstGeom prst="rect">
            <a:avLst/>
          </a:prstGeom>
        </p:spPr>
      </p:pic>
      <p:pic>
        <p:nvPicPr>
          <p:cNvPr id="16" name="Picture 15">
            <a:extLst>
              <a:ext uri="{FF2B5EF4-FFF2-40B4-BE49-F238E27FC236}">
                <a16:creationId xmlns:a16="http://schemas.microsoft.com/office/drawing/2014/main" id="{B5DEB141-AA77-322A-3F8A-3FA81128594C}"/>
              </a:ext>
            </a:extLst>
          </p:cNvPr>
          <p:cNvPicPr>
            <a:picLocks noChangeAspect="1"/>
          </p:cNvPicPr>
          <p:nvPr/>
        </p:nvPicPr>
        <p:blipFill>
          <a:blip r:embed="rId7"/>
          <a:stretch>
            <a:fillRect/>
          </a:stretch>
        </p:blipFill>
        <p:spPr>
          <a:xfrm>
            <a:off x="9410055" y="1976936"/>
            <a:ext cx="1529217" cy="12923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66C7B39-5A04-5C9D-887A-ADD2ADFA666F}"/>
            </a:ext>
          </a:extLst>
        </p:cNvPr>
        <p:cNvGrpSpPr/>
        <p:nvPr/>
      </p:nvGrpSpPr>
      <p:grpSpPr>
        <a:xfrm>
          <a:off x="0" y="0"/>
          <a:ext cx="0" cy="0"/>
          <a:chOff x="0" y="0"/>
          <a:chExt cx="0" cy="0"/>
        </a:xfrm>
      </p:grpSpPr>
      <p:sp>
        <p:nvSpPr>
          <p:cNvPr id="95" name="Shape 26">
            <a:extLst>
              <a:ext uri="{FF2B5EF4-FFF2-40B4-BE49-F238E27FC236}">
                <a16:creationId xmlns:a16="http://schemas.microsoft.com/office/drawing/2014/main" id="{FAE8D611-1D98-CDBD-1876-9F694C2DEFD7}"/>
              </a:ext>
            </a:extLst>
          </p:cNvPr>
          <p:cNvSpPr/>
          <p:nvPr/>
        </p:nvSpPr>
        <p:spPr>
          <a:xfrm>
            <a:off x="9167792" y="1335266"/>
            <a:ext cx="1280160" cy="1280160"/>
          </a:xfrm>
          <a:prstGeom prst="rect">
            <a:avLst/>
          </a:prstGeom>
          <a:solidFill>
            <a:srgbClr val="C0392B"/>
          </a:solidFill>
          <a:ln w="12700">
            <a:solidFill>
              <a:srgbClr val="C0392B"/>
            </a:solidFill>
            <a:prstDash val="solid"/>
          </a:ln>
          <a:effectLst>
            <a:outerShdw blurRad="63500" dist="25400" dir="8100000" algn="bl" rotWithShape="0">
              <a:srgbClr val="000000">
                <a:alpha val="15000"/>
              </a:srgbClr>
            </a:outerShdw>
          </a:effectLst>
        </p:spPr>
      </p:sp>
      <p:pic>
        <p:nvPicPr>
          <p:cNvPr id="2" name="Image 0" descr="preencoded.png">
            <a:extLst>
              <a:ext uri="{FF2B5EF4-FFF2-40B4-BE49-F238E27FC236}">
                <a16:creationId xmlns:a16="http://schemas.microsoft.com/office/drawing/2014/main" id="{C564C92E-064A-2D3E-E9C9-0C9E04C46C28}"/>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85FBF9DD-D436-519A-64B6-47AAC9D0DE1F}"/>
              </a:ext>
            </a:extLst>
          </p:cNvPr>
          <p:cNvSpPr/>
          <p:nvPr/>
        </p:nvSpPr>
        <p:spPr>
          <a:xfrm>
            <a:off x="1051560" y="182880"/>
            <a:ext cx="10515600" cy="548640"/>
          </a:xfrm>
          <a:prstGeom prst="rect">
            <a:avLst/>
          </a:prstGeom>
          <a:noFill/>
          <a:ln/>
        </p:spPr>
        <p:txBody>
          <a:bodyPr wrap="square" rtlCol="0" anchor="ctr"/>
          <a:lstStyle/>
          <a:p>
            <a:r>
              <a:rPr lang="en-US" sz="2400" b="1" dirty="0">
                <a:solidFill>
                  <a:srgbClr val="5B2D2A"/>
                </a:solidFill>
                <a:latin typeface="Arial" pitchFamily="34" charset="0"/>
                <a:ea typeface="Arial" pitchFamily="34" charset="-122"/>
                <a:cs typeface="Arial" pitchFamily="34" charset="-120"/>
              </a:rPr>
              <a:t>1. DSP Pipeline Overview — Signal Flow</a:t>
            </a:r>
            <a:endParaRPr lang="en-US" sz="2400" dirty="0"/>
          </a:p>
        </p:txBody>
      </p:sp>
      <p:sp>
        <p:nvSpPr>
          <p:cNvPr id="4" name="Shape 1">
            <a:extLst>
              <a:ext uri="{FF2B5EF4-FFF2-40B4-BE49-F238E27FC236}">
                <a16:creationId xmlns:a16="http://schemas.microsoft.com/office/drawing/2014/main" id="{C129B568-A498-3E98-B5DF-727325DF5854}"/>
              </a:ext>
            </a:extLst>
          </p:cNvPr>
          <p:cNvSpPr/>
          <p:nvPr/>
        </p:nvSpPr>
        <p:spPr>
          <a:xfrm>
            <a:off x="91440" y="823513"/>
            <a:ext cx="11914632" cy="36576"/>
          </a:xfrm>
          <a:prstGeom prst="rect">
            <a:avLst/>
          </a:prstGeom>
          <a:solidFill>
            <a:srgbClr val="5B2D2A"/>
          </a:solidFill>
          <a:ln w="12700">
            <a:solidFill>
              <a:srgbClr val="5B2D2A"/>
            </a:solidFill>
            <a:prstDash val="solid"/>
          </a:ln>
        </p:spPr>
      </p:sp>
      <p:sp>
        <p:nvSpPr>
          <p:cNvPr id="5" name="Shape 2">
            <a:extLst>
              <a:ext uri="{FF2B5EF4-FFF2-40B4-BE49-F238E27FC236}">
                <a16:creationId xmlns:a16="http://schemas.microsoft.com/office/drawing/2014/main" id="{60DD8A6E-076C-19A5-0E0C-97A162FC2821}"/>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a:extLst>
              <a:ext uri="{FF2B5EF4-FFF2-40B4-BE49-F238E27FC236}">
                <a16:creationId xmlns:a16="http://schemas.microsoft.com/office/drawing/2014/main" id="{F87E94E5-59E3-F065-E621-925A41950C38}"/>
              </a:ext>
            </a:extLst>
          </p:cNvPr>
          <p:cNvSpPr/>
          <p:nvPr/>
        </p:nvSpPr>
        <p:spPr>
          <a:xfrm>
            <a:off x="182880" y="6583680"/>
            <a:ext cx="1236166" cy="292608"/>
          </a:xfrm>
          <a:prstGeom prst="rect">
            <a:avLst/>
          </a:prstGeom>
          <a:noFill/>
          <a:ln/>
        </p:spPr>
        <p:txBody>
          <a:bodyPr wrap="square" rtlCol="0" anchor="ctr"/>
          <a:lstStyle/>
          <a:p>
            <a:pPr marL="0" indent="0">
              <a:buNone/>
            </a:pPr>
            <a:r>
              <a:rPr lang="en-US" sz="1100" dirty="0">
                <a:solidFill>
                  <a:srgbClr val="FFFFFF"/>
                </a:solidFill>
              </a:rPr>
              <a:t>Pham Tuan Phong</a:t>
            </a:r>
            <a:endParaRPr lang="en-US" sz="1100" dirty="0"/>
          </a:p>
        </p:txBody>
      </p:sp>
      <p:sp>
        <p:nvSpPr>
          <p:cNvPr id="7" name="Text 4">
            <a:extLst>
              <a:ext uri="{FF2B5EF4-FFF2-40B4-BE49-F238E27FC236}">
                <a16:creationId xmlns:a16="http://schemas.microsoft.com/office/drawing/2014/main" id="{43A15E2A-3F61-532E-31D6-7C6D10D7CA40}"/>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a:extLst>
              <a:ext uri="{FF2B5EF4-FFF2-40B4-BE49-F238E27FC236}">
                <a16:creationId xmlns:a16="http://schemas.microsoft.com/office/drawing/2014/main" id="{5ACF3550-125C-AF24-431A-BB6510BD84A3}"/>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4</a:t>
            </a:r>
            <a:endParaRPr lang="en-US" sz="1100" dirty="0"/>
          </a:p>
        </p:txBody>
      </p:sp>
      <p:sp>
        <p:nvSpPr>
          <p:cNvPr id="71" name="Shape 2">
            <a:extLst>
              <a:ext uri="{FF2B5EF4-FFF2-40B4-BE49-F238E27FC236}">
                <a16:creationId xmlns:a16="http://schemas.microsoft.com/office/drawing/2014/main" id="{B72ED152-118D-5F6C-0ECC-7A35004083BE}"/>
              </a:ext>
            </a:extLst>
          </p:cNvPr>
          <p:cNvSpPr/>
          <p:nvPr/>
        </p:nvSpPr>
        <p:spPr>
          <a:xfrm>
            <a:off x="310194" y="1330223"/>
            <a:ext cx="1280160" cy="1280160"/>
          </a:xfrm>
          <a:prstGeom prst="rect">
            <a:avLst/>
          </a:prstGeom>
          <a:solidFill>
            <a:srgbClr val="065A82"/>
          </a:solidFill>
          <a:ln w="12700">
            <a:solidFill>
              <a:srgbClr val="065A82"/>
            </a:solidFill>
            <a:prstDash val="solid"/>
          </a:ln>
          <a:effectLst>
            <a:outerShdw blurRad="63500" dist="25400" dir="8100000" algn="bl" rotWithShape="0">
              <a:srgbClr val="000000">
                <a:alpha val="15000"/>
              </a:srgbClr>
            </a:outerShdw>
          </a:effectLst>
        </p:spPr>
      </p:sp>
      <p:sp>
        <p:nvSpPr>
          <p:cNvPr id="72" name="Text 3">
            <a:extLst>
              <a:ext uri="{FF2B5EF4-FFF2-40B4-BE49-F238E27FC236}">
                <a16:creationId xmlns:a16="http://schemas.microsoft.com/office/drawing/2014/main" id="{43C379CD-15C8-4F17-6AB1-426078807891}"/>
              </a:ext>
            </a:extLst>
          </p:cNvPr>
          <p:cNvSpPr/>
          <p:nvPr/>
        </p:nvSpPr>
        <p:spPr>
          <a:xfrm>
            <a:off x="449782" y="973468"/>
            <a:ext cx="969264" cy="320040"/>
          </a:xfrm>
          <a:prstGeom prst="rect">
            <a:avLst/>
          </a:prstGeom>
          <a:noFill/>
          <a:ln/>
        </p:spPr>
        <p:txBody>
          <a:bodyPr wrap="square" rtlCol="0" anchor="ctr"/>
          <a:lstStyle/>
          <a:p>
            <a:pPr marL="0" indent="0" algn="ctr">
              <a:buNone/>
            </a:pPr>
            <a:r>
              <a:rPr lang="en-US" sz="1500" b="1" dirty="0">
                <a:solidFill>
                  <a:srgbClr val="065A82"/>
                </a:solidFill>
              </a:rPr>
              <a:t>1</a:t>
            </a:r>
            <a:endParaRPr lang="en-US" sz="1500" dirty="0"/>
          </a:p>
        </p:txBody>
      </p:sp>
      <p:sp>
        <p:nvSpPr>
          <p:cNvPr id="73" name="Text 4">
            <a:extLst>
              <a:ext uri="{FF2B5EF4-FFF2-40B4-BE49-F238E27FC236}">
                <a16:creationId xmlns:a16="http://schemas.microsoft.com/office/drawing/2014/main" id="{38EDF1B4-8D86-453E-5450-66050D563D94}"/>
              </a:ext>
            </a:extLst>
          </p:cNvPr>
          <p:cNvSpPr/>
          <p:nvPr/>
        </p:nvSpPr>
        <p:spPr>
          <a:xfrm>
            <a:off x="237160" y="1463934"/>
            <a:ext cx="1426227" cy="914572"/>
          </a:xfrm>
          <a:prstGeom prst="rect">
            <a:avLst/>
          </a:prstGeom>
          <a:noFill/>
          <a:ln/>
        </p:spPr>
        <p:txBody>
          <a:bodyPr wrap="square" rtlCol="0" anchor="ctr"/>
          <a:lstStyle/>
          <a:p>
            <a:pPr marL="0" indent="0" algn="ctr">
              <a:buNone/>
            </a:pPr>
            <a:r>
              <a:rPr lang="en-US" sz="1500" dirty="0">
                <a:solidFill>
                  <a:srgbClr val="FFFFFF"/>
                </a:solidFill>
              </a:rPr>
              <a:t>Raw IQ Data</a:t>
            </a:r>
            <a:endParaRPr lang="en-US" sz="1500" dirty="0"/>
          </a:p>
          <a:p>
            <a:pPr marL="0" indent="0" algn="ctr">
              <a:buNone/>
            </a:pPr>
            <a:r>
              <a:rPr lang="en-US" sz="1500" dirty="0">
                <a:solidFill>
                  <a:srgbClr val="FFFFFF"/>
                </a:solidFill>
              </a:rPr>
              <a:t>(24 GHz FMCW)</a:t>
            </a:r>
            <a:endParaRPr lang="en-US" sz="1500" dirty="0"/>
          </a:p>
        </p:txBody>
      </p:sp>
      <p:sp>
        <p:nvSpPr>
          <p:cNvPr id="74" name="Shape 5">
            <a:extLst>
              <a:ext uri="{FF2B5EF4-FFF2-40B4-BE49-F238E27FC236}">
                <a16:creationId xmlns:a16="http://schemas.microsoft.com/office/drawing/2014/main" id="{EBEB75A2-A383-1683-EA16-9F2CE88606BA}"/>
              </a:ext>
            </a:extLst>
          </p:cNvPr>
          <p:cNvSpPr/>
          <p:nvPr/>
        </p:nvSpPr>
        <p:spPr>
          <a:xfrm>
            <a:off x="1603040" y="1931015"/>
            <a:ext cx="192249" cy="81295"/>
          </a:xfrm>
          <a:prstGeom prst="rect">
            <a:avLst/>
          </a:prstGeom>
          <a:solidFill>
            <a:srgbClr val="64748B"/>
          </a:solidFill>
          <a:ln w="12700">
            <a:solidFill>
              <a:srgbClr val="64748B"/>
            </a:solidFill>
            <a:prstDash val="solid"/>
          </a:ln>
        </p:spPr>
      </p:sp>
      <p:sp>
        <p:nvSpPr>
          <p:cNvPr id="75" name="Shape 6">
            <a:extLst>
              <a:ext uri="{FF2B5EF4-FFF2-40B4-BE49-F238E27FC236}">
                <a16:creationId xmlns:a16="http://schemas.microsoft.com/office/drawing/2014/main" id="{DC6D3720-2698-A1E7-2C46-2A85306D0BA0}"/>
              </a:ext>
            </a:extLst>
          </p:cNvPr>
          <p:cNvSpPr/>
          <p:nvPr/>
        </p:nvSpPr>
        <p:spPr>
          <a:xfrm>
            <a:off x="1800766" y="1338102"/>
            <a:ext cx="1280160" cy="1280160"/>
          </a:xfrm>
          <a:prstGeom prst="rect">
            <a:avLst/>
          </a:prstGeom>
          <a:solidFill>
            <a:srgbClr val="1C7293"/>
          </a:solidFill>
          <a:ln w="12700">
            <a:solidFill>
              <a:srgbClr val="1C7293"/>
            </a:solidFill>
            <a:prstDash val="solid"/>
          </a:ln>
          <a:effectLst>
            <a:outerShdw blurRad="63500" dist="25400" dir="8100000" algn="bl" rotWithShape="0">
              <a:srgbClr val="000000">
                <a:alpha val="15000"/>
              </a:srgbClr>
            </a:outerShdw>
          </a:effectLst>
        </p:spPr>
      </p:sp>
      <p:sp>
        <p:nvSpPr>
          <p:cNvPr id="76" name="Text 7">
            <a:extLst>
              <a:ext uri="{FF2B5EF4-FFF2-40B4-BE49-F238E27FC236}">
                <a16:creationId xmlns:a16="http://schemas.microsoft.com/office/drawing/2014/main" id="{78324713-9BC8-3815-EEBB-17CE5CCD1113}"/>
              </a:ext>
            </a:extLst>
          </p:cNvPr>
          <p:cNvSpPr/>
          <p:nvPr/>
        </p:nvSpPr>
        <p:spPr>
          <a:xfrm>
            <a:off x="1956214" y="964759"/>
            <a:ext cx="969264" cy="320040"/>
          </a:xfrm>
          <a:prstGeom prst="rect">
            <a:avLst/>
          </a:prstGeom>
          <a:noFill/>
          <a:ln/>
        </p:spPr>
        <p:txBody>
          <a:bodyPr wrap="square" rtlCol="0" anchor="ctr"/>
          <a:lstStyle/>
          <a:p>
            <a:pPr marL="0" indent="0" algn="ctr">
              <a:buNone/>
            </a:pPr>
            <a:r>
              <a:rPr lang="en-US" sz="1500" b="1" dirty="0">
                <a:solidFill>
                  <a:srgbClr val="065A82"/>
                </a:solidFill>
              </a:rPr>
              <a:t>2</a:t>
            </a:r>
            <a:endParaRPr lang="en-US" sz="1500" dirty="0"/>
          </a:p>
        </p:txBody>
      </p:sp>
      <p:sp>
        <p:nvSpPr>
          <p:cNvPr id="77" name="Text 8">
            <a:extLst>
              <a:ext uri="{FF2B5EF4-FFF2-40B4-BE49-F238E27FC236}">
                <a16:creationId xmlns:a16="http://schemas.microsoft.com/office/drawing/2014/main" id="{0B719875-AF50-7C7C-758C-D496006E5B33}"/>
              </a:ext>
            </a:extLst>
          </p:cNvPr>
          <p:cNvSpPr/>
          <p:nvPr/>
        </p:nvSpPr>
        <p:spPr>
          <a:xfrm>
            <a:off x="1595812" y="1489260"/>
            <a:ext cx="1671999" cy="914572"/>
          </a:xfrm>
          <a:prstGeom prst="rect">
            <a:avLst/>
          </a:prstGeom>
          <a:noFill/>
          <a:ln/>
        </p:spPr>
        <p:txBody>
          <a:bodyPr wrap="square" rtlCol="0" anchor="ctr"/>
          <a:lstStyle/>
          <a:p>
            <a:pPr marL="0" indent="0" algn="ctr">
              <a:buNone/>
            </a:pPr>
            <a:r>
              <a:rPr lang="en-US" sz="1500" dirty="0">
                <a:solidFill>
                  <a:srgbClr val="FFFFFF"/>
                </a:solidFill>
              </a:rPr>
              <a:t>Range FFT</a:t>
            </a:r>
            <a:endParaRPr lang="en-US" sz="1500" dirty="0"/>
          </a:p>
          <a:p>
            <a:pPr marL="0" indent="0" algn="ctr">
              <a:buNone/>
            </a:pPr>
            <a:r>
              <a:rPr lang="en-US" sz="1500" dirty="0">
                <a:solidFill>
                  <a:srgbClr val="FFFFFF"/>
                </a:solidFill>
              </a:rPr>
              <a:t> Range Profile</a:t>
            </a:r>
            <a:endParaRPr lang="en-US" sz="1500" dirty="0"/>
          </a:p>
        </p:txBody>
      </p:sp>
      <p:sp>
        <p:nvSpPr>
          <p:cNvPr id="79" name="Shape 10">
            <a:extLst>
              <a:ext uri="{FF2B5EF4-FFF2-40B4-BE49-F238E27FC236}">
                <a16:creationId xmlns:a16="http://schemas.microsoft.com/office/drawing/2014/main" id="{F1D11524-08C4-AAFD-C29F-5123D1AA3548}"/>
              </a:ext>
            </a:extLst>
          </p:cNvPr>
          <p:cNvSpPr/>
          <p:nvPr/>
        </p:nvSpPr>
        <p:spPr>
          <a:xfrm>
            <a:off x="3278614" y="1342653"/>
            <a:ext cx="1280160" cy="1280160"/>
          </a:xfrm>
          <a:prstGeom prst="rect">
            <a:avLst/>
          </a:prstGeom>
          <a:solidFill>
            <a:srgbClr val="1A7A6E"/>
          </a:solidFill>
          <a:ln w="12700">
            <a:solidFill>
              <a:srgbClr val="1A7A6E"/>
            </a:solidFill>
            <a:prstDash val="solid"/>
          </a:ln>
          <a:effectLst>
            <a:outerShdw blurRad="63500" dist="25400" dir="8100000" algn="bl" rotWithShape="0">
              <a:srgbClr val="000000">
                <a:alpha val="15000"/>
              </a:srgbClr>
            </a:outerShdw>
          </a:effectLst>
        </p:spPr>
      </p:sp>
      <p:sp>
        <p:nvSpPr>
          <p:cNvPr id="80" name="Text 11">
            <a:extLst>
              <a:ext uri="{FF2B5EF4-FFF2-40B4-BE49-F238E27FC236}">
                <a16:creationId xmlns:a16="http://schemas.microsoft.com/office/drawing/2014/main" id="{F6EE1B86-4F5B-2D49-07D3-F9879AB606D3}"/>
              </a:ext>
            </a:extLst>
          </p:cNvPr>
          <p:cNvSpPr/>
          <p:nvPr/>
        </p:nvSpPr>
        <p:spPr>
          <a:xfrm>
            <a:off x="3441551" y="960600"/>
            <a:ext cx="969264" cy="320040"/>
          </a:xfrm>
          <a:prstGeom prst="rect">
            <a:avLst/>
          </a:prstGeom>
          <a:noFill/>
          <a:ln/>
        </p:spPr>
        <p:txBody>
          <a:bodyPr wrap="square" rtlCol="0" anchor="ctr"/>
          <a:lstStyle/>
          <a:p>
            <a:pPr marL="0" indent="0" algn="ctr">
              <a:buNone/>
            </a:pPr>
            <a:r>
              <a:rPr lang="en-US" sz="1500" b="1" dirty="0">
                <a:solidFill>
                  <a:srgbClr val="065A82"/>
                </a:solidFill>
              </a:rPr>
              <a:t>3</a:t>
            </a:r>
            <a:endParaRPr lang="en-US" sz="1500" dirty="0"/>
          </a:p>
        </p:txBody>
      </p:sp>
      <p:sp>
        <p:nvSpPr>
          <p:cNvPr id="81" name="Text 12">
            <a:extLst>
              <a:ext uri="{FF2B5EF4-FFF2-40B4-BE49-F238E27FC236}">
                <a16:creationId xmlns:a16="http://schemas.microsoft.com/office/drawing/2014/main" id="{8660D663-1FA0-7BFF-8DD2-32A10F5831C3}"/>
              </a:ext>
            </a:extLst>
          </p:cNvPr>
          <p:cNvSpPr/>
          <p:nvPr/>
        </p:nvSpPr>
        <p:spPr>
          <a:xfrm>
            <a:off x="3218305" y="1493362"/>
            <a:ext cx="1382015" cy="914572"/>
          </a:xfrm>
          <a:prstGeom prst="rect">
            <a:avLst/>
          </a:prstGeom>
          <a:noFill/>
          <a:ln/>
        </p:spPr>
        <p:txBody>
          <a:bodyPr wrap="square" rtlCol="0" anchor="ctr"/>
          <a:lstStyle/>
          <a:p>
            <a:pPr marL="0" indent="0" algn="ctr">
              <a:buNone/>
            </a:pPr>
            <a:r>
              <a:rPr lang="en-US" sz="1500" dirty="0">
                <a:solidFill>
                  <a:srgbClr val="FFFFFF"/>
                </a:solidFill>
              </a:rPr>
              <a:t>Phase Extraction</a:t>
            </a:r>
            <a:endParaRPr lang="en-US" sz="1500" dirty="0"/>
          </a:p>
        </p:txBody>
      </p:sp>
      <p:sp>
        <p:nvSpPr>
          <p:cNvPr id="83" name="Shape 14">
            <a:extLst>
              <a:ext uri="{FF2B5EF4-FFF2-40B4-BE49-F238E27FC236}">
                <a16:creationId xmlns:a16="http://schemas.microsoft.com/office/drawing/2014/main" id="{D468BB85-67F0-8E0B-4922-DC0904140C09}"/>
              </a:ext>
            </a:extLst>
          </p:cNvPr>
          <p:cNvSpPr/>
          <p:nvPr/>
        </p:nvSpPr>
        <p:spPr>
          <a:xfrm>
            <a:off x="4737777" y="1338125"/>
            <a:ext cx="1280160" cy="1280160"/>
          </a:xfrm>
          <a:prstGeom prst="rect">
            <a:avLst/>
          </a:prstGeom>
          <a:solidFill>
            <a:srgbClr val="1E6B9E"/>
          </a:solidFill>
          <a:ln w="12700">
            <a:solidFill>
              <a:srgbClr val="1E6B9E"/>
            </a:solidFill>
            <a:prstDash val="solid"/>
          </a:ln>
          <a:effectLst>
            <a:outerShdw blurRad="63500" dist="25400" dir="8100000" algn="bl" rotWithShape="0">
              <a:srgbClr val="000000">
                <a:alpha val="15000"/>
              </a:srgbClr>
            </a:outerShdw>
          </a:effectLst>
        </p:spPr>
      </p:sp>
      <p:sp>
        <p:nvSpPr>
          <p:cNvPr id="84" name="Text 15">
            <a:extLst>
              <a:ext uri="{FF2B5EF4-FFF2-40B4-BE49-F238E27FC236}">
                <a16:creationId xmlns:a16="http://schemas.microsoft.com/office/drawing/2014/main" id="{52FD6E6A-F724-5B10-1F1D-646E70B8F5D7}"/>
              </a:ext>
            </a:extLst>
          </p:cNvPr>
          <p:cNvSpPr/>
          <p:nvPr/>
        </p:nvSpPr>
        <p:spPr>
          <a:xfrm>
            <a:off x="4893225" y="973468"/>
            <a:ext cx="969264" cy="320040"/>
          </a:xfrm>
          <a:prstGeom prst="rect">
            <a:avLst/>
          </a:prstGeom>
          <a:noFill/>
          <a:ln/>
        </p:spPr>
        <p:txBody>
          <a:bodyPr wrap="square" rtlCol="0" anchor="ctr"/>
          <a:lstStyle/>
          <a:p>
            <a:pPr marL="0" indent="0" algn="ctr">
              <a:buNone/>
            </a:pPr>
            <a:r>
              <a:rPr lang="en-US" sz="1500" b="1" dirty="0">
                <a:solidFill>
                  <a:srgbClr val="065A82"/>
                </a:solidFill>
              </a:rPr>
              <a:t>4</a:t>
            </a:r>
            <a:endParaRPr lang="en-US" sz="1500" dirty="0"/>
          </a:p>
        </p:txBody>
      </p:sp>
      <p:sp>
        <p:nvSpPr>
          <p:cNvPr id="85" name="Text 16">
            <a:extLst>
              <a:ext uri="{FF2B5EF4-FFF2-40B4-BE49-F238E27FC236}">
                <a16:creationId xmlns:a16="http://schemas.microsoft.com/office/drawing/2014/main" id="{C71B925E-5AA4-734F-5677-F811728233B4}"/>
              </a:ext>
            </a:extLst>
          </p:cNvPr>
          <p:cNvSpPr/>
          <p:nvPr/>
        </p:nvSpPr>
        <p:spPr>
          <a:xfrm>
            <a:off x="4737778" y="1473158"/>
            <a:ext cx="1325523" cy="914572"/>
          </a:xfrm>
          <a:prstGeom prst="rect">
            <a:avLst/>
          </a:prstGeom>
          <a:noFill/>
          <a:ln/>
        </p:spPr>
        <p:txBody>
          <a:bodyPr wrap="square" rtlCol="0" anchor="ctr"/>
          <a:lstStyle/>
          <a:p>
            <a:pPr algn="ctr"/>
            <a:r>
              <a:rPr lang="en-US" sz="1500" dirty="0">
                <a:solidFill>
                  <a:srgbClr val="FFFFFF"/>
                </a:solidFill>
              </a:rPr>
              <a:t>Phase</a:t>
            </a:r>
            <a:endParaRPr lang="en-US" sz="1500" dirty="0"/>
          </a:p>
          <a:p>
            <a:pPr algn="ctr"/>
            <a:r>
              <a:rPr lang="en-US" sz="1500" dirty="0">
                <a:solidFill>
                  <a:srgbClr val="FFFFFF"/>
                </a:solidFill>
              </a:rPr>
              <a:t>Unwrapping</a:t>
            </a:r>
            <a:endParaRPr lang="en-US" sz="1500" dirty="0"/>
          </a:p>
        </p:txBody>
      </p:sp>
      <p:sp>
        <p:nvSpPr>
          <p:cNvPr id="87" name="Shape 18">
            <a:extLst>
              <a:ext uri="{FF2B5EF4-FFF2-40B4-BE49-F238E27FC236}">
                <a16:creationId xmlns:a16="http://schemas.microsoft.com/office/drawing/2014/main" id="{B50DEE5B-AFB0-F99C-DA0C-EEBCE361474A}"/>
              </a:ext>
            </a:extLst>
          </p:cNvPr>
          <p:cNvSpPr/>
          <p:nvPr/>
        </p:nvSpPr>
        <p:spPr>
          <a:xfrm>
            <a:off x="6209164" y="1339342"/>
            <a:ext cx="1280160" cy="1280160"/>
          </a:xfrm>
          <a:prstGeom prst="rect">
            <a:avLst/>
          </a:prstGeom>
          <a:solidFill>
            <a:srgbClr val="7B2D8B"/>
          </a:solidFill>
          <a:ln w="12700">
            <a:solidFill>
              <a:srgbClr val="7B2D8B"/>
            </a:solidFill>
            <a:prstDash val="solid"/>
          </a:ln>
          <a:effectLst>
            <a:outerShdw blurRad="63500" dist="25400" dir="8100000" algn="bl" rotWithShape="0">
              <a:srgbClr val="000000">
                <a:alpha val="15000"/>
              </a:srgbClr>
            </a:outerShdw>
          </a:effectLst>
        </p:spPr>
      </p:sp>
      <p:sp>
        <p:nvSpPr>
          <p:cNvPr id="88" name="Text 19">
            <a:extLst>
              <a:ext uri="{FF2B5EF4-FFF2-40B4-BE49-F238E27FC236}">
                <a16:creationId xmlns:a16="http://schemas.microsoft.com/office/drawing/2014/main" id="{8B7E31FE-AC8D-E892-BEF1-85B48962C328}"/>
              </a:ext>
            </a:extLst>
          </p:cNvPr>
          <p:cNvSpPr/>
          <p:nvPr/>
        </p:nvSpPr>
        <p:spPr>
          <a:xfrm>
            <a:off x="6364519" y="965395"/>
            <a:ext cx="969264" cy="320040"/>
          </a:xfrm>
          <a:prstGeom prst="rect">
            <a:avLst/>
          </a:prstGeom>
          <a:noFill/>
          <a:ln/>
        </p:spPr>
        <p:txBody>
          <a:bodyPr wrap="square" rtlCol="0" anchor="ctr"/>
          <a:lstStyle/>
          <a:p>
            <a:pPr marL="0" indent="0" algn="ctr">
              <a:buNone/>
            </a:pPr>
            <a:r>
              <a:rPr lang="en-US" sz="1500" b="1" dirty="0">
                <a:solidFill>
                  <a:srgbClr val="065A82"/>
                </a:solidFill>
              </a:rPr>
              <a:t>5</a:t>
            </a:r>
            <a:endParaRPr lang="en-US" sz="1500" dirty="0"/>
          </a:p>
        </p:txBody>
      </p:sp>
      <p:sp>
        <p:nvSpPr>
          <p:cNvPr id="89" name="Text 20">
            <a:extLst>
              <a:ext uri="{FF2B5EF4-FFF2-40B4-BE49-F238E27FC236}">
                <a16:creationId xmlns:a16="http://schemas.microsoft.com/office/drawing/2014/main" id="{545A3A63-1C80-8436-E57F-25ECE3ECBD70}"/>
              </a:ext>
            </a:extLst>
          </p:cNvPr>
          <p:cNvSpPr/>
          <p:nvPr/>
        </p:nvSpPr>
        <p:spPr>
          <a:xfrm>
            <a:off x="9151690" y="1480836"/>
            <a:ext cx="1280160" cy="914572"/>
          </a:xfrm>
          <a:prstGeom prst="rect">
            <a:avLst/>
          </a:prstGeom>
          <a:noFill/>
          <a:ln/>
        </p:spPr>
        <p:txBody>
          <a:bodyPr wrap="square" rtlCol="0" anchor="ctr"/>
          <a:lstStyle/>
          <a:p>
            <a:pPr algn="ctr"/>
            <a:r>
              <a:rPr lang="en-US" sz="1600" dirty="0">
                <a:solidFill>
                  <a:srgbClr val="FFFFFF"/>
                </a:solidFill>
              </a:rPr>
              <a:t>Resampling → 250 Hz</a:t>
            </a:r>
            <a:endParaRPr lang="en-US" sz="1500" dirty="0"/>
          </a:p>
        </p:txBody>
      </p:sp>
      <p:sp>
        <p:nvSpPr>
          <p:cNvPr id="91" name="Shape 22">
            <a:extLst>
              <a:ext uri="{FF2B5EF4-FFF2-40B4-BE49-F238E27FC236}">
                <a16:creationId xmlns:a16="http://schemas.microsoft.com/office/drawing/2014/main" id="{BAFC65D2-527E-AC1A-751C-52788C3FB916}"/>
              </a:ext>
            </a:extLst>
          </p:cNvPr>
          <p:cNvSpPr/>
          <p:nvPr/>
        </p:nvSpPr>
        <p:spPr>
          <a:xfrm>
            <a:off x="7688478" y="1331687"/>
            <a:ext cx="1280160" cy="1280160"/>
          </a:xfrm>
          <a:prstGeom prst="rect">
            <a:avLst/>
          </a:prstGeom>
          <a:solidFill>
            <a:srgbClr val="A0522D"/>
          </a:solidFill>
          <a:ln w="12700">
            <a:solidFill>
              <a:srgbClr val="A0522D"/>
            </a:solidFill>
            <a:prstDash val="solid"/>
          </a:ln>
          <a:effectLst>
            <a:outerShdw blurRad="63500" dist="25400" dir="8100000" algn="bl" rotWithShape="0">
              <a:srgbClr val="000000">
                <a:alpha val="15000"/>
              </a:srgbClr>
            </a:outerShdw>
          </a:effectLst>
        </p:spPr>
      </p:sp>
      <p:sp>
        <p:nvSpPr>
          <p:cNvPr id="92" name="Text 23">
            <a:extLst>
              <a:ext uri="{FF2B5EF4-FFF2-40B4-BE49-F238E27FC236}">
                <a16:creationId xmlns:a16="http://schemas.microsoft.com/office/drawing/2014/main" id="{E2E8EA15-4E9B-F025-2254-12254E48702F}"/>
              </a:ext>
            </a:extLst>
          </p:cNvPr>
          <p:cNvSpPr/>
          <p:nvPr/>
        </p:nvSpPr>
        <p:spPr>
          <a:xfrm>
            <a:off x="7856854" y="955190"/>
            <a:ext cx="969264" cy="320040"/>
          </a:xfrm>
          <a:prstGeom prst="rect">
            <a:avLst/>
          </a:prstGeom>
          <a:noFill/>
          <a:ln/>
        </p:spPr>
        <p:txBody>
          <a:bodyPr wrap="square" rtlCol="0" anchor="ctr"/>
          <a:lstStyle/>
          <a:p>
            <a:pPr marL="0" indent="0" algn="ctr">
              <a:buNone/>
            </a:pPr>
            <a:r>
              <a:rPr lang="en-US" sz="1500" b="1" dirty="0">
                <a:solidFill>
                  <a:srgbClr val="065A82"/>
                </a:solidFill>
              </a:rPr>
              <a:t>6</a:t>
            </a:r>
            <a:endParaRPr lang="en-US" sz="1500" dirty="0"/>
          </a:p>
        </p:txBody>
      </p:sp>
      <p:sp>
        <p:nvSpPr>
          <p:cNvPr id="93" name="Text 24">
            <a:extLst>
              <a:ext uri="{FF2B5EF4-FFF2-40B4-BE49-F238E27FC236}">
                <a16:creationId xmlns:a16="http://schemas.microsoft.com/office/drawing/2014/main" id="{4FC84D6E-4AEF-BC76-C89D-0D8EE888C478}"/>
              </a:ext>
            </a:extLst>
          </p:cNvPr>
          <p:cNvSpPr/>
          <p:nvPr/>
        </p:nvSpPr>
        <p:spPr>
          <a:xfrm>
            <a:off x="6023376" y="1310889"/>
            <a:ext cx="1680385" cy="1280160"/>
          </a:xfrm>
          <a:prstGeom prst="rect">
            <a:avLst/>
          </a:prstGeom>
          <a:noFill/>
          <a:ln/>
        </p:spPr>
        <p:txBody>
          <a:bodyPr wrap="square" rtlCol="0" anchor="ctr"/>
          <a:lstStyle/>
          <a:p>
            <a:pPr marL="0" indent="0" algn="ctr">
              <a:buNone/>
            </a:pPr>
            <a:r>
              <a:rPr lang="en-US" sz="1500" dirty="0">
                <a:solidFill>
                  <a:srgbClr val="FFFFFF"/>
                </a:solidFill>
              </a:rPr>
              <a:t>Displacement</a:t>
            </a:r>
            <a:endParaRPr lang="en-US" sz="1500" dirty="0"/>
          </a:p>
          <a:p>
            <a:pPr marL="0" indent="0" algn="ctr">
              <a:buNone/>
            </a:pPr>
            <a:r>
              <a:rPr lang="en-US" sz="1500" dirty="0">
                <a:solidFill>
                  <a:srgbClr val="FFFFFF"/>
                </a:solidFill>
              </a:rPr>
              <a:t>Δx(t)</a:t>
            </a:r>
            <a:endParaRPr lang="en-US" sz="1500" dirty="0"/>
          </a:p>
        </p:txBody>
      </p:sp>
      <p:sp>
        <p:nvSpPr>
          <p:cNvPr id="96" name="Text 27">
            <a:extLst>
              <a:ext uri="{FF2B5EF4-FFF2-40B4-BE49-F238E27FC236}">
                <a16:creationId xmlns:a16="http://schemas.microsoft.com/office/drawing/2014/main" id="{3FA013C8-ABAB-35F5-5876-8C4381D91CF0}"/>
              </a:ext>
            </a:extLst>
          </p:cNvPr>
          <p:cNvSpPr/>
          <p:nvPr/>
        </p:nvSpPr>
        <p:spPr>
          <a:xfrm>
            <a:off x="9211550" y="912959"/>
            <a:ext cx="1160440" cy="404502"/>
          </a:xfrm>
          <a:prstGeom prst="rect">
            <a:avLst/>
          </a:prstGeom>
          <a:noFill/>
          <a:ln/>
        </p:spPr>
        <p:txBody>
          <a:bodyPr wrap="square" rtlCol="0" anchor="ctr"/>
          <a:lstStyle/>
          <a:p>
            <a:pPr marL="0" indent="0" algn="ctr">
              <a:buNone/>
            </a:pPr>
            <a:r>
              <a:rPr lang="en-US" sz="1500" b="1" dirty="0">
                <a:solidFill>
                  <a:srgbClr val="065A82"/>
                </a:solidFill>
              </a:rPr>
              <a:t>7</a:t>
            </a:r>
            <a:endParaRPr lang="en-US" sz="1500" dirty="0"/>
          </a:p>
        </p:txBody>
      </p:sp>
      <p:sp>
        <p:nvSpPr>
          <p:cNvPr id="97" name="Text 28">
            <a:extLst>
              <a:ext uri="{FF2B5EF4-FFF2-40B4-BE49-F238E27FC236}">
                <a16:creationId xmlns:a16="http://schemas.microsoft.com/office/drawing/2014/main" id="{DCFDA955-1432-FFB4-337B-443DC1359854}"/>
              </a:ext>
            </a:extLst>
          </p:cNvPr>
          <p:cNvSpPr/>
          <p:nvPr/>
        </p:nvSpPr>
        <p:spPr>
          <a:xfrm>
            <a:off x="7597276" y="1360959"/>
            <a:ext cx="1477848" cy="1185517"/>
          </a:xfrm>
          <a:prstGeom prst="rect">
            <a:avLst/>
          </a:prstGeom>
          <a:noFill/>
          <a:ln/>
        </p:spPr>
        <p:txBody>
          <a:bodyPr wrap="square" rtlCol="0" anchor="ctr"/>
          <a:lstStyle/>
          <a:p>
            <a:pPr marL="0" indent="0" algn="ctr">
              <a:buNone/>
            </a:pPr>
            <a:r>
              <a:rPr lang="en-US" sz="1500" dirty="0">
                <a:solidFill>
                  <a:srgbClr val="FFFFFF"/>
                </a:solidFill>
              </a:rPr>
              <a:t>Band-Pass</a:t>
            </a:r>
            <a:endParaRPr lang="en-US" sz="1500" dirty="0"/>
          </a:p>
          <a:p>
            <a:pPr marL="0" indent="0" algn="ctr">
              <a:buNone/>
            </a:pPr>
            <a:r>
              <a:rPr lang="en-US" sz="1500" dirty="0">
                <a:solidFill>
                  <a:srgbClr val="FFFFFF"/>
                </a:solidFill>
              </a:rPr>
              <a:t>Filtering</a:t>
            </a:r>
            <a:endParaRPr lang="en-US" sz="1500" dirty="0"/>
          </a:p>
        </p:txBody>
      </p:sp>
      <p:sp>
        <p:nvSpPr>
          <p:cNvPr id="99" name="Shape 30">
            <a:extLst>
              <a:ext uri="{FF2B5EF4-FFF2-40B4-BE49-F238E27FC236}">
                <a16:creationId xmlns:a16="http://schemas.microsoft.com/office/drawing/2014/main" id="{14BDF277-9DE9-4F3D-793B-7EFB404EF6F0}"/>
              </a:ext>
            </a:extLst>
          </p:cNvPr>
          <p:cNvSpPr/>
          <p:nvPr/>
        </p:nvSpPr>
        <p:spPr>
          <a:xfrm>
            <a:off x="10653332" y="1317031"/>
            <a:ext cx="1280160" cy="1280160"/>
          </a:xfrm>
          <a:prstGeom prst="rect">
            <a:avLst/>
          </a:prstGeom>
          <a:solidFill>
            <a:srgbClr val="2471A3"/>
          </a:solidFill>
          <a:ln w="12700">
            <a:solidFill>
              <a:srgbClr val="2471A3"/>
            </a:solidFill>
            <a:prstDash val="solid"/>
          </a:ln>
          <a:effectLst>
            <a:outerShdw blurRad="63500" dist="25400" dir="8100000" algn="bl" rotWithShape="0">
              <a:srgbClr val="000000">
                <a:alpha val="15000"/>
              </a:srgbClr>
            </a:outerShdw>
          </a:effectLst>
        </p:spPr>
      </p:sp>
      <p:sp>
        <p:nvSpPr>
          <p:cNvPr id="100" name="Text 31">
            <a:extLst>
              <a:ext uri="{FF2B5EF4-FFF2-40B4-BE49-F238E27FC236}">
                <a16:creationId xmlns:a16="http://schemas.microsoft.com/office/drawing/2014/main" id="{2E59979F-37C9-52D3-FC0B-87722A21AC08}"/>
              </a:ext>
            </a:extLst>
          </p:cNvPr>
          <p:cNvSpPr/>
          <p:nvPr/>
        </p:nvSpPr>
        <p:spPr>
          <a:xfrm>
            <a:off x="10685511" y="911480"/>
            <a:ext cx="969264" cy="320040"/>
          </a:xfrm>
          <a:prstGeom prst="rect">
            <a:avLst/>
          </a:prstGeom>
          <a:noFill/>
          <a:ln/>
        </p:spPr>
        <p:txBody>
          <a:bodyPr wrap="square" rtlCol="0" anchor="ctr"/>
          <a:lstStyle/>
          <a:p>
            <a:pPr marL="0" indent="0" algn="ctr">
              <a:buNone/>
            </a:pPr>
            <a:r>
              <a:rPr lang="en-US" sz="1300" b="1" dirty="0">
                <a:solidFill>
                  <a:srgbClr val="065A82"/>
                </a:solidFill>
              </a:rPr>
              <a:t>8</a:t>
            </a:r>
            <a:endParaRPr lang="en-US" sz="1300" dirty="0"/>
          </a:p>
        </p:txBody>
      </p:sp>
      <p:sp>
        <p:nvSpPr>
          <p:cNvPr id="101" name="Text 32">
            <a:extLst>
              <a:ext uri="{FF2B5EF4-FFF2-40B4-BE49-F238E27FC236}">
                <a16:creationId xmlns:a16="http://schemas.microsoft.com/office/drawing/2014/main" id="{F2C990EC-1B0E-690B-FD8B-9CA0EE811EA7}"/>
              </a:ext>
            </a:extLst>
          </p:cNvPr>
          <p:cNvSpPr/>
          <p:nvPr/>
        </p:nvSpPr>
        <p:spPr>
          <a:xfrm>
            <a:off x="10743391" y="1469818"/>
            <a:ext cx="1132131" cy="914572"/>
          </a:xfrm>
          <a:prstGeom prst="rect">
            <a:avLst/>
          </a:prstGeom>
          <a:noFill/>
          <a:ln/>
        </p:spPr>
        <p:txBody>
          <a:bodyPr wrap="square" rtlCol="0" anchor="ctr"/>
          <a:lstStyle/>
          <a:p>
            <a:pPr algn="ctr"/>
            <a:r>
              <a:rPr lang="en-US" sz="1600" dirty="0">
                <a:solidFill>
                  <a:srgbClr val="FFFFFF"/>
                </a:solidFill>
              </a:rPr>
              <a:t>R-Peak Detection</a:t>
            </a:r>
            <a:endParaRPr lang="en-US" sz="1500" dirty="0"/>
          </a:p>
        </p:txBody>
      </p:sp>
      <p:sp>
        <p:nvSpPr>
          <p:cNvPr id="102" name="Shape 33">
            <a:extLst>
              <a:ext uri="{FF2B5EF4-FFF2-40B4-BE49-F238E27FC236}">
                <a16:creationId xmlns:a16="http://schemas.microsoft.com/office/drawing/2014/main" id="{3AABF100-371C-6389-4BF6-F1AB82A05A99}"/>
              </a:ext>
            </a:extLst>
          </p:cNvPr>
          <p:cNvSpPr/>
          <p:nvPr/>
        </p:nvSpPr>
        <p:spPr>
          <a:xfrm>
            <a:off x="244029" y="2794879"/>
            <a:ext cx="11768912" cy="45719"/>
          </a:xfrm>
          <a:prstGeom prst="rect">
            <a:avLst/>
          </a:prstGeom>
          <a:solidFill>
            <a:srgbClr val="02C39A"/>
          </a:solidFill>
          <a:ln w="12700">
            <a:solidFill>
              <a:srgbClr val="02C39A"/>
            </a:solidFill>
            <a:prstDash val="solid"/>
          </a:ln>
        </p:spPr>
      </p:sp>
      <p:sp>
        <p:nvSpPr>
          <p:cNvPr id="103" name="Shape 5">
            <a:extLst>
              <a:ext uri="{FF2B5EF4-FFF2-40B4-BE49-F238E27FC236}">
                <a16:creationId xmlns:a16="http://schemas.microsoft.com/office/drawing/2014/main" id="{1FA06D6A-C0F6-4F60-1C1D-524947FDE55C}"/>
              </a:ext>
            </a:extLst>
          </p:cNvPr>
          <p:cNvSpPr/>
          <p:nvPr/>
        </p:nvSpPr>
        <p:spPr>
          <a:xfrm>
            <a:off x="3086238" y="1927105"/>
            <a:ext cx="188801" cy="81295"/>
          </a:xfrm>
          <a:prstGeom prst="rect">
            <a:avLst/>
          </a:prstGeom>
          <a:solidFill>
            <a:srgbClr val="64748B"/>
          </a:solidFill>
          <a:ln w="12700">
            <a:solidFill>
              <a:srgbClr val="64748B"/>
            </a:solidFill>
            <a:prstDash val="solid"/>
          </a:ln>
        </p:spPr>
      </p:sp>
      <p:sp>
        <p:nvSpPr>
          <p:cNvPr id="104" name="Shape 5">
            <a:extLst>
              <a:ext uri="{FF2B5EF4-FFF2-40B4-BE49-F238E27FC236}">
                <a16:creationId xmlns:a16="http://schemas.microsoft.com/office/drawing/2014/main" id="{786B5B01-A1DD-7FC4-A14A-D4B927CE2395}"/>
              </a:ext>
            </a:extLst>
          </p:cNvPr>
          <p:cNvSpPr/>
          <p:nvPr/>
        </p:nvSpPr>
        <p:spPr>
          <a:xfrm>
            <a:off x="4564086" y="1927104"/>
            <a:ext cx="163669" cy="81295"/>
          </a:xfrm>
          <a:prstGeom prst="rect">
            <a:avLst/>
          </a:prstGeom>
          <a:solidFill>
            <a:srgbClr val="64748B"/>
          </a:solidFill>
          <a:ln w="12700">
            <a:solidFill>
              <a:srgbClr val="64748B"/>
            </a:solidFill>
            <a:prstDash val="solid"/>
          </a:ln>
        </p:spPr>
      </p:sp>
      <p:sp>
        <p:nvSpPr>
          <p:cNvPr id="105" name="Shape 5">
            <a:extLst>
              <a:ext uri="{FF2B5EF4-FFF2-40B4-BE49-F238E27FC236}">
                <a16:creationId xmlns:a16="http://schemas.microsoft.com/office/drawing/2014/main" id="{93B7A88B-FC22-28C3-F564-1DC30D4E4A23}"/>
              </a:ext>
            </a:extLst>
          </p:cNvPr>
          <p:cNvSpPr/>
          <p:nvPr/>
        </p:nvSpPr>
        <p:spPr>
          <a:xfrm>
            <a:off x="6023376" y="1921220"/>
            <a:ext cx="177969" cy="81295"/>
          </a:xfrm>
          <a:prstGeom prst="rect">
            <a:avLst/>
          </a:prstGeom>
          <a:solidFill>
            <a:srgbClr val="64748B"/>
          </a:solidFill>
          <a:ln w="12700">
            <a:solidFill>
              <a:srgbClr val="64748B"/>
            </a:solidFill>
            <a:prstDash val="solid"/>
          </a:ln>
        </p:spPr>
      </p:sp>
      <p:sp>
        <p:nvSpPr>
          <p:cNvPr id="106" name="Shape 5">
            <a:extLst>
              <a:ext uri="{FF2B5EF4-FFF2-40B4-BE49-F238E27FC236}">
                <a16:creationId xmlns:a16="http://schemas.microsoft.com/office/drawing/2014/main" id="{40A93964-1876-358B-DF7C-7636D1FC54CA}"/>
              </a:ext>
            </a:extLst>
          </p:cNvPr>
          <p:cNvSpPr/>
          <p:nvPr/>
        </p:nvSpPr>
        <p:spPr>
          <a:xfrm>
            <a:off x="7496230" y="1921220"/>
            <a:ext cx="185344" cy="81295"/>
          </a:xfrm>
          <a:prstGeom prst="rect">
            <a:avLst/>
          </a:prstGeom>
          <a:solidFill>
            <a:srgbClr val="64748B"/>
          </a:solidFill>
          <a:ln w="12700">
            <a:solidFill>
              <a:srgbClr val="64748B"/>
            </a:solidFill>
            <a:prstDash val="solid"/>
          </a:ln>
        </p:spPr>
      </p:sp>
      <p:sp>
        <p:nvSpPr>
          <p:cNvPr id="107" name="Shape 5">
            <a:extLst>
              <a:ext uri="{FF2B5EF4-FFF2-40B4-BE49-F238E27FC236}">
                <a16:creationId xmlns:a16="http://schemas.microsoft.com/office/drawing/2014/main" id="{1DA10BC3-F693-7521-762D-AE0A6EFCBE12}"/>
              </a:ext>
            </a:extLst>
          </p:cNvPr>
          <p:cNvSpPr/>
          <p:nvPr/>
        </p:nvSpPr>
        <p:spPr>
          <a:xfrm>
            <a:off x="8974078" y="1896887"/>
            <a:ext cx="184032" cy="81295"/>
          </a:xfrm>
          <a:prstGeom prst="rect">
            <a:avLst/>
          </a:prstGeom>
          <a:solidFill>
            <a:srgbClr val="64748B"/>
          </a:solidFill>
          <a:ln w="12700">
            <a:solidFill>
              <a:srgbClr val="64748B"/>
            </a:solidFill>
            <a:prstDash val="solid"/>
          </a:ln>
        </p:spPr>
      </p:sp>
      <p:sp>
        <p:nvSpPr>
          <p:cNvPr id="108" name="Shape 5">
            <a:extLst>
              <a:ext uri="{FF2B5EF4-FFF2-40B4-BE49-F238E27FC236}">
                <a16:creationId xmlns:a16="http://schemas.microsoft.com/office/drawing/2014/main" id="{3F6215CA-1BA8-9DF4-F840-4356BD7F9C49}"/>
              </a:ext>
            </a:extLst>
          </p:cNvPr>
          <p:cNvSpPr/>
          <p:nvPr/>
        </p:nvSpPr>
        <p:spPr>
          <a:xfrm>
            <a:off x="10455771" y="1913967"/>
            <a:ext cx="192249" cy="81295"/>
          </a:xfrm>
          <a:prstGeom prst="rect">
            <a:avLst/>
          </a:prstGeom>
          <a:solidFill>
            <a:srgbClr val="64748B"/>
          </a:solidFill>
          <a:ln w="12700">
            <a:solidFill>
              <a:srgbClr val="64748B"/>
            </a:solidFill>
            <a:prstDash val="solid"/>
          </a:ln>
        </p:spPr>
      </p:sp>
      <p:sp>
        <p:nvSpPr>
          <p:cNvPr id="109" name="Shape 44">
            <a:extLst>
              <a:ext uri="{FF2B5EF4-FFF2-40B4-BE49-F238E27FC236}">
                <a16:creationId xmlns:a16="http://schemas.microsoft.com/office/drawing/2014/main" id="{17F93860-16BA-3C38-B167-6F547FF27BED}"/>
              </a:ext>
            </a:extLst>
          </p:cNvPr>
          <p:cNvSpPr/>
          <p:nvPr/>
        </p:nvSpPr>
        <p:spPr>
          <a:xfrm>
            <a:off x="244029" y="2926327"/>
            <a:ext cx="11768912" cy="3584201"/>
          </a:xfrm>
          <a:prstGeom prst="rect">
            <a:avLst/>
          </a:prstGeom>
          <a:solidFill>
            <a:srgbClr val="F2F2F2"/>
          </a:solidFill>
          <a:ln w="12700">
            <a:solidFill>
              <a:srgbClr val="CCCCCC"/>
            </a:solidFill>
            <a:prstDash val="solid"/>
          </a:ln>
        </p:spPr>
      </p:sp>
      <p:sp>
        <p:nvSpPr>
          <p:cNvPr id="110" name="Text 45">
            <a:extLst>
              <a:ext uri="{FF2B5EF4-FFF2-40B4-BE49-F238E27FC236}">
                <a16:creationId xmlns:a16="http://schemas.microsoft.com/office/drawing/2014/main" id="{75820DE1-B50A-F260-7772-394DB9CB445B}"/>
              </a:ext>
            </a:extLst>
          </p:cNvPr>
          <p:cNvSpPr/>
          <p:nvPr/>
        </p:nvSpPr>
        <p:spPr>
          <a:xfrm>
            <a:off x="310194" y="2952034"/>
            <a:ext cx="11640312" cy="347472"/>
          </a:xfrm>
          <a:prstGeom prst="rect">
            <a:avLst/>
          </a:prstGeom>
          <a:noFill/>
          <a:ln/>
        </p:spPr>
        <p:txBody>
          <a:bodyPr wrap="square" rtlCol="0" anchor="ctr"/>
          <a:lstStyle/>
          <a:p>
            <a:pPr marL="0" indent="0">
              <a:buNone/>
            </a:pPr>
            <a:r>
              <a:rPr lang="en-US" sz="1500" b="1" dirty="0">
                <a:solidFill>
                  <a:srgbClr val="5B2D2A"/>
                </a:solidFill>
              </a:rPr>
              <a:t>ADSP Topics Covered in This Pipeline</a:t>
            </a:r>
            <a:endParaRPr lang="en-US" sz="1500" dirty="0"/>
          </a:p>
        </p:txBody>
      </p:sp>
      <p:sp>
        <p:nvSpPr>
          <p:cNvPr id="187" name="Shape 61">
            <a:extLst>
              <a:ext uri="{FF2B5EF4-FFF2-40B4-BE49-F238E27FC236}">
                <a16:creationId xmlns:a16="http://schemas.microsoft.com/office/drawing/2014/main" id="{9139B2D3-021B-2950-E11D-9AFFD00DAA39}"/>
              </a:ext>
            </a:extLst>
          </p:cNvPr>
          <p:cNvSpPr/>
          <p:nvPr/>
        </p:nvSpPr>
        <p:spPr>
          <a:xfrm>
            <a:off x="449782" y="3372658"/>
            <a:ext cx="2048256" cy="347472"/>
          </a:xfrm>
          <a:prstGeom prst="rect">
            <a:avLst/>
          </a:prstGeom>
          <a:solidFill>
            <a:srgbClr val="5B2D2A"/>
          </a:solidFill>
          <a:ln w="12700">
            <a:solidFill>
              <a:srgbClr val="5B2D2A"/>
            </a:solidFill>
            <a:prstDash val="solid"/>
          </a:ln>
        </p:spPr>
      </p:sp>
      <p:sp>
        <p:nvSpPr>
          <p:cNvPr id="188" name="Text 62">
            <a:extLst>
              <a:ext uri="{FF2B5EF4-FFF2-40B4-BE49-F238E27FC236}">
                <a16:creationId xmlns:a16="http://schemas.microsoft.com/office/drawing/2014/main" id="{D9EA3C7B-69F7-D5CA-67E1-38EE8D97972F}"/>
              </a:ext>
            </a:extLst>
          </p:cNvPr>
          <p:cNvSpPr/>
          <p:nvPr/>
        </p:nvSpPr>
        <p:spPr>
          <a:xfrm>
            <a:off x="495502" y="3372658"/>
            <a:ext cx="1956816" cy="347472"/>
          </a:xfrm>
          <a:prstGeom prst="rect">
            <a:avLst/>
          </a:prstGeom>
          <a:noFill/>
          <a:ln/>
        </p:spPr>
        <p:txBody>
          <a:bodyPr wrap="square" rtlCol="0" anchor="ctr"/>
          <a:lstStyle/>
          <a:p>
            <a:pPr marL="0" indent="0">
              <a:buNone/>
            </a:pPr>
            <a:r>
              <a:rPr lang="en-US" sz="1300" b="1" dirty="0">
                <a:solidFill>
                  <a:srgbClr val="FFFFFF"/>
                </a:solidFill>
              </a:rPr>
              <a:t>ADSP Topic</a:t>
            </a:r>
            <a:endParaRPr lang="en-US" sz="1300" dirty="0"/>
          </a:p>
        </p:txBody>
      </p:sp>
      <p:sp>
        <p:nvSpPr>
          <p:cNvPr id="189" name="Shape 63">
            <a:extLst>
              <a:ext uri="{FF2B5EF4-FFF2-40B4-BE49-F238E27FC236}">
                <a16:creationId xmlns:a16="http://schemas.microsoft.com/office/drawing/2014/main" id="{E9F46D9D-44B2-CEC8-E661-0114B333F0C1}"/>
              </a:ext>
            </a:extLst>
          </p:cNvPr>
          <p:cNvSpPr/>
          <p:nvPr/>
        </p:nvSpPr>
        <p:spPr>
          <a:xfrm>
            <a:off x="2534614" y="3372658"/>
            <a:ext cx="9415892" cy="347472"/>
          </a:xfrm>
          <a:prstGeom prst="rect">
            <a:avLst/>
          </a:prstGeom>
          <a:solidFill>
            <a:srgbClr val="5B2D2A"/>
          </a:solidFill>
          <a:ln w="12700">
            <a:solidFill>
              <a:srgbClr val="5B2D2A"/>
            </a:solidFill>
            <a:prstDash val="solid"/>
          </a:ln>
        </p:spPr>
        <p:txBody>
          <a:bodyPr/>
          <a:lstStyle/>
          <a:p>
            <a:endParaRPr lang="en-US" dirty="0"/>
          </a:p>
        </p:txBody>
      </p:sp>
      <p:sp>
        <p:nvSpPr>
          <p:cNvPr id="190" name="Text 64">
            <a:extLst>
              <a:ext uri="{FF2B5EF4-FFF2-40B4-BE49-F238E27FC236}">
                <a16:creationId xmlns:a16="http://schemas.microsoft.com/office/drawing/2014/main" id="{F7ABE4D5-5319-7038-E3B7-826E17627E34}"/>
              </a:ext>
            </a:extLst>
          </p:cNvPr>
          <p:cNvSpPr/>
          <p:nvPr/>
        </p:nvSpPr>
        <p:spPr>
          <a:xfrm>
            <a:off x="2580334" y="3372658"/>
            <a:ext cx="4983480" cy="347472"/>
          </a:xfrm>
          <a:prstGeom prst="rect">
            <a:avLst/>
          </a:prstGeom>
          <a:noFill/>
          <a:ln/>
        </p:spPr>
        <p:txBody>
          <a:bodyPr wrap="square" rtlCol="0" anchor="ctr"/>
          <a:lstStyle/>
          <a:p>
            <a:pPr marL="0" indent="0" algn="ctr">
              <a:buNone/>
            </a:pPr>
            <a:r>
              <a:rPr lang="en-US" sz="1300" b="1" dirty="0">
                <a:solidFill>
                  <a:srgbClr val="FFFFFF"/>
                </a:solidFill>
              </a:rPr>
              <a:t>Description</a:t>
            </a:r>
            <a:endParaRPr lang="en-US" sz="1300" dirty="0"/>
          </a:p>
        </p:txBody>
      </p:sp>
      <p:sp>
        <p:nvSpPr>
          <p:cNvPr id="193" name="Shape 69">
            <a:extLst>
              <a:ext uri="{FF2B5EF4-FFF2-40B4-BE49-F238E27FC236}">
                <a16:creationId xmlns:a16="http://schemas.microsoft.com/office/drawing/2014/main" id="{BBED03F0-DDC3-41C6-FEB0-74E5976D8716}"/>
              </a:ext>
            </a:extLst>
          </p:cNvPr>
          <p:cNvSpPr/>
          <p:nvPr/>
        </p:nvSpPr>
        <p:spPr>
          <a:xfrm>
            <a:off x="449782" y="3793282"/>
            <a:ext cx="2048256" cy="374904"/>
          </a:xfrm>
          <a:prstGeom prst="rect">
            <a:avLst/>
          </a:prstGeom>
          <a:solidFill>
            <a:srgbClr val="FFFFFF"/>
          </a:solidFill>
          <a:ln w="12700">
            <a:solidFill>
              <a:srgbClr val="DDDDDD"/>
            </a:solidFill>
            <a:prstDash val="solid"/>
          </a:ln>
        </p:spPr>
      </p:sp>
      <p:sp>
        <p:nvSpPr>
          <p:cNvPr id="194" name="Text 70">
            <a:extLst>
              <a:ext uri="{FF2B5EF4-FFF2-40B4-BE49-F238E27FC236}">
                <a16:creationId xmlns:a16="http://schemas.microsoft.com/office/drawing/2014/main" id="{C98CF68D-8447-462B-E4E7-0B0639A3AA16}"/>
              </a:ext>
            </a:extLst>
          </p:cNvPr>
          <p:cNvSpPr/>
          <p:nvPr/>
        </p:nvSpPr>
        <p:spPr>
          <a:xfrm>
            <a:off x="504646" y="3793282"/>
            <a:ext cx="1938528" cy="365760"/>
          </a:xfrm>
          <a:prstGeom prst="rect">
            <a:avLst/>
          </a:prstGeom>
          <a:noFill/>
          <a:ln/>
        </p:spPr>
        <p:txBody>
          <a:bodyPr wrap="square" rtlCol="0" anchor="ctr"/>
          <a:lstStyle/>
          <a:p>
            <a:pPr marL="0" indent="0">
              <a:buNone/>
            </a:pPr>
            <a:r>
              <a:rPr lang="en-US" sz="1300" b="1" dirty="0">
                <a:solidFill>
                  <a:srgbClr val="5B2D2A"/>
                </a:solidFill>
              </a:rPr>
              <a:t>Range FFT</a:t>
            </a:r>
            <a:endParaRPr lang="en-US" sz="1300" dirty="0"/>
          </a:p>
        </p:txBody>
      </p:sp>
      <p:sp>
        <p:nvSpPr>
          <p:cNvPr id="195" name="Shape 71">
            <a:extLst>
              <a:ext uri="{FF2B5EF4-FFF2-40B4-BE49-F238E27FC236}">
                <a16:creationId xmlns:a16="http://schemas.microsoft.com/office/drawing/2014/main" id="{5AA867DE-9980-1F90-5D34-8276ED6CA950}"/>
              </a:ext>
            </a:extLst>
          </p:cNvPr>
          <p:cNvSpPr/>
          <p:nvPr/>
        </p:nvSpPr>
        <p:spPr>
          <a:xfrm>
            <a:off x="2534614" y="3784138"/>
            <a:ext cx="9397604" cy="384048"/>
          </a:xfrm>
          <a:prstGeom prst="rect">
            <a:avLst/>
          </a:prstGeom>
          <a:solidFill>
            <a:srgbClr val="FFFFFF"/>
          </a:solidFill>
          <a:ln w="12700">
            <a:solidFill>
              <a:srgbClr val="DDDDDD"/>
            </a:solidFill>
            <a:prstDash val="solid"/>
          </a:ln>
        </p:spPr>
      </p:sp>
      <p:sp>
        <p:nvSpPr>
          <p:cNvPr id="196" name="Shape 72">
            <a:extLst>
              <a:ext uri="{FF2B5EF4-FFF2-40B4-BE49-F238E27FC236}">
                <a16:creationId xmlns:a16="http://schemas.microsoft.com/office/drawing/2014/main" id="{CACD70AC-F042-BDBD-E44E-CF3557CFE95A}"/>
              </a:ext>
            </a:extLst>
          </p:cNvPr>
          <p:cNvSpPr/>
          <p:nvPr/>
        </p:nvSpPr>
        <p:spPr>
          <a:xfrm>
            <a:off x="2534614" y="3848146"/>
            <a:ext cx="54864" cy="256032"/>
          </a:xfrm>
          <a:prstGeom prst="rect">
            <a:avLst/>
          </a:prstGeom>
          <a:solidFill>
            <a:srgbClr val="145A32"/>
          </a:solidFill>
          <a:ln w="12700">
            <a:solidFill>
              <a:srgbClr val="145A32"/>
            </a:solidFill>
            <a:prstDash val="solid"/>
          </a:ln>
        </p:spPr>
      </p:sp>
      <p:sp>
        <p:nvSpPr>
          <p:cNvPr id="197" name="Text 73">
            <a:extLst>
              <a:ext uri="{FF2B5EF4-FFF2-40B4-BE49-F238E27FC236}">
                <a16:creationId xmlns:a16="http://schemas.microsoft.com/office/drawing/2014/main" id="{32F0A0B7-A47B-2DA6-5BA4-5B9C327D4AE9}"/>
              </a:ext>
            </a:extLst>
          </p:cNvPr>
          <p:cNvSpPr/>
          <p:nvPr/>
        </p:nvSpPr>
        <p:spPr>
          <a:xfrm>
            <a:off x="2644342" y="3793282"/>
            <a:ext cx="9289150" cy="365760"/>
          </a:xfrm>
          <a:prstGeom prst="rect">
            <a:avLst/>
          </a:prstGeom>
          <a:noFill/>
          <a:ln/>
        </p:spPr>
        <p:txBody>
          <a:bodyPr wrap="square" rtlCol="0" anchor="ctr"/>
          <a:lstStyle/>
          <a:p>
            <a:r>
              <a:rPr lang="en-US" sz="1200" dirty="0"/>
              <a:t>FFT of the beat signal along the fast-time axis produces a range profile. The bin with the highest magnitude identifies the chest position; its complex slow-time sequence z[n] is extracted for further processing.</a:t>
            </a:r>
          </a:p>
        </p:txBody>
      </p:sp>
      <p:sp>
        <p:nvSpPr>
          <p:cNvPr id="200" name="Shape 79">
            <a:extLst>
              <a:ext uri="{FF2B5EF4-FFF2-40B4-BE49-F238E27FC236}">
                <a16:creationId xmlns:a16="http://schemas.microsoft.com/office/drawing/2014/main" id="{B0240593-A986-0A3D-1187-B23A57DBBDD1}"/>
              </a:ext>
            </a:extLst>
          </p:cNvPr>
          <p:cNvSpPr/>
          <p:nvPr/>
        </p:nvSpPr>
        <p:spPr>
          <a:xfrm>
            <a:off x="449782" y="4223050"/>
            <a:ext cx="2048256" cy="365760"/>
          </a:xfrm>
          <a:prstGeom prst="rect">
            <a:avLst/>
          </a:prstGeom>
          <a:solidFill>
            <a:srgbClr val="F2F2F2"/>
          </a:solidFill>
          <a:ln w="12700">
            <a:solidFill>
              <a:srgbClr val="DDDDDD"/>
            </a:solidFill>
            <a:prstDash val="solid"/>
          </a:ln>
        </p:spPr>
      </p:sp>
      <p:sp>
        <p:nvSpPr>
          <p:cNvPr id="201" name="Text 80">
            <a:extLst>
              <a:ext uri="{FF2B5EF4-FFF2-40B4-BE49-F238E27FC236}">
                <a16:creationId xmlns:a16="http://schemas.microsoft.com/office/drawing/2014/main" id="{561495DC-2E77-62A8-0876-3A69738A878E}"/>
              </a:ext>
            </a:extLst>
          </p:cNvPr>
          <p:cNvSpPr/>
          <p:nvPr/>
        </p:nvSpPr>
        <p:spPr>
          <a:xfrm>
            <a:off x="504646" y="4223050"/>
            <a:ext cx="1938528" cy="365760"/>
          </a:xfrm>
          <a:prstGeom prst="rect">
            <a:avLst/>
          </a:prstGeom>
          <a:noFill/>
          <a:ln/>
        </p:spPr>
        <p:txBody>
          <a:bodyPr wrap="square" rtlCol="0" anchor="ctr"/>
          <a:lstStyle/>
          <a:p>
            <a:pPr marL="0" indent="0">
              <a:buNone/>
            </a:pPr>
            <a:r>
              <a:rPr lang="en-US" sz="1300" b="1" dirty="0">
                <a:solidFill>
                  <a:srgbClr val="5B2D2A"/>
                </a:solidFill>
              </a:rPr>
              <a:t>Phase Processing</a:t>
            </a:r>
            <a:endParaRPr lang="en-US" sz="1300" dirty="0"/>
          </a:p>
        </p:txBody>
      </p:sp>
      <p:sp>
        <p:nvSpPr>
          <p:cNvPr id="202" name="Shape 81">
            <a:extLst>
              <a:ext uri="{FF2B5EF4-FFF2-40B4-BE49-F238E27FC236}">
                <a16:creationId xmlns:a16="http://schemas.microsoft.com/office/drawing/2014/main" id="{D698C7C0-31CD-6D29-1792-0F44DB27CBA1}"/>
              </a:ext>
            </a:extLst>
          </p:cNvPr>
          <p:cNvSpPr/>
          <p:nvPr/>
        </p:nvSpPr>
        <p:spPr>
          <a:xfrm>
            <a:off x="2516326" y="4223050"/>
            <a:ext cx="9415892" cy="365760"/>
          </a:xfrm>
          <a:prstGeom prst="rect">
            <a:avLst/>
          </a:prstGeom>
          <a:solidFill>
            <a:srgbClr val="F2F2F2"/>
          </a:solidFill>
          <a:ln w="12700">
            <a:solidFill>
              <a:srgbClr val="DDDDDD"/>
            </a:solidFill>
            <a:prstDash val="solid"/>
          </a:ln>
        </p:spPr>
      </p:sp>
      <p:sp>
        <p:nvSpPr>
          <p:cNvPr id="203" name="Shape 82">
            <a:extLst>
              <a:ext uri="{FF2B5EF4-FFF2-40B4-BE49-F238E27FC236}">
                <a16:creationId xmlns:a16="http://schemas.microsoft.com/office/drawing/2014/main" id="{91911358-A5EB-9802-4D93-DA55B2684F0D}"/>
              </a:ext>
            </a:extLst>
          </p:cNvPr>
          <p:cNvSpPr/>
          <p:nvPr/>
        </p:nvSpPr>
        <p:spPr>
          <a:xfrm>
            <a:off x="2534614" y="4277914"/>
            <a:ext cx="54864" cy="256032"/>
          </a:xfrm>
          <a:prstGeom prst="rect">
            <a:avLst/>
          </a:prstGeom>
          <a:solidFill>
            <a:srgbClr val="145A32"/>
          </a:solidFill>
          <a:ln w="12700">
            <a:solidFill>
              <a:srgbClr val="145A32"/>
            </a:solidFill>
            <a:prstDash val="solid"/>
          </a:ln>
        </p:spPr>
      </p:sp>
      <mc:AlternateContent xmlns:mc="http://schemas.openxmlformats.org/markup-compatibility/2006" xmlns:a14="http://schemas.microsoft.com/office/drawing/2010/main">
        <mc:Choice Requires="a14">
          <p:sp>
            <p:nvSpPr>
              <p:cNvPr id="204" name="Text 83">
                <a:extLst>
                  <a:ext uri="{FF2B5EF4-FFF2-40B4-BE49-F238E27FC236}">
                    <a16:creationId xmlns:a16="http://schemas.microsoft.com/office/drawing/2014/main" id="{C302502E-8712-8577-ED24-17E0EDD415F3}"/>
                  </a:ext>
                </a:extLst>
              </p:cNvPr>
              <p:cNvSpPr/>
              <p:nvPr/>
            </p:nvSpPr>
            <p:spPr>
              <a:xfrm>
                <a:off x="2644342" y="4223050"/>
                <a:ext cx="9287876" cy="365760"/>
              </a:xfrm>
              <a:prstGeom prst="rect">
                <a:avLst/>
              </a:prstGeom>
              <a:noFill/>
              <a:ln/>
            </p:spPr>
            <p:txBody>
              <a:bodyPr wrap="square" rtlCol="0" anchor="ctr"/>
              <a:lstStyle/>
              <a:p>
                <a:r>
                  <a:rPr lang="en-US" sz="1200" dirty="0"/>
                  <a:t>The phase of z[n] is extracted and unwrapped to remove 2π discontinuities, then converted to physical chest displacement: </a:t>
                </a:r>
                <a:r>
                  <a:rPr lang="en-US" sz="1200" dirty="0" err="1"/>
                  <a:t>Δx</a:t>
                </a:r>
                <a:r>
                  <a:rPr lang="en-US" sz="1200" dirty="0"/>
                  <a:t>(t) = </a:t>
                </a:r>
                <a14:m>
                  <m:oMath xmlns:m="http://schemas.openxmlformats.org/officeDocument/2006/math">
                    <m:f>
                      <m:fPr>
                        <m:ctrlPr>
                          <a:rPr lang="en-US" sz="1200" i="1" dirty="0" smtClean="0">
                            <a:solidFill>
                              <a:schemeClr val="tx1"/>
                            </a:solidFill>
                            <a:latin typeface="Cambria Math" panose="02040503050406030204" pitchFamily="18" charset="0"/>
                          </a:rPr>
                        </m:ctrlPr>
                      </m:fPr>
                      <m:num>
                        <m:r>
                          <m:rPr>
                            <m:sty m:val="p"/>
                          </m:rPr>
                          <a:rPr lang="en-US" sz="1200" b="0" i="0" dirty="0">
                            <a:solidFill>
                              <a:schemeClr val="tx1"/>
                            </a:solidFill>
                            <a:latin typeface="Cambria Math" panose="02040503050406030204" pitchFamily="18" charset="0"/>
                          </a:rPr>
                          <m:t>λ</m:t>
                        </m:r>
                      </m:num>
                      <m:den>
                        <m:r>
                          <a:rPr lang="en-US" sz="1200" b="0" i="0" dirty="0">
                            <a:solidFill>
                              <a:schemeClr val="tx1"/>
                            </a:solidFill>
                            <a:latin typeface="Cambria Math" panose="02040503050406030204" pitchFamily="18" charset="0"/>
                          </a:rPr>
                          <m:t>4</m:t>
                        </m:r>
                        <m:r>
                          <m:rPr>
                            <m:sty m:val="p"/>
                          </m:rPr>
                          <a:rPr lang="en-US" sz="1200" b="0" i="0" dirty="0">
                            <a:solidFill>
                              <a:schemeClr val="tx1"/>
                            </a:solidFill>
                            <a:latin typeface="Cambria Math" panose="02040503050406030204" pitchFamily="18" charset="0"/>
                          </a:rPr>
                          <m:t>π</m:t>
                        </m:r>
                      </m:den>
                    </m:f>
                    <m:sSub>
                      <m:sSubPr>
                        <m:ctrlPr>
                          <a:rPr lang="en-US" sz="1200" i="1" dirty="0">
                            <a:solidFill>
                              <a:schemeClr val="tx1"/>
                            </a:solidFill>
                            <a:latin typeface="Cambria Math" panose="02040503050406030204" pitchFamily="18" charset="0"/>
                          </a:rPr>
                        </m:ctrlPr>
                      </m:sSubPr>
                      <m:e>
                        <m:r>
                          <a:rPr lang="en-US" sz="1200" b="0" i="0" dirty="0">
                            <a:solidFill>
                              <a:schemeClr val="tx1"/>
                            </a:solidFill>
                            <a:latin typeface="Cambria Math" panose="02040503050406030204" pitchFamily="18" charset="0"/>
                          </a:rPr>
                          <m:t> </m:t>
                        </m:r>
                        <m:r>
                          <m:rPr>
                            <m:sty m:val="p"/>
                          </m:rPr>
                          <a:rPr lang="en-US" sz="1200" b="0" i="0" dirty="0">
                            <a:solidFill>
                              <a:schemeClr val="tx1"/>
                            </a:solidFill>
                            <a:latin typeface="Cambria Math" panose="02040503050406030204" pitchFamily="18" charset="0"/>
                          </a:rPr>
                          <m:t>φ</m:t>
                        </m:r>
                      </m:e>
                      <m:sub>
                        <m:r>
                          <m:rPr>
                            <m:sty m:val="p"/>
                          </m:rPr>
                          <a:rPr lang="en-US" sz="1200" b="0" i="0" dirty="0">
                            <a:solidFill>
                              <a:schemeClr val="tx1"/>
                            </a:solidFill>
                            <a:latin typeface="Cambria Math" panose="02040503050406030204" pitchFamily="18" charset="0"/>
                          </a:rPr>
                          <m:t>uw</m:t>
                        </m:r>
                        <m:d>
                          <m:dPr>
                            <m:ctrlPr>
                              <a:rPr lang="en-US" sz="1200" i="1" dirty="0">
                                <a:solidFill>
                                  <a:schemeClr val="tx1"/>
                                </a:solidFill>
                                <a:latin typeface="Cambria Math" panose="02040503050406030204" pitchFamily="18" charset="0"/>
                              </a:rPr>
                            </m:ctrlPr>
                          </m:dPr>
                          <m:e>
                            <m:r>
                              <m:rPr>
                                <m:sty m:val="p"/>
                              </m:rPr>
                              <a:rPr lang="en-US" sz="1200" b="0" i="0" dirty="0">
                                <a:solidFill>
                                  <a:schemeClr val="tx1"/>
                                </a:solidFill>
                                <a:latin typeface="Cambria Math" panose="02040503050406030204" pitchFamily="18" charset="0"/>
                              </a:rPr>
                              <m:t>t</m:t>
                            </m:r>
                          </m:e>
                        </m:d>
                      </m:sub>
                    </m:sSub>
                  </m:oMath>
                </a14:m>
                <a:endParaRPr lang="en-US" sz="1200" dirty="0"/>
              </a:p>
            </p:txBody>
          </p:sp>
        </mc:Choice>
        <mc:Fallback xmlns="">
          <p:sp>
            <p:nvSpPr>
              <p:cNvPr id="204" name="Text 83">
                <a:extLst>
                  <a:ext uri="{FF2B5EF4-FFF2-40B4-BE49-F238E27FC236}">
                    <a16:creationId xmlns:a16="http://schemas.microsoft.com/office/drawing/2014/main" id="{C302502E-8712-8577-ED24-17E0EDD415F3}"/>
                  </a:ext>
                </a:extLst>
              </p:cNvPr>
              <p:cNvSpPr>
                <a:spLocks noRot="1" noChangeAspect="1" noMove="1" noResize="1" noEditPoints="1" noAdjustHandles="1" noChangeArrowheads="1" noChangeShapeType="1" noTextEdit="1"/>
              </p:cNvSpPr>
              <p:nvPr/>
            </p:nvSpPr>
            <p:spPr>
              <a:xfrm>
                <a:off x="2644342" y="4223050"/>
                <a:ext cx="9287876" cy="365760"/>
              </a:xfrm>
              <a:prstGeom prst="rect">
                <a:avLst/>
              </a:prstGeom>
              <a:blipFill>
                <a:blip r:embed="rId4"/>
                <a:stretch>
                  <a:fillRect l="-66" b="-1667"/>
                </a:stretch>
              </a:blipFill>
              <a:ln/>
            </p:spPr>
            <p:txBody>
              <a:bodyPr/>
              <a:lstStyle/>
              <a:p>
                <a:r>
                  <a:rPr lang="en-US">
                    <a:noFill/>
                  </a:rPr>
                  <a:t> </a:t>
                </a:r>
              </a:p>
            </p:txBody>
          </p:sp>
        </mc:Fallback>
      </mc:AlternateContent>
      <p:sp>
        <p:nvSpPr>
          <p:cNvPr id="207" name="Shape 89">
            <a:extLst>
              <a:ext uri="{FF2B5EF4-FFF2-40B4-BE49-F238E27FC236}">
                <a16:creationId xmlns:a16="http://schemas.microsoft.com/office/drawing/2014/main" id="{6B3F1CF6-7063-BC98-3BE6-65FFA43B33AB}"/>
              </a:ext>
            </a:extLst>
          </p:cNvPr>
          <p:cNvSpPr/>
          <p:nvPr/>
        </p:nvSpPr>
        <p:spPr>
          <a:xfrm>
            <a:off x="449782" y="4661962"/>
            <a:ext cx="2048256" cy="384486"/>
          </a:xfrm>
          <a:prstGeom prst="rect">
            <a:avLst/>
          </a:prstGeom>
          <a:solidFill>
            <a:srgbClr val="FFFFFF"/>
          </a:solidFill>
          <a:ln w="12700">
            <a:solidFill>
              <a:srgbClr val="DDDDDD"/>
            </a:solidFill>
            <a:prstDash val="solid"/>
          </a:ln>
        </p:spPr>
      </p:sp>
      <p:sp>
        <p:nvSpPr>
          <p:cNvPr id="208" name="Text 90">
            <a:extLst>
              <a:ext uri="{FF2B5EF4-FFF2-40B4-BE49-F238E27FC236}">
                <a16:creationId xmlns:a16="http://schemas.microsoft.com/office/drawing/2014/main" id="{D29E7BCD-D692-F6A2-7E04-C5D2CB46A1BA}"/>
              </a:ext>
            </a:extLst>
          </p:cNvPr>
          <p:cNvSpPr/>
          <p:nvPr/>
        </p:nvSpPr>
        <p:spPr>
          <a:xfrm>
            <a:off x="504646" y="4652818"/>
            <a:ext cx="1938528" cy="365760"/>
          </a:xfrm>
          <a:prstGeom prst="rect">
            <a:avLst/>
          </a:prstGeom>
          <a:noFill/>
          <a:ln/>
        </p:spPr>
        <p:txBody>
          <a:bodyPr wrap="square" rtlCol="0" anchor="ctr"/>
          <a:lstStyle/>
          <a:p>
            <a:pPr marL="0" indent="0">
              <a:buNone/>
            </a:pPr>
            <a:r>
              <a:rPr lang="en-US" sz="1300" b="1" dirty="0">
                <a:solidFill>
                  <a:srgbClr val="5B2D2A"/>
                </a:solidFill>
              </a:rPr>
              <a:t>Filter Design</a:t>
            </a:r>
            <a:endParaRPr lang="en-US" sz="1300" dirty="0"/>
          </a:p>
        </p:txBody>
      </p:sp>
      <p:sp>
        <p:nvSpPr>
          <p:cNvPr id="209" name="Shape 91">
            <a:extLst>
              <a:ext uri="{FF2B5EF4-FFF2-40B4-BE49-F238E27FC236}">
                <a16:creationId xmlns:a16="http://schemas.microsoft.com/office/drawing/2014/main" id="{B65E8B84-006A-CCCD-9DF6-BC5FEB131D29}"/>
              </a:ext>
            </a:extLst>
          </p:cNvPr>
          <p:cNvSpPr/>
          <p:nvPr/>
        </p:nvSpPr>
        <p:spPr>
          <a:xfrm>
            <a:off x="2534614" y="4652818"/>
            <a:ext cx="9415892" cy="393630"/>
          </a:xfrm>
          <a:prstGeom prst="rect">
            <a:avLst/>
          </a:prstGeom>
          <a:solidFill>
            <a:srgbClr val="FFFFFF"/>
          </a:solidFill>
          <a:ln w="12700">
            <a:solidFill>
              <a:srgbClr val="DDDDDD"/>
            </a:solidFill>
            <a:prstDash val="solid"/>
          </a:ln>
        </p:spPr>
      </p:sp>
      <p:sp>
        <p:nvSpPr>
          <p:cNvPr id="210" name="Shape 92">
            <a:extLst>
              <a:ext uri="{FF2B5EF4-FFF2-40B4-BE49-F238E27FC236}">
                <a16:creationId xmlns:a16="http://schemas.microsoft.com/office/drawing/2014/main" id="{F4DC4E54-43C8-C49C-0CB0-6EB122FD3D33}"/>
              </a:ext>
            </a:extLst>
          </p:cNvPr>
          <p:cNvSpPr/>
          <p:nvPr/>
        </p:nvSpPr>
        <p:spPr>
          <a:xfrm>
            <a:off x="2534614" y="4707682"/>
            <a:ext cx="54864" cy="256032"/>
          </a:xfrm>
          <a:prstGeom prst="rect">
            <a:avLst/>
          </a:prstGeom>
          <a:solidFill>
            <a:srgbClr val="145A32"/>
          </a:solidFill>
          <a:ln w="12700">
            <a:solidFill>
              <a:srgbClr val="145A32"/>
            </a:solidFill>
            <a:prstDash val="solid"/>
          </a:ln>
        </p:spPr>
      </p:sp>
      <p:sp>
        <p:nvSpPr>
          <p:cNvPr id="211" name="Text 93">
            <a:extLst>
              <a:ext uri="{FF2B5EF4-FFF2-40B4-BE49-F238E27FC236}">
                <a16:creationId xmlns:a16="http://schemas.microsoft.com/office/drawing/2014/main" id="{361446A5-CA93-22AA-1F39-FD6E7C80D0A9}"/>
              </a:ext>
            </a:extLst>
          </p:cNvPr>
          <p:cNvSpPr/>
          <p:nvPr/>
        </p:nvSpPr>
        <p:spPr>
          <a:xfrm>
            <a:off x="2644342" y="4652818"/>
            <a:ext cx="9287876" cy="365760"/>
          </a:xfrm>
          <a:prstGeom prst="rect">
            <a:avLst/>
          </a:prstGeom>
          <a:noFill/>
          <a:ln/>
        </p:spPr>
        <p:txBody>
          <a:bodyPr wrap="square" rtlCol="0" anchor="ctr"/>
          <a:lstStyle/>
          <a:p>
            <a:r>
              <a:rPr lang="en-US" sz="1200" dirty="0"/>
              <a:t>Two band-pass filters are applied to </a:t>
            </a:r>
            <a:r>
              <a:rPr lang="en-US" sz="1200" dirty="0" err="1"/>
              <a:t>Δx</a:t>
            </a:r>
            <a:r>
              <a:rPr lang="en-US" sz="1200" dirty="0"/>
              <a:t>(t) in parallel — 0.1–0.4 Hz for respiration and 0.8–2.0 Hz for cardiac motion — to separate the two physiological components.</a:t>
            </a:r>
          </a:p>
        </p:txBody>
      </p:sp>
      <p:sp>
        <p:nvSpPr>
          <p:cNvPr id="214" name="Shape 99">
            <a:extLst>
              <a:ext uri="{FF2B5EF4-FFF2-40B4-BE49-F238E27FC236}">
                <a16:creationId xmlns:a16="http://schemas.microsoft.com/office/drawing/2014/main" id="{285BF608-E9C2-6B10-B573-12C6724D2243}"/>
              </a:ext>
            </a:extLst>
          </p:cNvPr>
          <p:cNvSpPr/>
          <p:nvPr/>
        </p:nvSpPr>
        <p:spPr>
          <a:xfrm>
            <a:off x="449782" y="5082586"/>
            <a:ext cx="2048256" cy="365760"/>
          </a:xfrm>
          <a:prstGeom prst="rect">
            <a:avLst/>
          </a:prstGeom>
          <a:solidFill>
            <a:srgbClr val="F2F2F2"/>
          </a:solidFill>
          <a:ln w="12700">
            <a:solidFill>
              <a:srgbClr val="DDDDDD"/>
            </a:solidFill>
            <a:prstDash val="solid"/>
          </a:ln>
        </p:spPr>
      </p:sp>
      <p:sp>
        <p:nvSpPr>
          <p:cNvPr id="215" name="Text 100">
            <a:extLst>
              <a:ext uri="{FF2B5EF4-FFF2-40B4-BE49-F238E27FC236}">
                <a16:creationId xmlns:a16="http://schemas.microsoft.com/office/drawing/2014/main" id="{BCE5C6C0-0BF4-629C-2CE1-ECA2C6CE27C7}"/>
              </a:ext>
            </a:extLst>
          </p:cNvPr>
          <p:cNvSpPr/>
          <p:nvPr/>
        </p:nvSpPr>
        <p:spPr>
          <a:xfrm>
            <a:off x="504646" y="5082586"/>
            <a:ext cx="1938528" cy="365760"/>
          </a:xfrm>
          <a:prstGeom prst="rect">
            <a:avLst/>
          </a:prstGeom>
          <a:noFill/>
          <a:ln/>
        </p:spPr>
        <p:txBody>
          <a:bodyPr wrap="square" rtlCol="0" anchor="ctr"/>
          <a:lstStyle/>
          <a:p>
            <a:pPr marL="0" indent="0">
              <a:buNone/>
            </a:pPr>
            <a:r>
              <a:rPr lang="en-US" sz="1300" b="1" dirty="0">
                <a:solidFill>
                  <a:srgbClr val="5B2D2A"/>
                </a:solidFill>
              </a:rPr>
              <a:t>Multirate DSP</a:t>
            </a:r>
            <a:endParaRPr lang="en-US" sz="1300" dirty="0"/>
          </a:p>
        </p:txBody>
      </p:sp>
      <p:sp>
        <p:nvSpPr>
          <p:cNvPr id="216" name="Shape 101">
            <a:extLst>
              <a:ext uri="{FF2B5EF4-FFF2-40B4-BE49-F238E27FC236}">
                <a16:creationId xmlns:a16="http://schemas.microsoft.com/office/drawing/2014/main" id="{64ED6B5C-6369-FDF4-77BA-A7A23FCE5EB1}"/>
              </a:ext>
            </a:extLst>
          </p:cNvPr>
          <p:cNvSpPr/>
          <p:nvPr/>
        </p:nvSpPr>
        <p:spPr>
          <a:xfrm>
            <a:off x="2534614" y="5082586"/>
            <a:ext cx="9415892" cy="365760"/>
          </a:xfrm>
          <a:prstGeom prst="rect">
            <a:avLst/>
          </a:prstGeom>
          <a:solidFill>
            <a:srgbClr val="F2F2F2"/>
          </a:solidFill>
          <a:ln w="12700">
            <a:solidFill>
              <a:srgbClr val="DDDDDD"/>
            </a:solidFill>
            <a:prstDash val="solid"/>
          </a:ln>
        </p:spPr>
      </p:sp>
      <p:sp>
        <p:nvSpPr>
          <p:cNvPr id="217" name="Shape 102">
            <a:extLst>
              <a:ext uri="{FF2B5EF4-FFF2-40B4-BE49-F238E27FC236}">
                <a16:creationId xmlns:a16="http://schemas.microsoft.com/office/drawing/2014/main" id="{2180A48D-1CF8-5312-8B41-EE69D4078B9E}"/>
              </a:ext>
            </a:extLst>
          </p:cNvPr>
          <p:cNvSpPr/>
          <p:nvPr/>
        </p:nvSpPr>
        <p:spPr>
          <a:xfrm>
            <a:off x="2534614" y="5137450"/>
            <a:ext cx="54864" cy="256032"/>
          </a:xfrm>
          <a:prstGeom prst="rect">
            <a:avLst/>
          </a:prstGeom>
          <a:solidFill>
            <a:srgbClr val="145A32"/>
          </a:solidFill>
          <a:ln w="12700">
            <a:solidFill>
              <a:srgbClr val="145A32"/>
            </a:solidFill>
            <a:prstDash val="solid"/>
          </a:ln>
        </p:spPr>
      </p:sp>
      <p:sp>
        <p:nvSpPr>
          <p:cNvPr id="218" name="Text 103">
            <a:extLst>
              <a:ext uri="{FF2B5EF4-FFF2-40B4-BE49-F238E27FC236}">
                <a16:creationId xmlns:a16="http://schemas.microsoft.com/office/drawing/2014/main" id="{A1A2FE09-568C-F729-D6B3-2D4D854A5A2E}"/>
              </a:ext>
            </a:extLst>
          </p:cNvPr>
          <p:cNvSpPr/>
          <p:nvPr/>
        </p:nvSpPr>
        <p:spPr>
          <a:xfrm>
            <a:off x="2644342" y="5082586"/>
            <a:ext cx="9289150" cy="365760"/>
          </a:xfrm>
          <a:prstGeom prst="rect">
            <a:avLst/>
          </a:prstGeom>
          <a:noFill/>
          <a:ln/>
        </p:spPr>
        <p:txBody>
          <a:bodyPr wrap="square" rtlCol="0" anchor="ctr"/>
          <a:lstStyle/>
          <a:p>
            <a:r>
              <a:rPr lang="en-US" sz="1200" dirty="0"/>
              <a:t>The radar-derived signals are resampled to 250 Hz to match the ECG and BP sampling rate, enabling synchronization across all channels.</a:t>
            </a:r>
          </a:p>
        </p:txBody>
      </p:sp>
      <p:sp>
        <p:nvSpPr>
          <p:cNvPr id="221" name="Shape 109">
            <a:extLst>
              <a:ext uri="{FF2B5EF4-FFF2-40B4-BE49-F238E27FC236}">
                <a16:creationId xmlns:a16="http://schemas.microsoft.com/office/drawing/2014/main" id="{CD15F29D-D3B6-FC78-B013-4319E84A871A}"/>
              </a:ext>
            </a:extLst>
          </p:cNvPr>
          <p:cNvSpPr/>
          <p:nvPr/>
        </p:nvSpPr>
        <p:spPr>
          <a:xfrm>
            <a:off x="449782" y="5512353"/>
            <a:ext cx="2048256" cy="380887"/>
          </a:xfrm>
          <a:prstGeom prst="rect">
            <a:avLst/>
          </a:prstGeom>
          <a:solidFill>
            <a:srgbClr val="FFFFFF"/>
          </a:solidFill>
          <a:ln w="12700">
            <a:solidFill>
              <a:srgbClr val="DDDDDD"/>
            </a:solidFill>
            <a:prstDash val="solid"/>
          </a:ln>
        </p:spPr>
      </p:sp>
      <p:sp>
        <p:nvSpPr>
          <p:cNvPr id="222" name="Text 110">
            <a:extLst>
              <a:ext uri="{FF2B5EF4-FFF2-40B4-BE49-F238E27FC236}">
                <a16:creationId xmlns:a16="http://schemas.microsoft.com/office/drawing/2014/main" id="{68CC2A50-06E8-6202-C735-1C47C08AB978}"/>
              </a:ext>
            </a:extLst>
          </p:cNvPr>
          <p:cNvSpPr/>
          <p:nvPr/>
        </p:nvSpPr>
        <p:spPr>
          <a:xfrm>
            <a:off x="504646" y="5512354"/>
            <a:ext cx="1938528" cy="365760"/>
          </a:xfrm>
          <a:prstGeom prst="rect">
            <a:avLst/>
          </a:prstGeom>
          <a:noFill/>
          <a:ln/>
        </p:spPr>
        <p:txBody>
          <a:bodyPr wrap="square" rtlCol="0" anchor="ctr"/>
          <a:lstStyle/>
          <a:p>
            <a:pPr marL="0" indent="0">
              <a:buNone/>
            </a:pPr>
            <a:r>
              <a:rPr lang="en-US" sz="1300" b="1" dirty="0">
                <a:solidFill>
                  <a:srgbClr val="5B2D2A"/>
                </a:solidFill>
              </a:rPr>
              <a:t>Nonlinear DSP</a:t>
            </a:r>
            <a:endParaRPr lang="en-US" sz="1300" dirty="0"/>
          </a:p>
        </p:txBody>
      </p:sp>
      <p:sp>
        <p:nvSpPr>
          <p:cNvPr id="223" name="Shape 111">
            <a:extLst>
              <a:ext uri="{FF2B5EF4-FFF2-40B4-BE49-F238E27FC236}">
                <a16:creationId xmlns:a16="http://schemas.microsoft.com/office/drawing/2014/main" id="{C98DBDEF-04DF-8B00-C0F7-2C86EC6B551D}"/>
              </a:ext>
            </a:extLst>
          </p:cNvPr>
          <p:cNvSpPr/>
          <p:nvPr/>
        </p:nvSpPr>
        <p:spPr>
          <a:xfrm>
            <a:off x="2534614" y="5494066"/>
            <a:ext cx="9415892" cy="408744"/>
          </a:xfrm>
          <a:prstGeom prst="rect">
            <a:avLst/>
          </a:prstGeom>
          <a:solidFill>
            <a:srgbClr val="FFFFFF"/>
          </a:solidFill>
          <a:ln w="12700">
            <a:solidFill>
              <a:srgbClr val="DDDDDD"/>
            </a:solidFill>
            <a:prstDash val="solid"/>
          </a:ln>
        </p:spPr>
      </p:sp>
      <p:sp>
        <p:nvSpPr>
          <p:cNvPr id="224" name="Shape 112">
            <a:extLst>
              <a:ext uri="{FF2B5EF4-FFF2-40B4-BE49-F238E27FC236}">
                <a16:creationId xmlns:a16="http://schemas.microsoft.com/office/drawing/2014/main" id="{F7A6E7C3-072E-203E-A6B3-85F41F2C7809}"/>
              </a:ext>
            </a:extLst>
          </p:cNvPr>
          <p:cNvSpPr/>
          <p:nvPr/>
        </p:nvSpPr>
        <p:spPr>
          <a:xfrm>
            <a:off x="2534614" y="5567218"/>
            <a:ext cx="54864" cy="256032"/>
          </a:xfrm>
          <a:prstGeom prst="rect">
            <a:avLst/>
          </a:prstGeom>
          <a:solidFill>
            <a:srgbClr val="145A32"/>
          </a:solidFill>
          <a:ln w="12700">
            <a:solidFill>
              <a:srgbClr val="145A32"/>
            </a:solidFill>
            <a:prstDash val="solid"/>
          </a:ln>
        </p:spPr>
      </p:sp>
      <p:sp>
        <p:nvSpPr>
          <p:cNvPr id="225" name="Text 113">
            <a:extLst>
              <a:ext uri="{FF2B5EF4-FFF2-40B4-BE49-F238E27FC236}">
                <a16:creationId xmlns:a16="http://schemas.microsoft.com/office/drawing/2014/main" id="{70E9C889-6A75-0C69-617F-05D2C7E485E2}"/>
              </a:ext>
            </a:extLst>
          </p:cNvPr>
          <p:cNvSpPr/>
          <p:nvPr/>
        </p:nvSpPr>
        <p:spPr>
          <a:xfrm>
            <a:off x="2644342" y="5540969"/>
            <a:ext cx="9097876" cy="337144"/>
          </a:xfrm>
          <a:prstGeom prst="rect">
            <a:avLst/>
          </a:prstGeom>
          <a:noFill/>
          <a:ln/>
        </p:spPr>
        <p:txBody>
          <a:bodyPr wrap="square" rtlCol="0" anchor="ctr"/>
          <a:lstStyle/>
          <a:p>
            <a:r>
              <a:rPr lang="en-US" sz="1200" dirty="0"/>
              <a:t>R-peaks are detected from the ECG and used as physiological anchors, ensuring each segmentation window starts at a consistent point in the cardiac cycle.</a:t>
            </a:r>
          </a:p>
        </p:txBody>
      </p:sp>
      <p:sp>
        <p:nvSpPr>
          <p:cNvPr id="228" name="Shape 119">
            <a:extLst>
              <a:ext uri="{FF2B5EF4-FFF2-40B4-BE49-F238E27FC236}">
                <a16:creationId xmlns:a16="http://schemas.microsoft.com/office/drawing/2014/main" id="{C26DEBEE-DBDD-3513-FE49-2603C5CF8463}"/>
              </a:ext>
            </a:extLst>
          </p:cNvPr>
          <p:cNvSpPr/>
          <p:nvPr/>
        </p:nvSpPr>
        <p:spPr>
          <a:xfrm>
            <a:off x="449782" y="5942122"/>
            <a:ext cx="2048256" cy="365760"/>
          </a:xfrm>
          <a:prstGeom prst="rect">
            <a:avLst/>
          </a:prstGeom>
          <a:solidFill>
            <a:srgbClr val="F2F2F2"/>
          </a:solidFill>
          <a:ln w="12700">
            <a:solidFill>
              <a:srgbClr val="DDDDDD"/>
            </a:solidFill>
            <a:prstDash val="solid"/>
          </a:ln>
        </p:spPr>
      </p:sp>
      <p:sp>
        <p:nvSpPr>
          <p:cNvPr id="229" name="Text 120">
            <a:extLst>
              <a:ext uri="{FF2B5EF4-FFF2-40B4-BE49-F238E27FC236}">
                <a16:creationId xmlns:a16="http://schemas.microsoft.com/office/drawing/2014/main" id="{50A2DDFE-9383-4D8F-5FFB-6E8781087F04}"/>
              </a:ext>
            </a:extLst>
          </p:cNvPr>
          <p:cNvSpPr/>
          <p:nvPr/>
        </p:nvSpPr>
        <p:spPr>
          <a:xfrm>
            <a:off x="504646" y="5942122"/>
            <a:ext cx="1938528" cy="365760"/>
          </a:xfrm>
          <a:prstGeom prst="rect">
            <a:avLst/>
          </a:prstGeom>
          <a:noFill/>
          <a:ln/>
        </p:spPr>
        <p:txBody>
          <a:bodyPr wrap="square" rtlCol="0" anchor="ctr"/>
          <a:lstStyle/>
          <a:p>
            <a:pPr marL="0" indent="0">
              <a:buNone/>
            </a:pPr>
            <a:r>
              <a:rPr lang="en-US" sz="1300" b="1" dirty="0">
                <a:solidFill>
                  <a:srgbClr val="5B2D2A"/>
                </a:solidFill>
              </a:rPr>
              <a:t>Segmentation</a:t>
            </a:r>
            <a:endParaRPr lang="en-US" sz="1300" dirty="0"/>
          </a:p>
        </p:txBody>
      </p:sp>
      <p:sp>
        <p:nvSpPr>
          <p:cNvPr id="230" name="Shape 121">
            <a:extLst>
              <a:ext uri="{FF2B5EF4-FFF2-40B4-BE49-F238E27FC236}">
                <a16:creationId xmlns:a16="http://schemas.microsoft.com/office/drawing/2014/main" id="{1A53943A-2321-A1A2-0274-D0D3E78A2181}"/>
              </a:ext>
            </a:extLst>
          </p:cNvPr>
          <p:cNvSpPr/>
          <p:nvPr/>
        </p:nvSpPr>
        <p:spPr>
          <a:xfrm>
            <a:off x="2534613" y="5942122"/>
            <a:ext cx="9413357" cy="365760"/>
          </a:xfrm>
          <a:prstGeom prst="rect">
            <a:avLst/>
          </a:prstGeom>
          <a:solidFill>
            <a:srgbClr val="F2F2F2"/>
          </a:solidFill>
          <a:ln w="12700">
            <a:solidFill>
              <a:srgbClr val="DDDDDD"/>
            </a:solidFill>
            <a:prstDash val="solid"/>
          </a:ln>
        </p:spPr>
      </p:sp>
      <p:sp>
        <p:nvSpPr>
          <p:cNvPr id="231" name="Shape 122">
            <a:extLst>
              <a:ext uri="{FF2B5EF4-FFF2-40B4-BE49-F238E27FC236}">
                <a16:creationId xmlns:a16="http://schemas.microsoft.com/office/drawing/2014/main" id="{8E462C41-7087-C690-EA90-E1DF9B82228C}"/>
              </a:ext>
            </a:extLst>
          </p:cNvPr>
          <p:cNvSpPr/>
          <p:nvPr/>
        </p:nvSpPr>
        <p:spPr>
          <a:xfrm>
            <a:off x="2534614" y="5996986"/>
            <a:ext cx="54864" cy="256032"/>
          </a:xfrm>
          <a:prstGeom prst="rect">
            <a:avLst/>
          </a:prstGeom>
          <a:solidFill>
            <a:srgbClr val="145A32"/>
          </a:solidFill>
          <a:ln w="12700">
            <a:solidFill>
              <a:srgbClr val="145A32"/>
            </a:solidFill>
            <a:prstDash val="solid"/>
          </a:ln>
        </p:spPr>
      </p:sp>
      <p:sp>
        <p:nvSpPr>
          <p:cNvPr id="232" name="Text 123">
            <a:extLst>
              <a:ext uri="{FF2B5EF4-FFF2-40B4-BE49-F238E27FC236}">
                <a16:creationId xmlns:a16="http://schemas.microsoft.com/office/drawing/2014/main" id="{FCDACB2F-B6BA-A0B2-29DF-748C79AAA766}"/>
              </a:ext>
            </a:extLst>
          </p:cNvPr>
          <p:cNvSpPr/>
          <p:nvPr/>
        </p:nvSpPr>
        <p:spPr>
          <a:xfrm>
            <a:off x="2644342" y="5942122"/>
            <a:ext cx="9287876" cy="365760"/>
          </a:xfrm>
          <a:prstGeom prst="rect">
            <a:avLst/>
          </a:prstGeom>
          <a:noFill/>
          <a:ln/>
        </p:spPr>
        <p:txBody>
          <a:bodyPr wrap="square" rtlCol="0" anchor="ctr"/>
          <a:lstStyle/>
          <a:p>
            <a:r>
              <a:rPr lang="en-US" sz="1200" dirty="0"/>
              <a:t>A 256-sample window (~1.02 s) is extracted at each R-peak across all three channels, forming a 256×3 input tensor for the 1D U-Net.</a:t>
            </a:r>
          </a:p>
        </p:txBody>
      </p:sp>
    </p:spTree>
    <p:extLst>
      <p:ext uri="{BB962C8B-B14F-4D97-AF65-F5344CB8AC3E}">
        <p14:creationId xmlns:p14="http://schemas.microsoft.com/office/powerpoint/2010/main" val="3651923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137160" y="91440"/>
            <a:ext cx="731520" cy="731520"/>
          </a:xfrm>
          <a:prstGeom prst="rect">
            <a:avLst/>
          </a:prstGeom>
        </p:spPr>
      </p:pic>
      <p:sp>
        <p:nvSpPr>
          <p:cNvPr id="3" name="Text 0"/>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2. Range FFT Processing</a:t>
            </a:r>
            <a:endParaRPr lang="en-US" sz="2400" dirty="0"/>
          </a:p>
        </p:txBody>
      </p:sp>
      <p:sp>
        <p:nvSpPr>
          <p:cNvPr id="4" name="Shape 1"/>
          <p:cNvSpPr/>
          <p:nvPr/>
        </p:nvSpPr>
        <p:spPr>
          <a:xfrm>
            <a:off x="137160" y="822960"/>
            <a:ext cx="11914632" cy="36576"/>
          </a:xfrm>
          <a:prstGeom prst="rect">
            <a:avLst/>
          </a:prstGeom>
          <a:solidFill>
            <a:srgbClr val="5B2D2A"/>
          </a:solidFill>
          <a:ln w="12700">
            <a:solidFill>
              <a:srgbClr val="5B2D2A"/>
            </a:solidFill>
            <a:prstDash val="solid"/>
          </a:ln>
        </p:spPr>
      </p:sp>
      <p:sp>
        <p:nvSpPr>
          <p:cNvPr id="5" name="Shape 2"/>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Wynn Pham</a:t>
            </a:r>
            <a:endParaRPr lang="en-US" sz="1100" dirty="0"/>
          </a:p>
        </p:txBody>
      </p:sp>
      <p:sp>
        <p:nvSpPr>
          <p:cNvPr id="7" name="Text 4"/>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5</a:t>
            </a:r>
            <a:endParaRPr lang="en-US" sz="1100" dirty="0"/>
          </a:p>
        </p:txBody>
      </p:sp>
      <p:sp>
        <p:nvSpPr>
          <p:cNvPr id="51" name="Shape 7">
            <a:extLst>
              <a:ext uri="{FF2B5EF4-FFF2-40B4-BE49-F238E27FC236}">
                <a16:creationId xmlns:a16="http://schemas.microsoft.com/office/drawing/2014/main" id="{23293753-054D-76E7-4190-3A7CD8297B21}"/>
              </a:ext>
            </a:extLst>
          </p:cNvPr>
          <p:cNvSpPr/>
          <p:nvPr/>
        </p:nvSpPr>
        <p:spPr>
          <a:xfrm>
            <a:off x="182880" y="1069848"/>
            <a:ext cx="5760720" cy="329184"/>
          </a:xfrm>
          <a:prstGeom prst="rect">
            <a:avLst/>
          </a:prstGeom>
          <a:solidFill>
            <a:srgbClr val="5B2D2A"/>
          </a:solidFill>
          <a:ln w="12700">
            <a:solidFill>
              <a:srgbClr val="5B2D2A"/>
            </a:solidFill>
            <a:prstDash val="solid"/>
          </a:ln>
        </p:spPr>
      </p:sp>
      <p:sp>
        <p:nvSpPr>
          <p:cNvPr id="52" name="Text 8">
            <a:extLst>
              <a:ext uri="{FF2B5EF4-FFF2-40B4-BE49-F238E27FC236}">
                <a16:creationId xmlns:a16="http://schemas.microsoft.com/office/drawing/2014/main" id="{7F56051E-8A87-74FC-4EAB-689E6492F507}"/>
              </a:ext>
            </a:extLst>
          </p:cNvPr>
          <p:cNvSpPr/>
          <p:nvPr/>
        </p:nvSpPr>
        <p:spPr>
          <a:xfrm>
            <a:off x="228600" y="1069848"/>
            <a:ext cx="5669280" cy="329184"/>
          </a:xfrm>
          <a:prstGeom prst="rect">
            <a:avLst/>
          </a:prstGeom>
          <a:noFill/>
          <a:ln/>
        </p:spPr>
        <p:txBody>
          <a:bodyPr wrap="square" rtlCol="0" anchor="ctr"/>
          <a:lstStyle/>
          <a:p>
            <a:pPr marL="0" indent="0">
              <a:buNone/>
            </a:pPr>
            <a:r>
              <a:rPr lang="en-US" sz="1500" b="1" dirty="0">
                <a:solidFill>
                  <a:srgbClr val="FFFFFF"/>
                </a:solidFill>
              </a:rPr>
              <a:t>FFT Algorithm</a:t>
            </a:r>
            <a:endParaRPr lang="en-US" sz="1500" dirty="0"/>
          </a:p>
        </p:txBody>
      </p:sp>
      <p:sp>
        <p:nvSpPr>
          <p:cNvPr id="53" name="Shape 9">
            <a:extLst>
              <a:ext uri="{FF2B5EF4-FFF2-40B4-BE49-F238E27FC236}">
                <a16:creationId xmlns:a16="http://schemas.microsoft.com/office/drawing/2014/main" id="{09890026-2233-2A6D-6278-319F5348E973}"/>
              </a:ext>
            </a:extLst>
          </p:cNvPr>
          <p:cNvSpPr/>
          <p:nvPr/>
        </p:nvSpPr>
        <p:spPr>
          <a:xfrm>
            <a:off x="182880" y="1453896"/>
            <a:ext cx="5760720" cy="1517904"/>
          </a:xfrm>
          <a:prstGeom prst="rect">
            <a:avLst/>
          </a:prstGeom>
          <a:solidFill>
            <a:srgbClr val="F2F2F2"/>
          </a:solidFill>
          <a:ln w="12700">
            <a:solidFill>
              <a:srgbClr val="DDDDDD"/>
            </a:solidFill>
            <a:prstDash val="solid"/>
          </a:ln>
        </p:spPr>
      </p:sp>
      <p:sp>
        <p:nvSpPr>
          <p:cNvPr id="54" name="Text 10">
            <a:extLst>
              <a:ext uri="{FF2B5EF4-FFF2-40B4-BE49-F238E27FC236}">
                <a16:creationId xmlns:a16="http://schemas.microsoft.com/office/drawing/2014/main" id="{2F6C8E5A-50D6-B119-A5D6-A440E21B2971}"/>
              </a:ext>
            </a:extLst>
          </p:cNvPr>
          <p:cNvSpPr/>
          <p:nvPr/>
        </p:nvSpPr>
        <p:spPr>
          <a:xfrm>
            <a:off x="191643" y="1503045"/>
            <a:ext cx="5577840" cy="274320"/>
          </a:xfrm>
          <a:prstGeom prst="rect">
            <a:avLst/>
          </a:prstGeom>
          <a:noFill/>
          <a:ln/>
        </p:spPr>
        <p:txBody>
          <a:bodyPr wrap="square" rtlCol="0" anchor="ctr"/>
          <a:lstStyle/>
          <a:p>
            <a:pPr marL="0" indent="0">
              <a:buNone/>
            </a:pPr>
            <a:r>
              <a:rPr lang="en-US" sz="1400" b="1" dirty="0">
                <a:solidFill>
                  <a:srgbClr val="5B2D2A"/>
                </a:solidFill>
              </a:rPr>
              <a:t>DFT Definition</a:t>
            </a:r>
            <a:r>
              <a:rPr lang="en-US" sz="1200" b="1" dirty="0">
                <a:solidFill>
                  <a:srgbClr val="5B2D2A"/>
                </a:solidFill>
              </a:rPr>
              <a:t>:</a:t>
            </a:r>
            <a:endParaRPr lang="en-US" sz="1200" dirty="0"/>
          </a:p>
        </p:txBody>
      </p:sp>
      <mc:AlternateContent xmlns:mc="http://schemas.openxmlformats.org/markup-compatibility/2006" xmlns:a14="http://schemas.microsoft.com/office/drawing/2010/main">
        <mc:Choice Requires="a14">
          <p:sp>
            <p:nvSpPr>
              <p:cNvPr id="55" name="Text 11">
                <a:extLst>
                  <a:ext uri="{FF2B5EF4-FFF2-40B4-BE49-F238E27FC236}">
                    <a16:creationId xmlns:a16="http://schemas.microsoft.com/office/drawing/2014/main" id="{549E5F8B-20D6-1924-8257-9F828BBAD291}"/>
                  </a:ext>
                </a:extLst>
              </p:cNvPr>
              <p:cNvSpPr/>
              <p:nvPr/>
            </p:nvSpPr>
            <p:spPr>
              <a:xfrm>
                <a:off x="329184" y="1723263"/>
                <a:ext cx="5577840" cy="571881"/>
              </a:xfrm>
              <a:prstGeom prst="rect">
                <a:avLst/>
              </a:prstGeom>
              <a:noFill/>
              <a:ln/>
            </p:spPr>
            <p:txBody>
              <a:bodyPr wrap="square" rtlCol="0" anchor="ctr"/>
              <a:lstStyle/>
              <a:p>
                <a:pPr/>
                <a14:m>
                  <m:oMathPara xmlns:m="http://schemas.openxmlformats.org/officeDocument/2006/math">
                    <m:oMathParaPr>
                      <m:jc m:val="centerGroup"/>
                    </m:oMathParaPr>
                    <m:oMath xmlns:m="http://schemas.openxmlformats.org/officeDocument/2006/math">
                      <m:r>
                        <a:rPr lang="en-US" sz="1300" i="1" smtClean="0">
                          <a:latin typeface="Cambria Math" panose="02040503050406030204" pitchFamily="18" charset="0"/>
                        </a:rPr>
                        <m:t>𝑋</m:t>
                      </m:r>
                      <m:d>
                        <m:dPr>
                          <m:begChr m:val="["/>
                          <m:endChr m:val="]"/>
                          <m:ctrlPr>
                            <a:rPr lang="en-US" sz="1300" i="1" smtClean="0">
                              <a:latin typeface="Cambria Math" panose="02040503050406030204" pitchFamily="18" charset="0"/>
                            </a:rPr>
                          </m:ctrlPr>
                        </m:dPr>
                        <m:e>
                          <m:r>
                            <a:rPr lang="en-US" sz="1300" i="1" smtClean="0">
                              <a:latin typeface="Cambria Math" panose="02040503050406030204" pitchFamily="18" charset="0"/>
                            </a:rPr>
                            <m:t>𝑚</m:t>
                          </m:r>
                        </m:e>
                      </m:d>
                      <m:r>
                        <a:rPr lang="en-US" sz="1300" i="1" smtClean="0">
                          <a:latin typeface="Cambria Math" panose="02040503050406030204" pitchFamily="18" charset="0"/>
                        </a:rPr>
                        <m:t>=</m:t>
                      </m:r>
                      <m:nary>
                        <m:naryPr>
                          <m:chr m:val="∑"/>
                          <m:subHide m:val="on"/>
                          <m:supHide m:val="on"/>
                          <m:ctrlPr>
                            <a:rPr lang="en-US" sz="1300" i="1" smtClean="0">
                              <a:latin typeface="Cambria Math" panose="02040503050406030204" pitchFamily="18" charset="0"/>
                            </a:rPr>
                          </m:ctrlPr>
                        </m:naryPr>
                        <m:sub/>
                        <m:sup/>
                        <m:e>
                          <m:r>
                            <a:rPr lang="en-US" sz="1300" i="1" smtClean="0">
                              <a:latin typeface="Cambria Math" panose="02040503050406030204" pitchFamily="18" charset="0"/>
                            </a:rPr>
                            <m:t>𝑥</m:t>
                          </m:r>
                          <m:d>
                            <m:dPr>
                              <m:begChr m:val="["/>
                              <m:endChr m:val="]"/>
                              <m:ctrlPr>
                                <a:rPr lang="en-US" sz="1300" i="1" smtClean="0">
                                  <a:latin typeface="Cambria Math" panose="02040503050406030204" pitchFamily="18" charset="0"/>
                                </a:rPr>
                              </m:ctrlPr>
                            </m:dPr>
                            <m:e>
                              <m:r>
                                <a:rPr lang="en-US" sz="1300" i="1" smtClean="0">
                                  <a:latin typeface="Cambria Math" panose="02040503050406030204" pitchFamily="18" charset="0"/>
                                </a:rPr>
                                <m:t>𝑘</m:t>
                              </m:r>
                            </m:e>
                          </m:d>
                          <m:sSup>
                            <m:sSupPr>
                              <m:ctrlPr>
                                <a:rPr lang="en-US" sz="1300" i="1" smtClean="0">
                                  <a:latin typeface="Cambria Math" panose="02040503050406030204" pitchFamily="18" charset="0"/>
                                </a:rPr>
                              </m:ctrlPr>
                            </m:sSupPr>
                            <m:e>
                              <m:r>
                                <a:rPr lang="en-US" sz="1300" i="1" smtClean="0">
                                  <a:latin typeface="Cambria Math" panose="02040503050406030204" pitchFamily="18" charset="0"/>
                                </a:rPr>
                                <m:t>𝑒</m:t>
                              </m:r>
                            </m:e>
                            <m:sup>
                              <m:f>
                                <m:fPr>
                                  <m:ctrlPr>
                                    <a:rPr lang="en-US" sz="1300" i="1" smtClean="0">
                                      <a:latin typeface="Cambria Math" panose="02040503050406030204" pitchFamily="18" charset="0"/>
                                    </a:rPr>
                                  </m:ctrlPr>
                                </m:fPr>
                                <m:num>
                                  <m:r>
                                    <a:rPr lang="en-US" sz="1300" i="1" smtClean="0">
                                      <a:latin typeface="Cambria Math" panose="02040503050406030204" pitchFamily="18" charset="0"/>
                                    </a:rPr>
                                    <m:t>−</m:t>
                                  </m:r>
                                  <m:r>
                                    <a:rPr lang="en-US" sz="1300" i="1" smtClean="0">
                                      <a:latin typeface="Cambria Math" panose="02040503050406030204" pitchFamily="18" charset="0"/>
                                    </a:rPr>
                                    <m:t>𝑗</m:t>
                                  </m:r>
                                  <m:r>
                                    <a:rPr lang="en-US" sz="1300" i="1" smtClean="0">
                                      <a:latin typeface="Cambria Math" panose="02040503050406030204" pitchFamily="18" charset="0"/>
                                    </a:rPr>
                                    <m:t>𝜋</m:t>
                                  </m:r>
                                  <m:r>
                                    <a:rPr lang="en-US" sz="1300" i="1" smtClean="0">
                                      <a:latin typeface="Cambria Math" panose="02040503050406030204" pitchFamily="18" charset="0"/>
                                    </a:rPr>
                                    <m:t>𝑚𝑘</m:t>
                                  </m:r>
                                </m:num>
                                <m:den>
                                  <m:r>
                                    <a:rPr lang="en-US" sz="1300" i="1" smtClean="0">
                                      <a:latin typeface="Cambria Math" panose="02040503050406030204" pitchFamily="18" charset="0"/>
                                    </a:rPr>
                                    <m:t>𝑁</m:t>
                                  </m:r>
                                </m:den>
                              </m:f>
                            </m:sup>
                          </m:sSup>
                        </m:e>
                      </m:nary>
                      <m:r>
                        <a:rPr lang="en-US" sz="1300" i="1" smtClean="0">
                          <a:latin typeface="Cambria Math" panose="02040503050406030204" pitchFamily="18" charset="0"/>
                        </a:rPr>
                        <m:t>, </m:t>
                      </m:r>
                      <m:r>
                        <a:rPr lang="en-US" sz="1300" b="0" i="1" smtClean="0">
                          <a:latin typeface="Cambria Math" panose="02040503050406030204" pitchFamily="18" charset="0"/>
                        </a:rPr>
                        <m:t>𝑤𝑖𝑡h</m:t>
                      </m:r>
                      <m:r>
                        <a:rPr lang="en-US" sz="1300" b="0" i="1" smtClean="0">
                          <a:latin typeface="Cambria Math" panose="02040503050406030204" pitchFamily="18" charset="0"/>
                        </a:rPr>
                        <m:t> </m:t>
                      </m:r>
                      <m:r>
                        <a:rPr lang="en-US" sz="1300" i="1" smtClean="0">
                          <a:latin typeface="Cambria Math" panose="02040503050406030204" pitchFamily="18" charset="0"/>
                        </a:rPr>
                        <m:t>𝑘</m:t>
                      </m:r>
                      <m:r>
                        <a:rPr lang="en-US" sz="1300" i="1" smtClean="0">
                          <a:latin typeface="Cambria Math" panose="02040503050406030204" pitchFamily="18" charset="0"/>
                        </a:rPr>
                        <m:t>=0,1,…,</m:t>
                      </m:r>
                      <m:r>
                        <a:rPr lang="en-US" sz="1300" i="1" smtClean="0">
                          <a:latin typeface="Cambria Math" panose="02040503050406030204" pitchFamily="18" charset="0"/>
                        </a:rPr>
                        <m:t>𝑁</m:t>
                      </m:r>
                      <m:r>
                        <a:rPr lang="en-US" sz="1300" i="1" smtClean="0">
                          <a:latin typeface="Cambria Math" panose="02040503050406030204" pitchFamily="18" charset="0"/>
                        </a:rPr>
                        <m:t>−1</m:t>
                      </m:r>
                    </m:oMath>
                  </m:oMathPara>
                </a14:m>
                <a:endParaRPr lang="en-US" sz="1300" dirty="0"/>
              </a:p>
            </p:txBody>
          </p:sp>
        </mc:Choice>
        <mc:Fallback xmlns="">
          <p:sp>
            <p:nvSpPr>
              <p:cNvPr id="55" name="Text 11">
                <a:extLst>
                  <a:ext uri="{FF2B5EF4-FFF2-40B4-BE49-F238E27FC236}">
                    <a16:creationId xmlns:a16="http://schemas.microsoft.com/office/drawing/2014/main" id="{549E5F8B-20D6-1924-8257-9F828BBAD291}"/>
                  </a:ext>
                </a:extLst>
              </p:cNvPr>
              <p:cNvSpPr>
                <a:spLocks noRot="1" noChangeAspect="1" noMove="1" noResize="1" noEditPoints="1" noAdjustHandles="1" noChangeArrowheads="1" noChangeShapeType="1" noTextEdit="1"/>
              </p:cNvSpPr>
              <p:nvPr/>
            </p:nvSpPr>
            <p:spPr>
              <a:xfrm>
                <a:off x="329184" y="1723263"/>
                <a:ext cx="5577840" cy="571881"/>
              </a:xfrm>
              <a:prstGeom prst="rect">
                <a:avLst/>
              </a:prstGeom>
              <a:blipFill>
                <a:blip r:embed="rId4"/>
                <a:stretch>
                  <a:fillRect t="-115957" b="-164894"/>
                </a:stretch>
              </a:blipFill>
              <a:ln/>
            </p:spPr>
            <p:txBody>
              <a:bodyPr/>
              <a:lstStyle/>
              <a:p>
                <a:r>
                  <a:rPr lang="en-US">
                    <a:noFill/>
                  </a:rPr>
                  <a:t> </a:t>
                </a:r>
              </a:p>
            </p:txBody>
          </p:sp>
        </mc:Fallback>
      </mc:AlternateContent>
      <p:sp>
        <p:nvSpPr>
          <p:cNvPr id="56" name="Text 12">
            <a:extLst>
              <a:ext uri="{FF2B5EF4-FFF2-40B4-BE49-F238E27FC236}">
                <a16:creationId xmlns:a16="http://schemas.microsoft.com/office/drawing/2014/main" id="{523FF499-DE4C-EF31-8658-62D09E43E388}"/>
              </a:ext>
            </a:extLst>
          </p:cNvPr>
          <p:cNvSpPr/>
          <p:nvPr/>
        </p:nvSpPr>
        <p:spPr>
          <a:xfrm>
            <a:off x="222504" y="2234991"/>
            <a:ext cx="5577840" cy="640080"/>
          </a:xfrm>
          <a:prstGeom prst="rect">
            <a:avLst/>
          </a:prstGeom>
          <a:noFill/>
          <a:ln/>
        </p:spPr>
        <p:txBody>
          <a:bodyPr wrap="square" rtlCol="0" anchor="ctr"/>
          <a:lstStyle/>
          <a:p>
            <a:pPr marL="0" indent="0">
              <a:buNone/>
            </a:pPr>
            <a:r>
              <a:rPr lang="en-US" sz="1300" dirty="0">
                <a:solidFill>
                  <a:srgbClr val="1A1A1A"/>
                </a:solidFill>
              </a:rPr>
              <a:t>• Maps N time-domain samples → N frequency-domain bins</a:t>
            </a:r>
            <a:endParaRPr lang="en-US" sz="1300" dirty="0"/>
          </a:p>
          <a:p>
            <a:pPr marL="0" indent="0">
              <a:buNone/>
            </a:pPr>
            <a:r>
              <a:rPr lang="en-US" sz="1300" dirty="0">
                <a:solidFill>
                  <a:srgbClr val="1A1A1A"/>
                </a:solidFill>
              </a:rPr>
              <a:t>• Each bin m corresponds to frequency  f_m = m · Fs / N</a:t>
            </a:r>
            <a:endParaRPr lang="en-US" sz="1300" dirty="0"/>
          </a:p>
          <a:p>
            <a:pPr marL="0" indent="0">
              <a:buNone/>
            </a:pPr>
            <a:r>
              <a:rPr lang="en-US" sz="1300" dirty="0">
                <a:solidFill>
                  <a:srgbClr val="1A1A1A"/>
                </a:solidFill>
              </a:rPr>
              <a:t>• Complexity: O(N²) for DFT  →  O(N log N) for FFT (Cooley-Tukey</a:t>
            </a:r>
            <a:r>
              <a:rPr lang="en-US" sz="1150" dirty="0">
                <a:solidFill>
                  <a:srgbClr val="1A1A1A"/>
                </a:solidFill>
              </a:rPr>
              <a:t>)</a:t>
            </a:r>
            <a:endParaRPr lang="en-US" sz="1150" dirty="0"/>
          </a:p>
        </p:txBody>
      </p:sp>
      <p:sp>
        <p:nvSpPr>
          <p:cNvPr id="57" name="Shape 13">
            <a:extLst>
              <a:ext uri="{FF2B5EF4-FFF2-40B4-BE49-F238E27FC236}">
                <a16:creationId xmlns:a16="http://schemas.microsoft.com/office/drawing/2014/main" id="{6B5DA05E-131D-3124-8BE4-B2AA7443CDE4}"/>
              </a:ext>
            </a:extLst>
          </p:cNvPr>
          <p:cNvSpPr/>
          <p:nvPr/>
        </p:nvSpPr>
        <p:spPr>
          <a:xfrm>
            <a:off x="182880" y="3105530"/>
            <a:ext cx="5760720" cy="1466469"/>
          </a:xfrm>
          <a:prstGeom prst="rect">
            <a:avLst/>
          </a:prstGeom>
          <a:solidFill>
            <a:srgbClr val="F2F2F2"/>
          </a:solidFill>
          <a:ln w="12700">
            <a:solidFill>
              <a:srgbClr val="DDDDDD"/>
            </a:solidFill>
            <a:prstDash val="solid"/>
          </a:ln>
        </p:spPr>
      </p:sp>
      <p:sp>
        <p:nvSpPr>
          <p:cNvPr id="58" name="Shape 14">
            <a:extLst>
              <a:ext uri="{FF2B5EF4-FFF2-40B4-BE49-F238E27FC236}">
                <a16:creationId xmlns:a16="http://schemas.microsoft.com/office/drawing/2014/main" id="{C09F6435-C7B3-8253-7DB6-D89953082D81}"/>
              </a:ext>
            </a:extLst>
          </p:cNvPr>
          <p:cNvSpPr/>
          <p:nvPr/>
        </p:nvSpPr>
        <p:spPr>
          <a:xfrm>
            <a:off x="182880" y="3105531"/>
            <a:ext cx="5760720" cy="310896"/>
          </a:xfrm>
          <a:prstGeom prst="rect">
            <a:avLst/>
          </a:prstGeom>
          <a:solidFill>
            <a:srgbClr val="1A3A5C"/>
          </a:solidFill>
          <a:ln w="12700">
            <a:solidFill>
              <a:srgbClr val="1A3A5C"/>
            </a:solidFill>
            <a:prstDash val="solid"/>
          </a:ln>
        </p:spPr>
      </p:sp>
      <p:sp>
        <p:nvSpPr>
          <p:cNvPr id="59" name="Text 15">
            <a:extLst>
              <a:ext uri="{FF2B5EF4-FFF2-40B4-BE49-F238E27FC236}">
                <a16:creationId xmlns:a16="http://schemas.microsoft.com/office/drawing/2014/main" id="{A90D4A47-F798-6C58-AFB6-FBCC7FABFD1D}"/>
              </a:ext>
            </a:extLst>
          </p:cNvPr>
          <p:cNvSpPr/>
          <p:nvPr/>
        </p:nvSpPr>
        <p:spPr>
          <a:xfrm>
            <a:off x="246888" y="3105531"/>
            <a:ext cx="5577840" cy="310896"/>
          </a:xfrm>
          <a:prstGeom prst="rect">
            <a:avLst/>
          </a:prstGeom>
          <a:noFill/>
          <a:ln/>
        </p:spPr>
        <p:txBody>
          <a:bodyPr wrap="square" lIns="0" tIns="0" rIns="0" bIns="0" rtlCol="0" anchor="ctr"/>
          <a:lstStyle/>
          <a:p>
            <a:pPr marL="0" indent="0">
              <a:buNone/>
            </a:pPr>
            <a:r>
              <a:rPr lang="en-US" sz="1500" b="1" dirty="0">
                <a:solidFill>
                  <a:srgbClr val="FFFFFF"/>
                </a:solidFill>
              </a:rPr>
              <a:t>Windowing before FFT</a:t>
            </a:r>
            <a:endParaRPr lang="en-US" sz="1500" dirty="0"/>
          </a:p>
        </p:txBody>
      </p:sp>
      <p:sp>
        <p:nvSpPr>
          <p:cNvPr id="60" name="Text 16">
            <a:extLst>
              <a:ext uri="{FF2B5EF4-FFF2-40B4-BE49-F238E27FC236}">
                <a16:creationId xmlns:a16="http://schemas.microsoft.com/office/drawing/2014/main" id="{306476C2-C8B8-4E9D-28A9-12104F7C3626}"/>
              </a:ext>
            </a:extLst>
          </p:cNvPr>
          <p:cNvSpPr/>
          <p:nvPr/>
        </p:nvSpPr>
        <p:spPr>
          <a:xfrm>
            <a:off x="246888" y="3499294"/>
            <a:ext cx="5696712" cy="1054989"/>
          </a:xfrm>
          <a:prstGeom prst="rect">
            <a:avLst/>
          </a:prstGeom>
          <a:noFill/>
          <a:ln/>
        </p:spPr>
        <p:txBody>
          <a:bodyPr wrap="square" rtlCol="0" anchor="ctr"/>
          <a:lstStyle/>
          <a:p>
            <a:pPr marL="0" indent="0">
              <a:buNone/>
            </a:pPr>
            <a:r>
              <a:rPr lang="en-US" sz="1300" dirty="0">
                <a:solidFill>
                  <a:srgbClr val="1A1A1A"/>
                </a:solidFill>
              </a:rPr>
              <a:t>The finite-length beat signal is implicitly multiplied by a rectangular window → abrupt edges cause spectral leakage. A Hann window is suitable to taper the signal smoothly to zero at both ends, concentrating energy at the true frequency bin and making the chest-bin peak sharper and easier to detect.</a:t>
            </a:r>
            <a:endParaRPr lang="en-US" sz="1300" dirty="0"/>
          </a:p>
        </p:txBody>
      </p:sp>
      <p:sp>
        <p:nvSpPr>
          <p:cNvPr id="61" name="Shape 17">
            <a:extLst>
              <a:ext uri="{FF2B5EF4-FFF2-40B4-BE49-F238E27FC236}">
                <a16:creationId xmlns:a16="http://schemas.microsoft.com/office/drawing/2014/main" id="{88DFDE5C-51D4-D01F-CBB0-792F88063744}"/>
              </a:ext>
            </a:extLst>
          </p:cNvPr>
          <p:cNvSpPr/>
          <p:nvPr/>
        </p:nvSpPr>
        <p:spPr>
          <a:xfrm>
            <a:off x="182880" y="4709159"/>
            <a:ext cx="5760720" cy="1555051"/>
          </a:xfrm>
          <a:prstGeom prst="rect">
            <a:avLst/>
          </a:prstGeom>
          <a:solidFill>
            <a:srgbClr val="F2F2F2"/>
          </a:solidFill>
          <a:ln w="12700">
            <a:solidFill>
              <a:srgbClr val="DDDDDD"/>
            </a:solidFill>
            <a:prstDash val="solid"/>
          </a:ln>
        </p:spPr>
      </p:sp>
      <p:sp>
        <p:nvSpPr>
          <p:cNvPr id="62" name="Shape 18">
            <a:extLst>
              <a:ext uri="{FF2B5EF4-FFF2-40B4-BE49-F238E27FC236}">
                <a16:creationId xmlns:a16="http://schemas.microsoft.com/office/drawing/2014/main" id="{48A8E9C8-C6FB-5105-22BA-738546C420AE}"/>
              </a:ext>
            </a:extLst>
          </p:cNvPr>
          <p:cNvSpPr/>
          <p:nvPr/>
        </p:nvSpPr>
        <p:spPr>
          <a:xfrm>
            <a:off x="182880" y="4709160"/>
            <a:ext cx="5760720" cy="310896"/>
          </a:xfrm>
          <a:prstGeom prst="rect">
            <a:avLst/>
          </a:prstGeom>
          <a:solidFill>
            <a:srgbClr val="145A32"/>
          </a:solidFill>
          <a:ln w="12700">
            <a:solidFill>
              <a:srgbClr val="145A32"/>
            </a:solidFill>
            <a:prstDash val="solid"/>
          </a:ln>
        </p:spPr>
      </p:sp>
      <p:sp>
        <p:nvSpPr>
          <p:cNvPr id="63" name="Text 19">
            <a:extLst>
              <a:ext uri="{FF2B5EF4-FFF2-40B4-BE49-F238E27FC236}">
                <a16:creationId xmlns:a16="http://schemas.microsoft.com/office/drawing/2014/main" id="{57C70F0D-0C90-4E1F-94CA-AAFFF1FC77EC}"/>
              </a:ext>
            </a:extLst>
          </p:cNvPr>
          <p:cNvSpPr/>
          <p:nvPr/>
        </p:nvSpPr>
        <p:spPr>
          <a:xfrm>
            <a:off x="246888" y="4709160"/>
            <a:ext cx="5577840" cy="310896"/>
          </a:xfrm>
          <a:prstGeom prst="rect">
            <a:avLst/>
          </a:prstGeom>
          <a:noFill/>
          <a:ln/>
        </p:spPr>
        <p:txBody>
          <a:bodyPr wrap="square" lIns="0" tIns="0" rIns="0" bIns="0" rtlCol="0" anchor="ctr"/>
          <a:lstStyle/>
          <a:p>
            <a:pPr marL="0" indent="0">
              <a:buNone/>
            </a:pPr>
            <a:r>
              <a:rPr lang="en-US" sz="1500" b="1" dirty="0">
                <a:solidFill>
                  <a:srgbClr val="FFFFFF"/>
                </a:solidFill>
              </a:rPr>
              <a:t>Dominant Bin Selection (Code)</a:t>
            </a:r>
            <a:endParaRPr lang="en-US" sz="1500" dirty="0"/>
          </a:p>
        </p:txBody>
      </p:sp>
      <p:sp>
        <p:nvSpPr>
          <p:cNvPr id="64" name="Text 20">
            <a:extLst>
              <a:ext uri="{FF2B5EF4-FFF2-40B4-BE49-F238E27FC236}">
                <a16:creationId xmlns:a16="http://schemas.microsoft.com/office/drawing/2014/main" id="{0BF238A4-7073-95A6-6154-890A1C19B9CD}"/>
              </a:ext>
            </a:extLst>
          </p:cNvPr>
          <p:cNvSpPr/>
          <p:nvPr/>
        </p:nvSpPr>
        <p:spPr>
          <a:xfrm>
            <a:off x="246888" y="5065776"/>
            <a:ext cx="5577840" cy="914400"/>
          </a:xfrm>
          <a:prstGeom prst="rect">
            <a:avLst/>
          </a:prstGeom>
          <a:noFill/>
          <a:ln/>
        </p:spPr>
        <p:txBody>
          <a:bodyPr wrap="square" rtlCol="0" anchor="ctr"/>
          <a:lstStyle/>
          <a:p>
            <a:pPr marL="0" indent="0">
              <a:buNone/>
            </a:pPr>
            <a:r>
              <a:rPr lang="en-US" sz="1200" dirty="0">
                <a:solidFill>
                  <a:srgbClr val="1A1A1A"/>
                </a:solidFill>
                <a:latin typeface="Courier New" pitchFamily="34" charset="0"/>
                <a:ea typeface="Courier New" pitchFamily="34" charset="-122"/>
                <a:cs typeface="Courier New" pitchFamily="34" charset="-120"/>
              </a:rPr>
              <a:t>m* = argmax  |S[n, m]|   </a:t>
            </a:r>
            <a:endParaRPr lang="en-US" sz="1200" dirty="0"/>
          </a:p>
          <a:p>
            <a:pPr marL="0" indent="0">
              <a:buNone/>
            </a:pPr>
            <a:r>
              <a:rPr lang="en-US" sz="1200" dirty="0">
                <a:solidFill>
                  <a:srgbClr val="1A1A1A"/>
                </a:solidFill>
                <a:latin typeface="Courier New" pitchFamily="34" charset="0"/>
                <a:ea typeface="Courier New" pitchFamily="34" charset="-122"/>
                <a:cs typeface="Courier New" pitchFamily="34" charset="-120"/>
              </a:rPr>
              <a:t>Bin m* corresponds to the patient's chest at distance:</a:t>
            </a:r>
            <a:endParaRPr lang="en-US" sz="1200" dirty="0"/>
          </a:p>
          <a:p>
            <a:pPr marL="0" indent="0">
              <a:buNone/>
            </a:pPr>
            <a:r>
              <a:rPr lang="en-US" sz="1200" dirty="0">
                <a:solidFill>
                  <a:srgbClr val="1A1A1A"/>
                </a:solidFill>
                <a:latin typeface="Courier New" pitchFamily="34" charset="0"/>
                <a:ea typeface="Courier New" pitchFamily="34" charset="-122"/>
                <a:cs typeface="Courier New" pitchFamily="34" charset="-120"/>
              </a:rPr>
              <a:t>     R = m* · c / (2B)  =  m* × 0.75 m   (B = 200 MHz)</a:t>
            </a:r>
            <a:endParaRPr lang="en-US" sz="1200" dirty="0"/>
          </a:p>
        </p:txBody>
      </p:sp>
      <p:sp>
        <p:nvSpPr>
          <p:cNvPr id="65" name="Shape 21">
            <a:extLst>
              <a:ext uri="{FF2B5EF4-FFF2-40B4-BE49-F238E27FC236}">
                <a16:creationId xmlns:a16="http://schemas.microsoft.com/office/drawing/2014/main" id="{3D25CA96-F6DE-A7D5-7F2C-D4A626E001F6}"/>
              </a:ext>
            </a:extLst>
          </p:cNvPr>
          <p:cNvSpPr/>
          <p:nvPr/>
        </p:nvSpPr>
        <p:spPr>
          <a:xfrm>
            <a:off x="6153912" y="1069848"/>
            <a:ext cx="5897880" cy="329184"/>
          </a:xfrm>
          <a:prstGeom prst="rect">
            <a:avLst/>
          </a:prstGeom>
          <a:solidFill>
            <a:srgbClr val="1A3A5C"/>
          </a:solidFill>
          <a:ln w="12700">
            <a:solidFill>
              <a:srgbClr val="1A3A5C"/>
            </a:solidFill>
            <a:prstDash val="solid"/>
          </a:ln>
        </p:spPr>
      </p:sp>
      <p:sp>
        <p:nvSpPr>
          <p:cNvPr id="66" name="Text 22">
            <a:extLst>
              <a:ext uri="{FF2B5EF4-FFF2-40B4-BE49-F238E27FC236}">
                <a16:creationId xmlns:a16="http://schemas.microsoft.com/office/drawing/2014/main" id="{077A7FAC-1678-111D-BFFA-7E64B970C32A}"/>
              </a:ext>
            </a:extLst>
          </p:cNvPr>
          <p:cNvSpPr/>
          <p:nvPr/>
        </p:nvSpPr>
        <p:spPr>
          <a:xfrm>
            <a:off x="6199632" y="1069848"/>
            <a:ext cx="5806440" cy="329184"/>
          </a:xfrm>
          <a:prstGeom prst="rect">
            <a:avLst/>
          </a:prstGeom>
          <a:noFill/>
          <a:ln/>
        </p:spPr>
        <p:txBody>
          <a:bodyPr wrap="square" rtlCol="0" anchor="ctr"/>
          <a:lstStyle/>
          <a:p>
            <a:pPr marL="0" indent="0">
              <a:buNone/>
            </a:pPr>
            <a:r>
              <a:rPr lang="en-US" sz="1500" b="1" dirty="0">
                <a:solidFill>
                  <a:srgbClr val="FFFFFF"/>
                </a:solidFill>
              </a:rPr>
              <a:t>Application in This Paper</a:t>
            </a:r>
            <a:endParaRPr lang="en-US" sz="1500" dirty="0"/>
          </a:p>
        </p:txBody>
      </p:sp>
      <p:sp>
        <p:nvSpPr>
          <p:cNvPr id="67" name="Shape 23">
            <a:extLst>
              <a:ext uri="{FF2B5EF4-FFF2-40B4-BE49-F238E27FC236}">
                <a16:creationId xmlns:a16="http://schemas.microsoft.com/office/drawing/2014/main" id="{786CEDCA-D5C4-8054-252C-BE0C78B455EA}"/>
              </a:ext>
            </a:extLst>
          </p:cNvPr>
          <p:cNvSpPr/>
          <p:nvPr/>
        </p:nvSpPr>
        <p:spPr>
          <a:xfrm>
            <a:off x="6153912" y="1453896"/>
            <a:ext cx="5897880" cy="1078992"/>
          </a:xfrm>
          <a:prstGeom prst="rect">
            <a:avLst/>
          </a:prstGeom>
          <a:solidFill>
            <a:srgbClr val="F2F2F2"/>
          </a:solidFill>
          <a:ln w="12700">
            <a:solidFill>
              <a:srgbClr val="DDDDDD"/>
            </a:solidFill>
            <a:prstDash val="solid"/>
          </a:ln>
        </p:spPr>
      </p:sp>
      <p:sp>
        <p:nvSpPr>
          <p:cNvPr id="68" name="Shape 24">
            <a:extLst>
              <a:ext uri="{FF2B5EF4-FFF2-40B4-BE49-F238E27FC236}">
                <a16:creationId xmlns:a16="http://schemas.microsoft.com/office/drawing/2014/main" id="{890811CA-DE13-5EA9-B85C-CF7F158AE3F5}"/>
              </a:ext>
            </a:extLst>
          </p:cNvPr>
          <p:cNvSpPr/>
          <p:nvPr/>
        </p:nvSpPr>
        <p:spPr>
          <a:xfrm>
            <a:off x="6153912" y="1453896"/>
            <a:ext cx="457200" cy="1078992"/>
          </a:xfrm>
          <a:prstGeom prst="rect">
            <a:avLst/>
          </a:prstGeom>
          <a:solidFill>
            <a:srgbClr val="2C3E50"/>
          </a:solidFill>
          <a:ln w="12700">
            <a:solidFill>
              <a:srgbClr val="2C3E50"/>
            </a:solidFill>
            <a:prstDash val="solid"/>
          </a:ln>
        </p:spPr>
      </p:sp>
      <p:sp>
        <p:nvSpPr>
          <p:cNvPr id="69" name="Text 25">
            <a:extLst>
              <a:ext uri="{FF2B5EF4-FFF2-40B4-BE49-F238E27FC236}">
                <a16:creationId xmlns:a16="http://schemas.microsoft.com/office/drawing/2014/main" id="{2B71D6D0-FFC5-338C-7426-07002FF5651E}"/>
              </a:ext>
            </a:extLst>
          </p:cNvPr>
          <p:cNvSpPr/>
          <p:nvPr/>
        </p:nvSpPr>
        <p:spPr>
          <a:xfrm>
            <a:off x="6153912" y="1453896"/>
            <a:ext cx="457200" cy="1078992"/>
          </a:xfrm>
          <a:prstGeom prst="rect">
            <a:avLst/>
          </a:prstGeom>
          <a:noFill/>
          <a:ln/>
        </p:spPr>
        <p:txBody>
          <a:bodyPr wrap="square" lIns="0" tIns="0" rIns="0" bIns="0" rtlCol="0" anchor="ctr"/>
          <a:lstStyle/>
          <a:p>
            <a:pPr marL="0" indent="0" algn="ctr">
              <a:buNone/>
            </a:pPr>
            <a:r>
              <a:rPr lang="en-US" sz="1600" b="1" dirty="0">
                <a:solidFill>
                  <a:srgbClr val="FFFFFF"/>
                </a:solidFill>
              </a:rPr>
              <a:t>①</a:t>
            </a:r>
            <a:endParaRPr lang="en-US" sz="1600" dirty="0"/>
          </a:p>
        </p:txBody>
      </p:sp>
      <p:sp>
        <p:nvSpPr>
          <p:cNvPr id="70" name="Text 26">
            <a:extLst>
              <a:ext uri="{FF2B5EF4-FFF2-40B4-BE49-F238E27FC236}">
                <a16:creationId xmlns:a16="http://schemas.microsoft.com/office/drawing/2014/main" id="{F84EB836-BF04-6048-78B7-F5D3665FD59A}"/>
              </a:ext>
            </a:extLst>
          </p:cNvPr>
          <p:cNvSpPr/>
          <p:nvPr/>
        </p:nvSpPr>
        <p:spPr>
          <a:xfrm>
            <a:off x="6679692" y="1503045"/>
            <a:ext cx="5303520" cy="274320"/>
          </a:xfrm>
          <a:prstGeom prst="rect">
            <a:avLst/>
          </a:prstGeom>
          <a:noFill/>
          <a:ln/>
        </p:spPr>
        <p:txBody>
          <a:bodyPr wrap="square" rtlCol="0" anchor="ctr"/>
          <a:lstStyle/>
          <a:p>
            <a:pPr marL="0" indent="0">
              <a:buNone/>
            </a:pPr>
            <a:r>
              <a:rPr lang="en-US" sz="1400" b="1" dirty="0">
                <a:solidFill>
                  <a:srgbClr val="2C3E50"/>
                </a:solidFill>
              </a:rPr>
              <a:t>Beat signal construction</a:t>
            </a:r>
            <a:endParaRPr lang="en-US" sz="1400" dirty="0"/>
          </a:p>
        </p:txBody>
      </p:sp>
      <p:sp>
        <p:nvSpPr>
          <p:cNvPr id="71" name="Text 27">
            <a:extLst>
              <a:ext uri="{FF2B5EF4-FFF2-40B4-BE49-F238E27FC236}">
                <a16:creationId xmlns:a16="http://schemas.microsoft.com/office/drawing/2014/main" id="{CCDB2AB6-42D1-8EE2-79F2-D893CE98FA09}"/>
              </a:ext>
            </a:extLst>
          </p:cNvPr>
          <p:cNvSpPr/>
          <p:nvPr/>
        </p:nvSpPr>
        <p:spPr>
          <a:xfrm>
            <a:off x="6665976" y="1801368"/>
            <a:ext cx="5303520" cy="694944"/>
          </a:xfrm>
          <a:prstGeom prst="rect">
            <a:avLst/>
          </a:prstGeom>
          <a:noFill/>
          <a:ln/>
        </p:spPr>
        <p:txBody>
          <a:bodyPr wrap="square" rtlCol="0" anchor="ctr"/>
          <a:lstStyle/>
          <a:p>
            <a:pPr marL="0" indent="0">
              <a:buNone/>
            </a:pPr>
            <a:r>
              <a:rPr lang="en-US" sz="1300" dirty="0">
                <a:solidFill>
                  <a:srgbClr val="1A1A1A"/>
                </a:solidFill>
                <a:latin typeface="Courier New" pitchFamily="34" charset="0"/>
                <a:ea typeface="Courier New" pitchFamily="34" charset="-122"/>
                <a:cs typeface="Courier New" pitchFamily="34" charset="-120"/>
              </a:rPr>
              <a:t>Each radar frame: N=32 fast-time samples (IQ complex). The IQ matrix has shape [32 × T_frames], where T_frames spans the entire recording session.</a:t>
            </a:r>
            <a:endParaRPr lang="en-US" sz="1300" dirty="0"/>
          </a:p>
        </p:txBody>
      </p:sp>
      <p:sp>
        <p:nvSpPr>
          <p:cNvPr id="72" name="Shape 28">
            <a:extLst>
              <a:ext uri="{FF2B5EF4-FFF2-40B4-BE49-F238E27FC236}">
                <a16:creationId xmlns:a16="http://schemas.microsoft.com/office/drawing/2014/main" id="{9D6F9E4C-5499-5806-1938-60C757AF6802}"/>
              </a:ext>
            </a:extLst>
          </p:cNvPr>
          <p:cNvSpPr/>
          <p:nvPr/>
        </p:nvSpPr>
        <p:spPr>
          <a:xfrm>
            <a:off x="6153912" y="2624328"/>
            <a:ext cx="5897880" cy="1078992"/>
          </a:xfrm>
          <a:prstGeom prst="rect">
            <a:avLst/>
          </a:prstGeom>
          <a:solidFill>
            <a:srgbClr val="F2F2F2"/>
          </a:solidFill>
          <a:ln w="12700">
            <a:solidFill>
              <a:srgbClr val="DDDDDD"/>
            </a:solidFill>
            <a:prstDash val="solid"/>
          </a:ln>
        </p:spPr>
      </p:sp>
      <p:sp>
        <p:nvSpPr>
          <p:cNvPr id="73" name="Shape 29">
            <a:extLst>
              <a:ext uri="{FF2B5EF4-FFF2-40B4-BE49-F238E27FC236}">
                <a16:creationId xmlns:a16="http://schemas.microsoft.com/office/drawing/2014/main" id="{85F5E5DB-9B6D-82CD-C659-36712F4B0885}"/>
              </a:ext>
            </a:extLst>
          </p:cNvPr>
          <p:cNvSpPr/>
          <p:nvPr/>
        </p:nvSpPr>
        <p:spPr>
          <a:xfrm>
            <a:off x="6153912" y="2624328"/>
            <a:ext cx="457200" cy="1078992"/>
          </a:xfrm>
          <a:prstGeom prst="rect">
            <a:avLst/>
          </a:prstGeom>
          <a:solidFill>
            <a:srgbClr val="5B2D2A"/>
          </a:solidFill>
          <a:ln w="12700">
            <a:solidFill>
              <a:srgbClr val="5B2D2A"/>
            </a:solidFill>
            <a:prstDash val="solid"/>
          </a:ln>
        </p:spPr>
      </p:sp>
      <p:sp>
        <p:nvSpPr>
          <p:cNvPr id="74" name="Text 30">
            <a:extLst>
              <a:ext uri="{FF2B5EF4-FFF2-40B4-BE49-F238E27FC236}">
                <a16:creationId xmlns:a16="http://schemas.microsoft.com/office/drawing/2014/main" id="{0D404138-AB7B-7ECB-E211-0AD01DC9359D}"/>
              </a:ext>
            </a:extLst>
          </p:cNvPr>
          <p:cNvSpPr/>
          <p:nvPr/>
        </p:nvSpPr>
        <p:spPr>
          <a:xfrm>
            <a:off x="6153912" y="2624328"/>
            <a:ext cx="457200" cy="1078992"/>
          </a:xfrm>
          <a:prstGeom prst="rect">
            <a:avLst/>
          </a:prstGeom>
          <a:noFill/>
          <a:ln/>
        </p:spPr>
        <p:txBody>
          <a:bodyPr wrap="square" lIns="0" tIns="0" rIns="0" bIns="0" rtlCol="0" anchor="ctr"/>
          <a:lstStyle/>
          <a:p>
            <a:pPr marL="0" indent="0" algn="ctr">
              <a:buNone/>
            </a:pPr>
            <a:r>
              <a:rPr lang="en-US" sz="1600" b="1" dirty="0">
                <a:solidFill>
                  <a:srgbClr val="FFFFFF"/>
                </a:solidFill>
              </a:rPr>
              <a:t>②</a:t>
            </a:r>
            <a:endParaRPr lang="en-US" sz="1600" dirty="0"/>
          </a:p>
        </p:txBody>
      </p:sp>
      <p:sp>
        <p:nvSpPr>
          <p:cNvPr id="75" name="Text 31">
            <a:extLst>
              <a:ext uri="{FF2B5EF4-FFF2-40B4-BE49-F238E27FC236}">
                <a16:creationId xmlns:a16="http://schemas.microsoft.com/office/drawing/2014/main" id="{70B9B4B2-DA00-8299-053B-AD5B15ECB75A}"/>
              </a:ext>
            </a:extLst>
          </p:cNvPr>
          <p:cNvSpPr/>
          <p:nvPr/>
        </p:nvSpPr>
        <p:spPr>
          <a:xfrm>
            <a:off x="6665976" y="2679192"/>
            <a:ext cx="5303520" cy="274320"/>
          </a:xfrm>
          <a:prstGeom prst="rect">
            <a:avLst/>
          </a:prstGeom>
          <a:noFill/>
          <a:ln/>
        </p:spPr>
        <p:txBody>
          <a:bodyPr wrap="square" rtlCol="0" anchor="ctr"/>
          <a:lstStyle/>
          <a:p>
            <a:pPr marL="0" indent="0">
              <a:buNone/>
            </a:pPr>
            <a:r>
              <a:rPr lang="en-US" sz="1400" b="1" dirty="0">
                <a:solidFill>
                  <a:srgbClr val="5B2D2A"/>
                </a:solidFill>
              </a:rPr>
              <a:t>FFT along fast-time axis</a:t>
            </a:r>
            <a:endParaRPr lang="en-US" sz="1400" dirty="0"/>
          </a:p>
        </p:txBody>
      </p:sp>
      <p:sp>
        <p:nvSpPr>
          <p:cNvPr id="76" name="Text 32">
            <a:extLst>
              <a:ext uri="{FF2B5EF4-FFF2-40B4-BE49-F238E27FC236}">
                <a16:creationId xmlns:a16="http://schemas.microsoft.com/office/drawing/2014/main" id="{4E92B813-816C-E999-8127-116CED8B4D5F}"/>
              </a:ext>
            </a:extLst>
          </p:cNvPr>
          <p:cNvSpPr/>
          <p:nvPr/>
        </p:nvSpPr>
        <p:spPr>
          <a:xfrm>
            <a:off x="6665976" y="2971800"/>
            <a:ext cx="5385816" cy="694944"/>
          </a:xfrm>
          <a:prstGeom prst="rect">
            <a:avLst/>
          </a:prstGeom>
          <a:noFill/>
          <a:ln/>
        </p:spPr>
        <p:txBody>
          <a:bodyPr wrap="square" rtlCol="0" anchor="ctr"/>
          <a:lstStyle/>
          <a:p>
            <a:pPr marL="0" indent="0">
              <a:buNone/>
            </a:pPr>
            <a:r>
              <a:rPr lang="en-US" sz="1300" dirty="0">
                <a:solidFill>
                  <a:srgbClr val="1A1A1A"/>
                </a:solidFill>
                <a:latin typeface="Courier New" pitchFamily="34" charset="0"/>
                <a:ea typeface="Courier New" pitchFamily="34" charset="-122"/>
                <a:cs typeface="Courier New" pitchFamily="34" charset="-120"/>
              </a:rPr>
              <a:t>S[n,m] = FFT{ s[n,k] }  along k (dim 1)</a:t>
            </a:r>
            <a:endParaRPr lang="en-US" sz="1300" dirty="0"/>
          </a:p>
          <a:p>
            <a:pPr marL="0" indent="0">
              <a:buNone/>
            </a:pPr>
            <a:r>
              <a:rPr lang="en-US" sz="1300" dirty="0">
                <a:solidFill>
                  <a:srgbClr val="1A1A1A"/>
                </a:solidFill>
                <a:latin typeface="Courier New" pitchFamily="34" charset="0"/>
                <a:ea typeface="Courier New" pitchFamily="34" charset="-122"/>
                <a:cs typeface="Courier New" pitchFamily="34" charset="-120"/>
              </a:rPr>
              <a:t>Result: [32 × T_frames] complex range profiles</a:t>
            </a:r>
            <a:endParaRPr lang="en-US" sz="1300" dirty="0"/>
          </a:p>
          <a:p>
            <a:pPr marL="0" indent="0">
              <a:buNone/>
            </a:pPr>
            <a:r>
              <a:rPr lang="en-US" sz="1300" dirty="0">
                <a:solidFill>
                  <a:srgbClr val="1A1A1A"/>
                </a:solidFill>
                <a:latin typeface="Courier New" pitchFamily="34" charset="0"/>
                <a:ea typeface="Courier New" pitchFamily="34" charset="-122"/>
                <a:cs typeface="Courier New" pitchFamily="34" charset="-120"/>
              </a:rPr>
              <a:t>Range resolution: Δr = c/(2B) = 0.75 m</a:t>
            </a:r>
            <a:endParaRPr lang="en-US" sz="1300" dirty="0"/>
          </a:p>
        </p:txBody>
      </p:sp>
      <p:sp>
        <p:nvSpPr>
          <p:cNvPr id="77" name="Shape 33">
            <a:extLst>
              <a:ext uri="{FF2B5EF4-FFF2-40B4-BE49-F238E27FC236}">
                <a16:creationId xmlns:a16="http://schemas.microsoft.com/office/drawing/2014/main" id="{D61D13EF-9C35-1601-F56D-1737E65ACB93}"/>
              </a:ext>
            </a:extLst>
          </p:cNvPr>
          <p:cNvSpPr/>
          <p:nvPr/>
        </p:nvSpPr>
        <p:spPr>
          <a:xfrm>
            <a:off x="6153912" y="3794760"/>
            <a:ext cx="5897880" cy="1225296"/>
          </a:xfrm>
          <a:prstGeom prst="rect">
            <a:avLst/>
          </a:prstGeom>
          <a:solidFill>
            <a:srgbClr val="F2F2F2"/>
          </a:solidFill>
          <a:ln w="12700">
            <a:solidFill>
              <a:srgbClr val="DDDDDD"/>
            </a:solidFill>
            <a:prstDash val="solid"/>
          </a:ln>
        </p:spPr>
      </p:sp>
      <p:sp>
        <p:nvSpPr>
          <p:cNvPr id="78" name="Shape 34">
            <a:extLst>
              <a:ext uri="{FF2B5EF4-FFF2-40B4-BE49-F238E27FC236}">
                <a16:creationId xmlns:a16="http://schemas.microsoft.com/office/drawing/2014/main" id="{98AF695B-2456-D7E1-CA91-EDE9FF9815FA}"/>
              </a:ext>
            </a:extLst>
          </p:cNvPr>
          <p:cNvSpPr/>
          <p:nvPr/>
        </p:nvSpPr>
        <p:spPr>
          <a:xfrm>
            <a:off x="6153912" y="3794760"/>
            <a:ext cx="457200" cy="1216152"/>
          </a:xfrm>
          <a:prstGeom prst="rect">
            <a:avLst/>
          </a:prstGeom>
          <a:solidFill>
            <a:srgbClr val="145A32"/>
          </a:solidFill>
          <a:ln w="12700">
            <a:solidFill>
              <a:srgbClr val="145A32"/>
            </a:solidFill>
            <a:prstDash val="solid"/>
          </a:ln>
        </p:spPr>
      </p:sp>
      <p:sp>
        <p:nvSpPr>
          <p:cNvPr id="79" name="Text 35">
            <a:extLst>
              <a:ext uri="{FF2B5EF4-FFF2-40B4-BE49-F238E27FC236}">
                <a16:creationId xmlns:a16="http://schemas.microsoft.com/office/drawing/2014/main" id="{E7E210F2-9769-36A9-829C-E0955165F366}"/>
              </a:ext>
            </a:extLst>
          </p:cNvPr>
          <p:cNvSpPr/>
          <p:nvPr/>
        </p:nvSpPr>
        <p:spPr>
          <a:xfrm>
            <a:off x="6153912" y="3867913"/>
            <a:ext cx="457200" cy="1078992"/>
          </a:xfrm>
          <a:prstGeom prst="rect">
            <a:avLst/>
          </a:prstGeom>
          <a:noFill/>
          <a:ln/>
        </p:spPr>
        <p:txBody>
          <a:bodyPr wrap="square" lIns="0" tIns="0" rIns="0" bIns="0" rtlCol="0" anchor="ctr"/>
          <a:lstStyle/>
          <a:p>
            <a:pPr marL="0" indent="0" algn="ctr">
              <a:buNone/>
            </a:pPr>
            <a:r>
              <a:rPr lang="en-US" sz="1600" b="1" dirty="0">
                <a:solidFill>
                  <a:srgbClr val="FFFFFF"/>
                </a:solidFill>
              </a:rPr>
              <a:t>③</a:t>
            </a:r>
            <a:endParaRPr lang="en-US" sz="1600" dirty="0"/>
          </a:p>
        </p:txBody>
      </p:sp>
      <p:sp>
        <p:nvSpPr>
          <p:cNvPr id="80" name="Text 36">
            <a:extLst>
              <a:ext uri="{FF2B5EF4-FFF2-40B4-BE49-F238E27FC236}">
                <a16:creationId xmlns:a16="http://schemas.microsoft.com/office/drawing/2014/main" id="{D84B0258-6FD1-565E-28C0-268BB47044E0}"/>
              </a:ext>
            </a:extLst>
          </p:cNvPr>
          <p:cNvSpPr/>
          <p:nvPr/>
        </p:nvSpPr>
        <p:spPr>
          <a:xfrm>
            <a:off x="6679692" y="3838764"/>
            <a:ext cx="5303520" cy="274320"/>
          </a:xfrm>
          <a:prstGeom prst="rect">
            <a:avLst/>
          </a:prstGeom>
          <a:noFill/>
          <a:ln/>
        </p:spPr>
        <p:txBody>
          <a:bodyPr wrap="square" rtlCol="0" anchor="ctr"/>
          <a:lstStyle/>
          <a:p>
            <a:pPr marL="0" indent="0">
              <a:buNone/>
            </a:pPr>
            <a:r>
              <a:rPr lang="en-US" sz="1400" b="1" dirty="0">
                <a:solidFill>
                  <a:srgbClr val="145A32"/>
                </a:solidFill>
              </a:rPr>
              <a:t>Select chest bin m*</a:t>
            </a:r>
            <a:endParaRPr lang="en-US" sz="1400" dirty="0"/>
          </a:p>
        </p:txBody>
      </p:sp>
      <p:sp>
        <p:nvSpPr>
          <p:cNvPr id="81" name="Text 37">
            <a:extLst>
              <a:ext uri="{FF2B5EF4-FFF2-40B4-BE49-F238E27FC236}">
                <a16:creationId xmlns:a16="http://schemas.microsoft.com/office/drawing/2014/main" id="{55C9D257-7A27-9758-F445-CA33D0802AF1}"/>
              </a:ext>
            </a:extLst>
          </p:cNvPr>
          <p:cNvSpPr/>
          <p:nvPr/>
        </p:nvSpPr>
        <p:spPr>
          <a:xfrm>
            <a:off x="6661023" y="4178808"/>
            <a:ext cx="5303520" cy="694944"/>
          </a:xfrm>
          <a:prstGeom prst="rect">
            <a:avLst/>
          </a:prstGeom>
          <a:noFill/>
          <a:ln/>
        </p:spPr>
        <p:txBody>
          <a:bodyPr wrap="square" rtlCol="0" anchor="ctr"/>
          <a:lstStyle/>
          <a:p>
            <a:pPr marL="0" indent="0">
              <a:buNone/>
            </a:pPr>
            <a:r>
              <a:rPr lang="en-US" sz="1300" dirty="0">
                <a:solidFill>
                  <a:srgbClr val="1A1A1A"/>
                </a:solidFill>
                <a:latin typeface="Courier New" pitchFamily="34" charset="0"/>
                <a:ea typeface="Courier New" pitchFamily="34" charset="-122"/>
                <a:cs typeface="Courier New" pitchFamily="34" charset="-120"/>
              </a:rPr>
              <a:t>Take magnitude |S[n,m]| and average across all frames. Find the peak within the expected chest range [~0.5–1.0 m]. This bin is stable because the chest is the dominant reflector.</a:t>
            </a:r>
            <a:endParaRPr lang="en-US" sz="1300" dirty="0"/>
          </a:p>
        </p:txBody>
      </p:sp>
      <p:sp>
        <p:nvSpPr>
          <p:cNvPr id="82" name="Shape 38">
            <a:extLst>
              <a:ext uri="{FF2B5EF4-FFF2-40B4-BE49-F238E27FC236}">
                <a16:creationId xmlns:a16="http://schemas.microsoft.com/office/drawing/2014/main" id="{774D7B48-9774-57F5-E8AD-56078AC45C98}"/>
              </a:ext>
            </a:extLst>
          </p:cNvPr>
          <p:cNvSpPr/>
          <p:nvPr/>
        </p:nvSpPr>
        <p:spPr>
          <a:xfrm>
            <a:off x="6172200" y="5111496"/>
            <a:ext cx="5897880" cy="1152714"/>
          </a:xfrm>
          <a:prstGeom prst="rect">
            <a:avLst/>
          </a:prstGeom>
          <a:solidFill>
            <a:srgbClr val="F2F2F2"/>
          </a:solidFill>
          <a:ln w="12700">
            <a:solidFill>
              <a:srgbClr val="DDDDDD"/>
            </a:solidFill>
            <a:prstDash val="solid"/>
          </a:ln>
        </p:spPr>
      </p:sp>
      <p:sp>
        <p:nvSpPr>
          <p:cNvPr id="83" name="Shape 39">
            <a:extLst>
              <a:ext uri="{FF2B5EF4-FFF2-40B4-BE49-F238E27FC236}">
                <a16:creationId xmlns:a16="http://schemas.microsoft.com/office/drawing/2014/main" id="{B06D31CB-0F99-42BB-105A-84E825FD5475}"/>
              </a:ext>
            </a:extLst>
          </p:cNvPr>
          <p:cNvSpPr/>
          <p:nvPr/>
        </p:nvSpPr>
        <p:spPr>
          <a:xfrm>
            <a:off x="6153912" y="5111496"/>
            <a:ext cx="457200" cy="1152714"/>
          </a:xfrm>
          <a:prstGeom prst="rect">
            <a:avLst/>
          </a:prstGeom>
          <a:solidFill>
            <a:srgbClr val="784212"/>
          </a:solidFill>
          <a:ln w="12700">
            <a:solidFill>
              <a:srgbClr val="784212"/>
            </a:solidFill>
            <a:prstDash val="solid"/>
          </a:ln>
        </p:spPr>
      </p:sp>
      <p:sp>
        <p:nvSpPr>
          <p:cNvPr id="84" name="Text 40">
            <a:extLst>
              <a:ext uri="{FF2B5EF4-FFF2-40B4-BE49-F238E27FC236}">
                <a16:creationId xmlns:a16="http://schemas.microsoft.com/office/drawing/2014/main" id="{1035C14C-6922-7CD5-9E0A-D9480A88C51D}"/>
              </a:ext>
            </a:extLst>
          </p:cNvPr>
          <p:cNvSpPr/>
          <p:nvPr/>
        </p:nvSpPr>
        <p:spPr>
          <a:xfrm>
            <a:off x="6153912" y="5166360"/>
            <a:ext cx="457200" cy="1078992"/>
          </a:xfrm>
          <a:prstGeom prst="rect">
            <a:avLst/>
          </a:prstGeom>
          <a:noFill/>
          <a:ln/>
        </p:spPr>
        <p:txBody>
          <a:bodyPr wrap="square" lIns="0" tIns="0" rIns="0" bIns="0" rtlCol="0" anchor="ctr"/>
          <a:lstStyle/>
          <a:p>
            <a:pPr marL="0" indent="0" algn="ctr">
              <a:buNone/>
            </a:pPr>
            <a:r>
              <a:rPr lang="en-US" sz="1600" b="1" dirty="0">
                <a:solidFill>
                  <a:srgbClr val="FFFFFF"/>
                </a:solidFill>
              </a:rPr>
              <a:t>④</a:t>
            </a:r>
            <a:endParaRPr lang="en-US" sz="1600" dirty="0"/>
          </a:p>
        </p:txBody>
      </p:sp>
      <p:sp>
        <p:nvSpPr>
          <p:cNvPr id="85" name="Text 41">
            <a:extLst>
              <a:ext uri="{FF2B5EF4-FFF2-40B4-BE49-F238E27FC236}">
                <a16:creationId xmlns:a16="http://schemas.microsoft.com/office/drawing/2014/main" id="{85A002ED-5799-BB8F-5BC1-FFD6F19B9857}"/>
              </a:ext>
            </a:extLst>
          </p:cNvPr>
          <p:cNvSpPr/>
          <p:nvPr/>
        </p:nvSpPr>
        <p:spPr>
          <a:xfrm>
            <a:off x="6665976" y="5166360"/>
            <a:ext cx="5303520" cy="274320"/>
          </a:xfrm>
          <a:prstGeom prst="rect">
            <a:avLst/>
          </a:prstGeom>
          <a:noFill/>
          <a:ln/>
        </p:spPr>
        <p:txBody>
          <a:bodyPr wrap="square" rtlCol="0" anchor="ctr"/>
          <a:lstStyle/>
          <a:p>
            <a:pPr marL="0" indent="0">
              <a:buNone/>
            </a:pPr>
            <a:r>
              <a:rPr lang="en-US" sz="1400" b="1" dirty="0">
                <a:solidFill>
                  <a:srgbClr val="784212"/>
                </a:solidFill>
              </a:rPr>
              <a:t>Extract slow-time sequence</a:t>
            </a:r>
            <a:endParaRPr lang="en-US" sz="1400" dirty="0"/>
          </a:p>
        </p:txBody>
      </p:sp>
      <p:sp>
        <p:nvSpPr>
          <p:cNvPr id="86" name="Text 42">
            <a:extLst>
              <a:ext uri="{FF2B5EF4-FFF2-40B4-BE49-F238E27FC236}">
                <a16:creationId xmlns:a16="http://schemas.microsoft.com/office/drawing/2014/main" id="{89E00842-4B5B-80EE-B028-2B10BBEE8721}"/>
              </a:ext>
            </a:extLst>
          </p:cNvPr>
          <p:cNvSpPr/>
          <p:nvPr/>
        </p:nvSpPr>
        <p:spPr>
          <a:xfrm>
            <a:off x="6679692" y="5476494"/>
            <a:ext cx="5303520" cy="694944"/>
          </a:xfrm>
          <a:prstGeom prst="rect">
            <a:avLst/>
          </a:prstGeom>
          <a:noFill/>
          <a:ln/>
        </p:spPr>
        <p:txBody>
          <a:bodyPr wrap="square" rtlCol="0" anchor="ctr"/>
          <a:lstStyle/>
          <a:p>
            <a:pPr marL="0" indent="0">
              <a:buNone/>
            </a:pPr>
            <a:r>
              <a:rPr lang="en-US" sz="1300" dirty="0">
                <a:solidFill>
                  <a:srgbClr val="1A1A1A"/>
                </a:solidFill>
                <a:latin typeface="Courier New" pitchFamily="34" charset="0"/>
                <a:ea typeface="Courier New" pitchFamily="34" charset="-122"/>
                <a:cs typeface="Courier New" pitchFamily="34" charset="-120"/>
              </a:rPr>
              <a:t>z[n] = S[n, m*]   →   shape: [1 × T_frames]</a:t>
            </a:r>
            <a:endParaRPr lang="en-US" sz="1300" dirty="0"/>
          </a:p>
          <a:p>
            <a:pPr marL="0" indent="0">
              <a:buNone/>
            </a:pPr>
            <a:r>
              <a:rPr lang="en-US" sz="1300" dirty="0">
                <a:solidFill>
                  <a:srgbClr val="1A1A1A"/>
                </a:solidFill>
                <a:latin typeface="Courier New" pitchFamily="34" charset="0"/>
                <a:ea typeface="Courier New" pitchFamily="34" charset="-122"/>
                <a:cs typeface="Courier New" pitchFamily="34" charset="-120"/>
              </a:rPr>
              <a:t>This 1D complex signal tracks how the chest bin evolves over time — its phase encodes all chest wall motion (respiration + heartbeat).</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55" name="Shape 14">
            <a:extLst>
              <a:ext uri="{FF2B5EF4-FFF2-40B4-BE49-F238E27FC236}">
                <a16:creationId xmlns:a16="http://schemas.microsoft.com/office/drawing/2014/main" id="{EB055100-1869-D402-5DB0-BC4B8AC5AB45}"/>
              </a:ext>
            </a:extLst>
          </p:cNvPr>
          <p:cNvSpPr/>
          <p:nvPr/>
        </p:nvSpPr>
        <p:spPr>
          <a:xfrm>
            <a:off x="409239" y="1116023"/>
            <a:ext cx="11596832" cy="674452"/>
          </a:xfrm>
          <a:prstGeom prst="rect">
            <a:avLst/>
          </a:prstGeom>
          <a:solidFill>
            <a:srgbClr val="F2F2F2"/>
          </a:solidFill>
          <a:ln w="12700">
            <a:solidFill>
              <a:srgbClr val="DDDDDD"/>
            </a:solidFill>
            <a:prstDash val="solid"/>
          </a:ln>
        </p:spPr>
      </p:sp>
      <p:pic>
        <p:nvPicPr>
          <p:cNvPr id="2" name="Image 0" descr="preencoded.png"/>
          <p:cNvPicPr>
            <a:picLocks noChangeAspect="1"/>
          </p:cNvPicPr>
          <p:nvPr/>
        </p:nvPicPr>
        <p:blipFill>
          <a:blip r:embed="rId3"/>
          <a:stretch>
            <a:fillRect/>
          </a:stretch>
        </p:blipFill>
        <p:spPr>
          <a:xfrm>
            <a:off x="137160" y="91440"/>
            <a:ext cx="731520" cy="731520"/>
          </a:xfrm>
          <a:prstGeom prst="rect">
            <a:avLst/>
          </a:prstGeom>
        </p:spPr>
      </p:pic>
      <p:sp>
        <p:nvSpPr>
          <p:cNvPr id="3" name="Text 0"/>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3. Phase Extraction &amp; Unwrapping</a:t>
            </a:r>
            <a:endParaRPr lang="en-US" sz="2400" dirty="0"/>
          </a:p>
        </p:txBody>
      </p:sp>
      <p:sp>
        <p:nvSpPr>
          <p:cNvPr id="4" name="Shape 1"/>
          <p:cNvSpPr/>
          <p:nvPr/>
        </p:nvSpPr>
        <p:spPr>
          <a:xfrm>
            <a:off x="137160" y="822960"/>
            <a:ext cx="11914632" cy="36576"/>
          </a:xfrm>
          <a:prstGeom prst="rect">
            <a:avLst/>
          </a:prstGeom>
          <a:solidFill>
            <a:srgbClr val="5B2D2A"/>
          </a:solidFill>
          <a:ln w="12700">
            <a:solidFill>
              <a:srgbClr val="5B2D2A"/>
            </a:solidFill>
            <a:prstDash val="solid"/>
          </a:ln>
        </p:spPr>
      </p:sp>
      <p:sp>
        <p:nvSpPr>
          <p:cNvPr id="5" name="Shape 2"/>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Pham Tuan Phong</a:t>
            </a:r>
            <a:endParaRPr lang="en-US" sz="1100" dirty="0"/>
          </a:p>
        </p:txBody>
      </p:sp>
      <p:sp>
        <p:nvSpPr>
          <p:cNvPr id="7" name="Text 4"/>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6</a:t>
            </a:r>
            <a:endParaRPr lang="en-US" sz="1100" dirty="0"/>
          </a:p>
        </p:txBody>
      </p:sp>
      <p:sp>
        <p:nvSpPr>
          <p:cNvPr id="37" name="TextBox 36">
            <a:extLst>
              <a:ext uri="{FF2B5EF4-FFF2-40B4-BE49-F238E27FC236}">
                <a16:creationId xmlns:a16="http://schemas.microsoft.com/office/drawing/2014/main" id="{8920C795-F8DB-979D-6446-A97C43172096}"/>
              </a:ext>
            </a:extLst>
          </p:cNvPr>
          <p:cNvSpPr txBox="1"/>
          <p:nvPr/>
        </p:nvSpPr>
        <p:spPr>
          <a:xfrm>
            <a:off x="409238" y="1203680"/>
            <a:ext cx="11642552" cy="492443"/>
          </a:xfrm>
          <a:prstGeom prst="rect">
            <a:avLst/>
          </a:prstGeom>
          <a:noFill/>
        </p:spPr>
        <p:txBody>
          <a:bodyPr wrap="square">
            <a:spAutoFit/>
          </a:bodyPr>
          <a:lstStyle/>
          <a:p>
            <a:r>
              <a:rPr lang="en-US" sz="1300" dirty="0">
                <a:solidFill>
                  <a:srgbClr val="1A1A1A"/>
                </a:solidFill>
              </a:rPr>
              <a:t>Since the amplitude |z[n]| depends on radar cross-section (how reflective the chest is) — amplitude only gives distance but not displacement of the object. Therefore, we can use phase to retrieve chest displacement.</a:t>
            </a:r>
            <a:endParaRPr lang="en-US" sz="1300" dirty="0"/>
          </a:p>
        </p:txBody>
      </p:sp>
      <p:sp>
        <p:nvSpPr>
          <p:cNvPr id="38" name="Shape 14">
            <a:extLst>
              <a:ext uri="{FF2B5EF4-FFF2-40B4-BE49-F238E27FC236}">
                <a16:creationId xmlns:a16="http://schemas.microsoft.com/office/drawing/2014/main" id="{798C1083-8455-53D7-8D35-4D7D8F4423BE}"/>
              </a:ext>
            </a:extLst>
          </p:cNvPr>
          <p:cNvSpPr/>
          <p:nvPr/>
        </p:nvSpPr>
        <p:spPr>
          <a:xfrm>
            <a:off x="409238" y="1947075"/>
            <a:ext cx="11596832" cy="1398720"/>
          </a:xfrm>
          <a:prstGeom prst="rect">
            <a:avLst/>
          </a:prstGeom>
          <a:solidFill>
            <a:srgbClr val="F2F2F2"/>
          </a:solidFill>
          <a:ln w="12700">
            <a:solidFill>
              <a:srgbClr val="DDDDDD"/>
            </a:solidFill>
            <a:prstDash val="solid"/>
          </a:ln>
        </p:spPr>
      </p:sp>
      <p:sp>
        <p:nvSpPr>
          <p:cNvPr id="39" name="Shape 15">
            <a:extLst>
              <a:ext uri="{FF2B5EF4-FFF2-40B4-BE49-F238E27FC236}">
                <a16:creationId xmlns:a16="http://schemas.microsoft.com/office/drawing/2014/main" id="{DBBD0B5B-712E-EB80-BA7A-87A8C2742D09}"/>
              </a:ext>
            </a:extLst>
          </p:cNvPr>
          <p:cNvSpPr/>
          <p:nvPr/>
        </p:nvSpPr>
        <p:spPr>
          <a:xfrm>
            <a:off x="409238" y="1947075"/>
            <a:ext cx="11596832" cy="310896"/>
          </a:xfrm>
          <a:prstGeom prst="rect">
            <a:avLst/>
          </a:prstGeom>
          <a:solidFill>
            <a:srgbClr val="145A32"/>
          </a:solidFill>
          <a:ln w="12700">
            <a:solidFill>
              <a:srgbClr val="145A32"/>
            </a:solidFill>
            <a:prstDash val="solid"/>
          </a:ln>
        </p:spPr>
      </p:sp>
      <p:sp>
        <p:nvSpPr>
          <p:cNvPr id="40" name="Text 16">
            <a:extLst>
              <a:ext uri="{FF2B5EF4-FFF2-40B4-BE49-F238E27FC236}">
                <a16:creationId xmlns:a16="http://schemas.microsoft.com/office/drawing/2014/main" id="{2D1328EA-E0C8-93B7-71F6-A4D265B227CA}"/>
              </a:ext>
            </a:extLst>
          </p:cNvPr>
          <p:cNvSpPr/>
          <p:nvPr/>
        </p:nvSpPr>
        <p:spPr>
          <a:xfrm>
            <a:off x="500677" y="1947075"/>
            <a:ext cx="11228679" cy="310896"/>
          </a:xfrm>
          <a:prstGeom prst="rect">
            <a:avLst/>
          </a:prstGeom>
          <a:noFill/>
          <a:ln/>
        </p:spPr>
        <p:txBody>
          <a:bodyPr wrap="square" lIns="0" tIns="0" rIns="0" bIns="0" rtlCol="0" anchor="ctr"/>
          <a:lstStyle/>
          <a:p>
            <a:pPr marL="0" indent="0">
              <a:buNone/>
            </a:pPr>
            <a:r>
              <a:rPr lang="en-US" sz="1500" b="1" dirty="0">
                <a:solidFill>
                  <a:srgbClr val="FFFFFF"/>
                </a:solidFill>
              </a:rPr>
              <a:t>Phase angle(z[n]) — Encodes chest displacement</a:t>
            </a:r>
            <a:endParaRPr lang="en-US" sz="1500" dirty="0"/>
          </a:p>
        </p:txBody>
      </p:sp>
      <mc:AlternateContent xmlns:mc="http://schemas.openxmlformats.org/markup-compatibility/2006" xmlns:a14="http://schemas.microsoft.com/office/drawing/2010/main">
        <mc:Choice Requires="a14">
          <p:sp>
            <p:nvSpPr>
              <p:cNvPr id="41" name="Text 17">
                <a:extLst>
                  <a:ext uri="{FF2B5EF4-FFF2-40B4-BE49-F238E27FC236}">
                    <a16:creationId xmlns:a16="http://schemas.microsoft.com/office/drawing/2014/main" id="{0154EE3C-8741-8552-A5C1-D4E0D5281B4A}"/>
                  </a:ext>
                </a:extLst>
              </p:cNvPr>
              <p:cNvSpPr/>
              <p:nvPr/>
            </p:nvSpPr>
            <p:spPr>
              <a:xfrm>
                <a:off x="500677" y="2294547"/>
                <a:ext cx="11228679" cy="1019001"/>
              </a:xfrm>
              <a:prstGeom prst="rect">
                <a:avLst/>
              </a:prstGeom>
              <a:noFill/>
              <a:ln/>
            </p:spPr>
            <p:txBody>
              <a:bodyPr wrap="square" rtlCol="0" anchor="t"/>
              <a:lstStyle/>
              <a:p>
                <a:pPr marL="0" indent="0">
                  <a:buNone/>
                </a:pPr>
                <a:r>
                  <a:rPr lang="en-US" sz="1300" dirty="0">
                    <a:solidFill>
                      <a:srgbClr val="1A1A1A"/>
                    </a:solidFill>
                  </a:rPr>
                  <a:t>The phase of z[n] directly encodes the round-trip path length 2R(t). As the chest moves, R(t) changes by fractions of a mm — causing the phase to shift proportionally:</a:t>
                </a:r>
                <a:endParaRPr lang="en-US" sz="1300" dirty="0"/>
              </a:p>
              <a:p>
                <a:pPr algn="ctr"/>
                <a:r>
                  <a:rPr lang="en-US" sz="1500" b="1" dirty="0">
                    <a:solidFill>
                      <a:schemeClr val="accent1">
                        <a:lumMod val="50000"/>
                      </a:schemeClr>
                    </a:solidFill>
                    <a:latin typeface="Courier New" panose="02070309020205020404" pitchFamily="49" charset="0"/>
                    <a:cs typeface="Courier New" panose="02070309020205020404" pitchFamily="49" charset="0"/>
                  </a:rPr>
                  <a:t>φ(t) = 4π </a:t>
                </a:r>
                <a14:m>
                  <m:oMath xmlns:m="http://schemas.openxmlformats.org/officeDocument/2006/math">
                    <m:f>
                      <m:fPr>
                        <m:ctrlPr>
                          <a:rPr lang="en-US" sz="1500" b="1" i="1" dirty="0">
                            <a:solidFill>
                              <a:srgbClr val="1A1A6E"/>
                            </a:solidFill>
                            <a:latin typeface="Cambria Math" panose="02040503050406030204" pitchFamily="18" charset="0"/>
                          </a:rPr>
                        </m:ctrlPr>
                      </m:fPr>
                      <m:num>
                        <m:r>
                          <m:rPr>
                            <m:nor/>
                          </m:rPr>
                          <a:rPr lang="en-US" sz="1500" b="1" dirty="0">
                            <a:solidFill>
                              <a:schemeClr val="accent1">
                                <a:lumMod val="50000"/>
                              </a:schemeClr>
                            </a:solidFill>
                            <a:latin typeface="Courier New" panose="02070309020205020404" pitchFamily="49" charset="0"/>
                            <a:cs typeface="Courier New" panose="02070309020205020404" pitchFamily="49" charset="0"/>
                          </a:rPr>
                          <m:t>R</m:t>
                        </m:r>
                        <m:r>
                          <m:rPr>
                            <m:nor/>
                          </m:rPr>
                          <a:rPr lang="en-US" sz="1500" b="1" dirty="0">
                            <a:solidFill>
                              <a:schemeClr val="accent1">
                                <a:lumMod val="50000"/>
                              </a:schemeClr>
                            </a:solidFill>
                            <a:latin typeface="Courier New" panose="02070309020205020404" pitchFamily="49" charset="0"/>
                            <a:cs typeface="Courier New" panose="02070309020205020404" pitchFamily="49" charset="0"/>
                          </a:rPr>
                          <m:t>(</m:t>
                        </m:r>
                        <m:r>
                          <m:rPr>
                            <m:nor/>
                          </m:rPr>
                          <a:rPr lang="en-US" sz="1500" b="1" dirty="0">
                            <a:solidFill>
                              <a:schemeClr val="accent1">
                                <a:lumMod val="50000"/>
                              </a:schemeClr>
                            </a:solidFill>
                            <a:latin typeface="Courier New" panose="02070309020205020404" pitchFamily="49" charset="0"/>
                            <a:cs typeface="Courier New" panose="02070309020205020404" pitchFamily="49" charset="0"/>
                          </a:rPr>
                          <m:t>t</m:t>
                        </m:r>
                        <m:r>
                          <m:rPr>
                            <m:nor/>
                          </m:rPr>
                          <a:rPr lang="en-US" sz="1500" b="1" dirty="0">
                            <a:solidFill>
                              <a:schemeClr val="accent1">
                                <a:lumMod val="50000"/>
                              </a:schemeClr>
                            </a:solidFill>
                            <a:latin typeface="Courier New" panose="02070309020205020404" pitchFamily="49" charset="0"/>
                            <a:cs typeface="Courier New" panose="02070309020205020404" pitchFamily="49" charset="0"/>
                          </a:rPr>
                          <m:t>)</m:t>
                        </m:r>
                      </m:num>
                      <m:den>
                        <m:r>
                          <m:rPr>
                            <m:nor/>
                          </m:rPr>
                          <a:rPr lang="en-US" sz="1500" b="1" dirty="0">
                            <a:solidFill>
                              <a:schemeClr val="accent1">
                                <a:lumMod val="50000"/>
                              </a:schemeClr>
                            </a:solidFill>
                            <a:latin typeface="Courier New" panose="02070309020205020404" pitchFamily="49" charset="0"/>
                            <a:cs typeface="Courier New" panose="02070309020205020404" pitchFamily="49" charset="0"/>
                          </a:rPr>
                          <m:t>λ</m:t>
                        </m:r>
                      </m:den>
                    </m:f>
                    <m:r>
                      <m:rPr>
                        <m:nor/>
                      </m:rPr>
                      <a:rPr lang="en-US" sz="1500" b="1" i="1" dirty="0">
                        <a:solidFill>
                          <a:srgbClr val="1A1A6E"/>
                        </a:solidFill>
                        <a:latin typeface="Courier New" pitchFamily="34" charset="0"/>
                        <a:ea typeface="Courier New" pitchFamily="34" charset="-122"/>
                        <a:cs typeface="Courier New" pitchFamily="34" charset="-120"/>
                      </a:rPr>
                      <m:t>Δx</m:t>
                    </m:r>
                    <m:r>
                      <m:rPr>
                        <m:nor/>
                      </m:rPr>
                      <a:rPr lang="en-US" sz="1500" b="1" i="1" dirty="0">
                        <a:solidFill>
                          <a:srgbClr val="1A1A6E"/>
                        </a:solidFill>
                        <a:latin typeface="Courier New" pitchFamily="34" charset="0"/>
                        <a:ea typeface="Courier New" pitchFamily="34" charset="-122"/>
                        <a:cs typeface="Courier New" pitchFamily="34" charset="-120"/>
                      </a:rPr>
                      <m:t>(</m:t>
                    </m:r>
                    <m:r>
                      <m:rPr>
                        <m:nor/>
                      </m:rPr>
                      <a:rPr lang="en-US" sz="1500" b="1" i="1" dirty="0">
                        <a:solidFill>
                          <a:srgbClr val="1A1A6E"/>
                        </a:solidFill>
                        <a:latin typeface="Courier New" pitchFamily="34" charset="0"/>
                        <a:ea typeface="Courier New" pitchFamily="34" charset="-122"/>
                        <a:cs typeface="Courier New" pitchFamily="34" charset="-120"/>
                      </a:rPr>
                      <m:t>t</m:t>
                    </m:r>
                    <m:r>
                      <m:rPr>
                        <m:nor/>
                      </m:rPr>
                      <a:rPr lang="en-US" sz="1500" b="1" i="1" dirty="0">
                        <a:solidFill>
                          <a:srgbClr val="1A1A6E"/>
                        </a:solidFill>
                        <a:latin typeface="Courier New" pitchFamily="34" charset="0"/>
                        <a:ea typeface="Courier New" pitchFamily="34" charset="-122"/>
                        <a:cs typeface="Courier New" pitchFamily="34" charset="-120"/>
                      </a:rPr>
                      <m:t>)</m:t>
                    </m:r>
                  </m:oMath>
                </a14:m>
                <a:endParaRPr lang="en-US" sz="1500" b="1" dirty="0">
                  <a:solidFill>
                    <a:schemeClr val="accent1">
                      <a:lumMod val="50000"/>
                    </a:schemeClr>
                  </a:solidFill>
                  <a:latin typeface="Courier New" panose="02070309020205020404" pitchFamily="49" charset="0"/>
                  <a:cs typeface="Courier New" panose="02070309020205020404" pitchFamily="49" charset="0"/>
                </a:endParaRPr>
              </a:p>
            </p:txBody>
          </p:sp>
        </mc:Choice>
        <mc:Fallback xmlns="">
          <p:sp>
            <p:nvSpPr>
              <p:cNvPr id="41" name="Text 17">
                <a:extLst>
                  <a:ext uri="{FF2B5EF4-FFF2-40B4-BE49-F238E27FC236}">
                    <a16:creationId xmlns:a16="http://schemas.microsoft.com/office/drawing/2014/main" id="{0154EE3C-8741-8552-A5C1-D4E0D5281B4A}"/>
                  </a:ext>
                </a:extLst>
              </p:cNvPr>
              <p:cNvSpPr>
                <a:spLocks noRot="1" noChangeAspect="1" noMove="1" noResize="1" noEditPoints="1" noAdjustHandles="1" noChangeArrowheads="1" noChangeShapeType="1" noTextEdit="1"/>
              </p:cNvSpPr>
              <p:nvPr/>
            </p:nvSpPr>
            <p:spPr>
              <a:xfrm>
                <a:off x="500677" y="2294547"/>
                <a:ext cx="11228679" cy="1019001"/>
              </a:xfrm>
              <a:prstGeom prst="rect">
                <a:avLst/>
              </a:prstGeom>
              <a:blipFill>
                <a:blip r:embed="rId4"/>
                <a:stretch>
                  <a:fillRect l="-54" t="-595"/>
                </a:stretch>
              </a:blipFill>
              <a:ln/>
            </p:spPr>
            <p:txBody>
              <a:bodyPr/>
              <a:lstStyle/>
              <a:p>
                <a:r>
                  <a:rPr lang="en-US">
                    <a:noFill/>
                  </a:rPr>
                  <a:t> </a:t>
                </a:r>
              </a:p>
            </p:txBody>
          </p:sp>
        </mc:Fallback>
      </mc:AlternateContent>
      <p:sp>
        <p:nvSpPr>
          <p:cNvPr id="42" name="Shape 22">
            <a:extLst>
              <a:ext uri="{FF2B5EF4-FFF2-40B4-BE49-F238E27FC236}">
                <a16:creationId xmlns:a16="http://schemas.microsoft.com/office/drawing/2014/main" id="{414409ED-0DAC-0C9E-8F71-7EA662587886}"/>
              </a:ext>
            </a:extLst>
          </p:cNvPr>
          <p:cNvSpPr/>
          <p:nvPr/>
        </p:nvSpPr>
        <p:spPr>
          <a:xfrm>
            <a:off x="409241" y="3512206"/>
            <a:ext cx="11596831" cy="329184"/>
          </a:xfrm>
          <a:prstGeom prst="rect">
            <a:avLst/>
          </a:prstGeom>
          <a:solidFill>
            <a:srgbClr val="1A3A5C"/>
          </a:solidFill>
          <a:ln w="12700">
            <a:solidFill>
              <a:srgbClr val="1A3A5C"/>
            </a:solidFill>
            <a:prstDash val="solid"/>
          </a:ln>
        </p:spPr>
      </p:sp>
      <p:sp>
        <p:nvSpPr>
          <p:cNvPr id="43" name="Text 23">
            <a:extLst>
              <a:ext uri="{FF2B5EF4-FFF2-40B4-BE49-F238E27FC236}">
                <a16:creationId xmlns:a16="http://schemas.microsoft.com/office/drawing/2014/main" id="{06C79B1E-6630-BE62-7C99-14F62687666D}"/>
              </a:ext>
            </a:extLst>
          </p:cNvPr>
          <p:cNvSpPr/>
          <p:nvPr/>
        </p:nvSpPr>
        <p:spPr>
          <a:xfrm>
            <a:off x="482394" y="3512206"/>
            <a:ext cx="11309158" cy="329184"/>
          </a:xfrm>
          <a:prstGeom prst="rect">
            <a:avLst/>
          </a:prstGeom>
          <a:noFill/>
          <a:ln/>
        </p:spPr>
        <p:txBody>
          <a:bodyPr wrap="square" lIns="0" tIns="0" rIns="0" bIns="0" rtlCol="0" anchor="ctr"/>
          <a:lstStyle/>
          <a:p>
            <a:pPr marL="0" indent="0">
              <a:buNone/>
            </a:pPr>
            <a:r>
              <a:rPr lang="en-US" sz="1500" b="1" dirty="0">
                <a:solidFill>
                  <a:srgbClr val="FFFFFF"/>
                </a:solidFill>
              </a:rPr>
              <a:t>IQ Signal Model &amp; Phase Extraction</a:t>
            </a:r>
            <a:endParaRPr lang="en-US" sz="1500" dirty="0"/>
          </a:p>
        </p:txBody>
      </p:sp>
      <p:sp>
        <p:nvSpPr>
          <p:cNvPr id="44" name="Shape 24">
            <a:extLst>
              <a:ext uri="{FF2B5EF4-FFF2-40B4-BE49-F238E27FC236}">
                <a16:creationId xmlns:a16="http://schemas.microsoft.com/office/drawing/2014/main" id="{0FF17DEF-CA82-314C-9193-EB29A19E7504}"/>
              </a:ext>
            </a:extLst>
          </p:cNvPr>
          <p:cNvSpPr/>
          <p:nvPr/>
        </p:nvSpPr>
        <p:spPr>
          <a:xfrm>
            <a:off x="409241" y="3896254"/>
            <a:ext cx="11596831" cy="2488768"/>
          </a:xfrm>
          <a:prstGeom prst="rect">
            <a:avLst/>
          </a:prstGeom>
          <a:solidFill>
            <a:srgbClr val="F2F2F2"/>
          </a:solidFill>
          <a:ln w="12700">
            <a:solidFill>
              <a:srgbClr val="DDDDDD"/>
            </a:solidFill>
            <a:prstDash val="solid"/>
          </a:ln>
        </p:spPr>
      </p:sp>
      <p:sp>
        <p:nvSpPr>
          <p:cNvPr id="45" name="Text 25">
            <a:extLst>
              <a:ext uri="{FF2B5EF4-FFF2-40B4-BE49-F238E27FC236}">
                <a16:creationId xmlns:a16="http://schemas.microsoft.com/office/drawing/2014/main" id="{99D5F2D8-887F-F3E8-ECCC-3986B0F71632}"/>
              </a:ext>
            </a:extLst>
          </p:cNvPr>
          <p:cNvSpPr/>
          <p:nvPr/>
        </p:nvSpPr>
        <p:spPr>
          <a:xfrm>
            <a:off x="500681" y="3951118"/>
            <a:ext cx="11237239" cy="274320"/>
          </a:xfrm>
          <a:prstGeom prst="rect">
            <a:avLst/>
          </a:prstGeom>
          <a:noFill/>
          <a:ln/>
        </p:spPr>
        <p:txBody>
          <a:bodyPr wrap="square" rtlCol="0" anchor="ctr"/>
          <a:lstStyle/>
          <a:p>
            <a:pPr marL="0" indent="0">
              <a:buNone/>
            </a:pPr>
            <a:r>
              <a:rPr lang="en-US" sz="1400" b="1" dirty="0">
                <a:solidFill>
                  <a:srgbClr val="5B2D2A"/>
                </a:solidFill>
              </a:rPr>
              <a:t>Complex Baseband Signal Model</a:t>
            </a:r>
            <a:endParaRPr lang="en-US" sz="1400" dirty="0"/>
          </a:p>
        </p:txBody>
      </p:sp>
      <p:sp>
        <p:nvSpPr>
          <p:cNvPr id="46" name="Text 26">
            <a:extLst>
              <a:ext uri="{FF2B5EF4-FFF2-40B4-BE49-F238E27FC236}">
                <a16:creationId xmlns:a16="http://schemas.microsoft.com/office/drawing/2014/main" id="{66D56411-6CF4-1A66-8728-F55C3753CACD}"/>
              </a:ext>
            </a:extLst>
          </p:cNvPr>
          <p:cNvSpPr/>
          <p:nvPr/>
        </p:nvSpPr>
        <p:spPr>
          <a:xfrm>
            <a:off x="545524" y="4189317"/>
            <a:ext cx="11237239" cy="347472"/>
          </a:xfrm>
          <a:prstGeom prst="rect">
            <a:avLst/>
          </a:prstGeom>
          <a:noFill/>
          <a:ln/>
        </p:spPr>
        <p:txBody>
          <a:bodyPr wrap="square" rtlCol="0" anchor="ctr"/>
          <a:lstStyle/>
          <a:p>
            <a:pPr marL="511175" indent="-511175">
              <a:buNone/>
              <a:tabLst>
                <a:tab pos="2627313" algn="l"/>
              </a:tabLst>
            </a:pPr>
            <a:r>
              <a:rPr lang="en-US" sz="1500" b="1" dirty="0">
                <a:solidFill>
                  <a:srgbClr val="1A1A6E"/>
                </a:solidFill>
                <a:latin typeface="Courier New" pitchFamily="34" charset="0"/>
                <a:ea typeface="Courier New" pitchFamily="34" charset="-122"/>
                <a:cs typeface="Courier New" pitchFamily="34" charset="-120"/>
              </a:rPr>
              <a:t>		z[n]  =  I[n] + </a:t>
            </a:r>
            <a:r>
              <a:rPr lang="en-US" sz="1500" b="1" dirty="0" err="1">
                <a:solidFill>
                  <a:srgbClr val="1A1A6E"/>
                </a:solidFill>
                <a:latin typeface="Courier New" pitchFamily="34" charset="0"/>
                <a:ea typeface="Courier New" pitchFamily="34" charset="-122"/>
                <a:cs typeface="Courier New" pitchFamily="34" charset="-120"/>
              </a:rPr>
              <a:t>j.Q</a:t>
            </a:r>
            <a:r>
              <a:rPr lang="en-US" sz="1500" b="1" dirty="0">
                <a:solidFill>
                  <a:srgbClr val="1A1A6E"/>
                </a:solidFill>
                <a:latin typeface="Courier New" pitchFamily="34" charset="0"/>
                <a:ea typeface="Courier New" pitchFamily="34" charset="-122"/>
                <a:cs typeface="Courier New" pitchFamily="34" charset="-120"/>
              </a:rPr>
              <a:t>[n] = </a:t>
            </a:r>
            <a:r>
              <a:rPr lang="en-US" sz="1500" b="1" dirty="0" err="1">
                <a:solidFill>
                  <a:srgbClr val="1A1A6E"/>
                </a:solidFill>
                <a:latin typeface="Courier New" pitchFamily="34" charset="0"/>
                <a:ea typeface="Courier New" pitchFamily="34" charset="-122"/>
                <a:cs typeface="Courier New" pitchFamily="34" charset="-120"/>
              </a:rPr>
              <a:t>A.cos</a:t>
            </a:r>
            <a:r>
              <a:rPr lang="en-US" sz="1500" b="1" dirty="0">
                <a:solidFill>
                  <a:srgbClr val="1A1A6E"/>
                </a:solidFill>
                <a:latin typeface="Courier New" pitchFamily="34" charset="0"/>
                <a:ea typeface="Courier New" pitchFamily="34" charset="-122"/>
                <a:cs typeface="Courier New" pitchFamily="34" charset="-120"/>
              </a:rPr>
              <a:t>(φ[n]) + </a:t>
            </a:r>
            <a:r>
              <a:rPr lang="en-US" sz="1500" b="1" dirty="0" err="1">
                <a:solidFill>
                  <a:srgbClr val="1A1A6E"/>
                </a:solidFill>
                <a:latin typeface="Courier New" pitchFamily="34" charset="0"/>
                <a:ea typeface="Courier New" pitchFamily="34" charset="-122"/>
                <a:cs typeface="Courier New" pitchFamily="34" charset="-120"/>
              </a:rPr>
              <a:t>j.A.sin</a:t>
            </a:r>
            <a:r>
              <a:rPr lang="en-US" sz="1500" b="1" dirty="0">
                <a:solidFill>
                  <a:srgbClr val="1A1A6E"/>
                </a:solidFill>
                <a:latin typeface="Courier New" pitchFamily="34" charset="0"/>
                <a:ea typeface="Courier New" pitchFamily="34" charset="-122"/>
                <a:cs typeface="Courier New" pitchFamily="34" charset="-120"/>
              </a:rPr>
              <a:t>(φ[n])</a:t>
            </a:r>
            <a:endParaRPr lang="en-US" sz="1500" b="1" dirty="0"/>
          </a:p>
        </p:txBody>
      </p:sp>
      <p:sp>
        <p:nvSpPr>
          <p:cNvPr id="47" name="Text 27">
            <a:extLst>
              <a:ext uri="{FF2B5EF4-FFF2-40B4-BE49-F238E27FC236}">
                <a16:creationId xmlns:a16="http://schemas.microsoft.com/office/drawing/2014/main" id="{62B8CA59-997B-73C3-34F4-78913A84F2E7}"/>
              </a:ext>
            </a:extLst>
          </p:cNvPr>
          <p:cNvSpPr/>
          <p:nvPr/>
        </p:nvSpPr>
        <p:spPr>
          <a:xfrm>
            <a:off x="545523" y="4545947"/>
            <a:ext cx="11237239" cy="292608"/>
          </a:xfrm>
          <a:prstGeom prst="rect">
            <a:avLst/>
          </a:prstGeom>
          <a:noFill/>
          <a:ln/>
        </p:spPr>
        <p:txBody>
          <a:bodyPr wrap="square" rtlCol="0" anchor="ctr"/>
          <a:lstStyle/>
          <a:p>
            <a:pPr marL="0" indent="0">
              <a:buNone/>
              <a:tabLst>
                <a:tab pos="5029200" algn="l"/>
              </a:tabLst>
            </a:pPr>
            <a:r>
              <a:rPr lang="en-US" sz="1500" i="1" dirty="0">
                <a:solidFill>
                  <a:srgbClr val="1A1A6E"/>
                </a:solidFill>
                <a:latin typeface="Courier New" pitchFamily="34" charset="0"/>
                <a:ea typeface="Courier New" pitchFamily="34" charset="-122"/>
                <a:cs typeface="Courier New" pitchFamily="34" charset="-120"/>
              </a:rPr>
              <a:t>     	</a:t>
            </a:r>
            <a:endParaRPr lang="en-US" sz="1500" b="1" dirty="0"/>
          </a:p>
        </p:txBody>
      </p:sp>
      <mc:AlternateContent xmlns:mc="http://schemas.openxmlformats.org/markup-compatibility/2006" xmlns:a14="http://schemas.microsoft.com/office/drawing/2010/main">
        <mc:Choice Requires="a14">
          <p:sp>
            <p:nvSpPr>
              <p:cNvPr id="48" name="Text 28">
                <a:extLst>
                  <a:ext uri="{FF2B5EF4-FFF2-40B4-BE49-F238E27FC236}">
                    <a16:creationId xmlns:a16="http://schemas.microsoft.com/office/drawing/2014/main" id="{71CEA28B-9C20-C710-25E5-F0F81E4341A5}"/>
                  </a:ext>
                </a:extLst>
              </p:cNvPr>
              <p:cNvSpPr/>
              <p:nvPr/>
            </p:nvSpPr>
            <p:spPr>
              <a:xfrm>
                <a:off x="554313" y="4728056"/>
                <a:ext cx="11237239" cy="777240"/>
              </a:xfrm>
              <a:prstGeom prst="rect">
                <a:avLst/>
              </a:prstGeom>
              <a:noFill/>
              <a:ln/>
            </p:spPr>
            <p:txBody>
              <a:bodyPr wrap="square" rtlCol="0" anchor="ctr"/>
              <a:lstStyle/>
              <a:p>
                <a:pPr marL="0" indent="0">
                  <a:buNone/>
                </a:pPr>
                <a:r>
                  <a:rPr lang="en-US" sz="1300" dirty="0">
                    <a:solidFill>
                      <a:srgbClr val="1A1A1A"/>
                    </a:solidFill>
                  </a:rPr>
                  <a:t>where  A = |z[n]|  (amplitude, nearly constant)</a:t>
                </a:r>
                <a:endParaRPr lang="en-US" sz="1300" dirty="0"/>
              </a:p>
              <a:p>
                <a:r>
                  <a:rPr lang="en-US" sz="1300" dirty="0">
                    <a:solidFill>
                      <a:srgbClr val="1A1A1A"/>
                    </a:solidFill>
                  </a:rPr>
                  <a:t>and    φ[n] = </a:t>
                </a:r>
                <a14:m>
                  <m:oMath xmlns:m="http://schemas.openxmlformats.org/officeDocument/2006/math">
                    <m:f>
                      <m:fPr>
                        <m:ctrlPr>
                          <a:rPr lang="en-US" sz="1300" i="1" dirty="0">
                            <a:solidFill>
                              <a:schemeClr val="tx1"/>
                            </a:solidFill>
                            <a:latin typeface="Cambria Math" panose="02040503050406030204" pitchFamily="18" charset="0"/>
                          </a:rPr>
                        </m:ctrlPr>
                      </m:fPr>
                      <m:num>
                        <m:r>
                          <m:rPr>
                            <m:nor/>
                          </m:rPr>
                          <a:rPr lang="en-US" sz="1300" dirty="0">
                            <a:cs typeface="Courier New" panose="02070309020205020404" pitchFamily="49" charset="0"/>
                          </a:rPr>
                          <m:t>4</m:t>
                        </m:r>
                        <m:r>
                          <m:rPr>
                            <m:nor/>
                          </m:rPr>
                          <a:rPr lang="en-US" sz="1300" dirty="0">
                            <a:cs typeface="Courier New" panose="02070309020205020404" pitchFamily="49" charset="0"/>
                          </a:rPr>
                          <m:t>πR</m:t>
                        </m:r>
                        <m:r>
                          <m:rPr>
                            <m:nor/>
                          </m:rPr>
                          <a:rPr lang="en-US" sz="1300" dirty="0">
                            <a:solidFill>
                              <a:schemeClr val="tx1"/>
                            </a:solidFill>
                            <a:cs typeface="Courier New" panose="02070309020205020404" pitchFamily="49" charset="0"/>
                          </a:rPr>
                          <m:t>(</m:t>
                        </m:r>
                        <m:r>
                          <m:rPr>
                            <m:nor/>
                          </m:rPr>
                          <a:rPr lang="en-US" sz="1300" i="0" dirty="0" smtClean="0">
                            <a:solidFill>
                              <a:schemeClr val="tx1"/>
                            </a:solidFill>
                            <a:cs typeface="Courier New" panose="02070309020205020404" pitchFamily="49" charset="0"/>
                          </a:rPr>
                          <m:t>n</m:t>
                        </m:r>
                        <m:r>
                          <m:rPr>
                            <m:nor/>
                          </m:rPr>
                          <a:rPr lang="en-US" sz="1300" dirty="0">
                            <a:solidFill>
                              <a:schemeClr val="tx1"/>
                            </a:solidFill>
                            <a:cs typeface="Courier New" panose="02070309020205020404" pitchFamily="49" charset="0"/>
                          </a:rPr>
                          <m:t>)</m:t>
                        </m:r>
                      </m:num>
                      <m:den>
                        <m:r>
                          <m:rPr>
                            <m:nor/>
                          </m:rPr>
                          <a:rPr lang="en-US" sz="1300" dirty="0">
                            <a:solidFill>
                              <a:schemeClr val="tx1"/>
                            </a:solidFill>
                            <a:cs typeface="Courier New" panose="02070309020205020404" pitchFamily="49" charset="0"/>
                          </a:rPr>
                          <m:t>λ</m:t>
                        </m:r>
                      </m:den>
                    </m:f>
                  </m:oMath>
                </a14:m>
                <a:r>
                  <a:rPr lang="en-US" sz="1300" dirty="0">
                    <a:solidFill>
                      <a:schemeClr val="tx1"/>
                    </a:solidFill>
                  </a:rPr>
                  <a:t>  </a:t>
                </a:r>
                <a:r>
                  <a:rPr lang="en-US" sz="1300" dirty="0">
                    <a:solidFill>
                      <a:srgbClr val="1A1A1A"/>
                    </a:solidFill>
                  </a:rPr>
                  <a:t>(phase, encodes displacement)</a:t>
                </a:r>
                <a:endParaRPr lang="en-US" sz="1300" dirty="0"/>
              </a:p>
            </p:txBody>
          </p:sp>
        </mc:Choice>
        <mc:Fallback xmlns="">
          <p:sp>
            <p:nvSpPr>
              <p:cNvPr id="48" name="Text 28">
                <a:extLst>
                  <a:ext uri="{FF2B5EF4-FFF2-40B4-BE49-F238E27FC236}">
                    <a16:creationId xmlns:a16="http://schemas.microsoft.com/office/drawing/2014/main" id="{71CEA28B-9C20-C710-25E5-F0F81E4341A5}"/>
                  </a:ext>
                </a:extLst>
              </p:cNvPr>
              <p:cNvSpPr>
                <a:spLocks noRot="1" noChangeAspect="1" noMove="1" noResize="1" noEditPoints="1" noAdjustHandles="1" noChangeArrowheads="1" noChangeShapeType="1" noTextEdit="1"/>
              </p:cNvSpPr>
              <p:nvPr/>
            </p:nvSpPr>
            <p:spPr>
              <a:xfrm>
                <a:off x="554313" y="4728056"/>
                <a:ext cx="11237239" cy="777240"/>
              </a:xfrm>
              <a:prstGeom prst="rect">
                <a:avLst/>
              </a:prstGeom>
              <a:blipFill>
                <a:blip r:embed="rId5"/>
                <a:stretch>
                  <a:fillRect l="-109"/>
                </a:stretch>
              </a:blipFill>
              <a:ln/>
            </p:spPr>
            <p:txBody>
              <a:bodyPr/>
              <a:lstStyle/>
              <a:p>
                <a:r>
                  <a:rPr lang="en-US">
                    <a:noFill/>
                  </a:rPr>
                  <a:t> </a:t>
                </a:r>
              </a:p>
            </p:txBody>
          </p:sp>
        </mc:Fallback>
      </mc:AlternateContent>
      <p:sp>
        <p:nvSpPr>
          <p:cNvPr id="54" name="TextBox 53">
            <a:extLst>
              <a:ext uri="{FF2B5EF4-FFF2-40B4-BE49-F238E27FC236}">
                <a16:creationId xmlns:a16="http://schemas.microsoft.com/office/drawing/2014/main" id="{4B8E6625-2082-14A8-AC68-749A0423E631}"/>
              </a:ext>
            </a:extLst>
          </p:cNvPr>
          <p:cNvSpPr txBox="1"/>
          <p:nvPr/>
        </p:nvSpPr>
        <p:spPr>
          <a:xfrm>
            <a:off x="432099" y="5638532"/>
            <a:ext cx="11596830" cy="492443"/>
          </a:xfrm>
          <a:prstGeom prst="rect">
            <a:avLst/>
          </a:prstGeom>
          <a:noFill/>
        </p:spPr>
        <p:txBody>
          <a:bodyPr wrap="square">
            <a:spAutoFit/>
          </a:bodyPr>
          <a:lstStyle/>
          <a:p>
            <a:pPr marL="285750" indent="-285750">
              <a:buFont typeface="Arial" panose="020B0604020202020204" pitchFamily="34" charset="0"/>
              <a:buChar char="•"/>
            </a:pPr>
            <a:r>
              <a:rPr lang="en-US" sz="1300" dirty="0">
                <a:solidFill>
                  <a:srgbClr val="1A1A1A"/>
                </a:solidFill>
              </a:rPr>
              <a:t>At 24 GHz:  λ = c/f₀ = 3×10⁸ / 24×10⁹ ≈ 12.5 mm</a:t>
            </a:r>
            <a:endParaRPr lang="en-US" sz="1300" dirty="0"/>
          </a:p>
          <a:p>
            <a:pPr marL="285750" indent="-285750">
              <a:buFont typeface="Arial" panose="020B0604020202020204" pitchFamily="34" charset="0"/>
              <a:buChar char="•"/>
            </a:pPr>
            <a:r>
              <a:rPr lang="en-US" sz="1300" dirty="0">
                <a:solidFill>
                  <a:srgbClr val="1A1A1A"/>
                </a:solidFill>
              </a:rPr>
              <a:t>1 radian of phase change corresponds to:</a:t>
            </a:r>
            <a:r>
              <a:rPr lang="en-US" sz="1300" dirty="0"/>
              <a:t> </a:t>
            </a:r>
            <a:r>
              <a:rPr lang="en-US" sz="1300" dirty="0" err="1">
                <a:solidFill>
                  <a:srgbClr val="1A1A1A"/>
                </a:solidFill>
              </a:rPr>
              <a:t>Δx</a:t>
            </a:r>
            <a:r>
              <a:rPr lang="en-US" sz="1300" dirty="0">
                <a:solidFill>
                  <a:srgbClr val="1A1A1A"/>
                </a:solidFill>
              </a:rPr>
              <a:t> = λ/4π ≈ 0.995 mm of chest displacement</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5D5EA6B-DD0E-5294-D990-20A3821426C4}"/>
            </a:ext>
          </a:extLst>
        </p:cNvPr>
        <p:cNvGrpSpPr/>
        <p:nvPr/>
      </p:nvGrpSpPr>
      <p:grpSpPr>
        <a:xfrm>
          <a:off x="0" y="0"/>
          <a:ext cx="0" cy="0"/>
          <a:chOff x="0" y="0"/>
          <a:chExt cx="0" cy="0"/>
        </a:xfrm>
      </p:grpSpPr>
      <p:sp>
        <p:nvSpPr>
          <p:cNvPr id="52" name="Shape 14">
            <a:extLst>
              <a:ext uri="{FF2B5EF4-FFF2-40B4-BE49-F238E27FC236}">
                <a16:creationId xmlns:a16="http://schemas.microsoft.com/office/drawing/2014/main" id="{77D88BF4-0708-BF2D-C77A-69F3373CAB26}"/>
              </a:ext>
            </a:extLst>
          </p:cNvPr>
          <p:cNvSpPr/>
          <p:nvPr/>
        </p:nvSpPr>
        <p:spPr>
          <a:xfrm>
            <a:off x="260605" y="1094381"/>
            <a:ext cx="11745468" cy="737927"/>
          </a:xfrm>
          <a:prstGeom prst="rect">
            <a:avLst/>
          </a:prstGeom>
          <a:solidFill>
            <a:srgbClr val="F2F2F2"/>
          </a:solidFill>
          <a:ln w="12700">
            <a:solidFill>
              <a:srgbClr val="DDDDDD"/>
            </a:solidFill>
            <a:prstDash val="solid"/>
          </a:ln>
        </p:spPr>
      </p:sp>
      <p:pic>
        <p:nvPicPr>
          <p:cNvPr id="2" name="Image 0" descr="preencoded.png">
            <a:extLst>
              <a:ext uri="{FF2B5EF4-FFF2-40B4-BE49-F238E27FC236}">
                <a16:creationId xmlns:a16="http://schemas.microsoft.com/office/drawing/2014/main" id="{501BF933-26E8-CB1E-F0B0-6C0F8C3A5686}"/>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39FAAFB6-5659-5399-322F-28BA27FB3AA1}"/>
              </a:ext>
            </a:extLst>
          </p:cNvPr>
          <p:cNvSpPr/>
          <p:nvPr/>
        </p:nvSpPr>
        <p:spPr>
          <a:xfrm>
            <a:off x="1051560" y="155216"/>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3. Phase Extraction &amp; Unwrapping</a:t>
            </a:r>
            <a:endParaRPr lang="en-US" sz="2400" dirty="0"/>
          </a:p>
        </p:txBody>
      </p:sp>
      <p:sp>
        <p:nvSpPr>
          <p:cNvPr id="4" name="Shape 1">
            <a:extLst>
              <a:ext uri="{FF2B5EF4-FFF2-40B4-BE49-F238E27FC236}">
                <a16:creationId xmlns:a16="http://schemas.microsoft.com/office/drawing/2014/main" id="{96C9CEAF-03E9-C902-B91D-0A1DE79FE188}"/>
              </a:ext>
            </a:extLst>
          </p:cNvPr>
          <p:cNvSpPr/>
          <p:nvPr/>
        </p:nvSpPr>
        <p:spPr>
          <a:xfrm>
            <a:off x="137160" y="822960"/>
            <a:ext cx="11914632" cy="36576"/>
          </a:xfrm>
          <a:prstGeom prst="rect">
            <a:avLst/>
          </a:prstGeom>
          <a:solidFill>
            <a:srgbClr val="5B2D2A"/>
          </a:solidFill>
          <a:ln w="12700">
            <a:solidFill>
              <a:srgbClr val="5B2D2A"/>
            </a:solidFill>
            <a:prstDash val="solid"/>
          </a:ln>
        </p:spPr>
      </p:sp>
      <p:sp>
        <p:nvSpPr>
          <p:cNvPr id="5" name="Shape 2">
            <a:extLst>
              <a:ext uri="{FF2B5EF4-FFF2-40B4-BE49-F238E27FC236}">
                <a16:creationId xmlns:a16="http://schemas.microsoft.com/office/drawing/2014/main" id="{E7111F03-7A63-E05B-A7C2-0D995CC4053E}"/>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a:extLst>
              <a:ext uri="{FF2B5EF4-FFF2-40B4-BE49-F238E27FC236}">
                <a16:creationId xmlns:a16="http://schemas.microsoft.com/office/drawing/2014/main" id="{4B777668-C302-482D-790F-4FAFBAB68751}"/>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Wynn Pham</a:t>
            </a:r>
            <a:endParaRPr lang="en-US" sz="1100" dirty="0"/>
          </a:p>
        </p:txBody>
      </p:sp>
      <p:sp>
        <p:nvSpPr>
          <p:cNvPr id="7" name="Text 4">
            <a:extLst>
              <a:ext uri="{FF2B5EF4-FFF2-40B4-BE49-F238E27FC236}">
                <a16:creationId xmlns:a16="http://schemas.microsoft.com/office/drawing/2014/main" id="{EFC49FD4-CF66-2160-8192-98D33B4D4034}"/>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a:extLst>
              <a:ext uri="{FF2B5EF4-FFF2-40B4-BE49-F238E27FC236}">
                <a16:creationId xmlns:a16="http://schemas.microsoft.com/office/drawing/2014/main" id="{46EB6889-331F-DF5E-D126-A61ED501A8F4}"/>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7</a:t>
            </a:r>
            <a:endParaRPr lang="en-US" sz="1100" dirty="0"/>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7585836B-AFB5-EE47-50B9-360C2656F4A3}"/>
                  </a:ext>
                </a:extLst>
              </p:cNvPr>
              <p:cNvSpPr txBox="1"/>
              <p:nvPr/>
            </p:nvSpPr>
            <p:spPr>
              <a:xfrm>
                <a:off x="260606" y="1162334"/>
                <a:ext cx="11791188" cy="586314"/>
              </a:xfrm>
              <a:prstGeom prst="rect">
                <a:avLst/>
              </a:prstGeom>
              <a:noFill/>
            </p:spPr>
            <p:txBody>
              <a:bodyPr wrap="square">
                <a:spAutoFit/>
              </a:bodyPr>
              <a:lstStyle/>
              <a:p>
                <a:r>
                  <a:rPr lang="en-US" sz="1300" dirty="0">
                    <a:solidFill>
                      <a:srgbClr val="1A1A1A"/>
                    </a:solidFill>
                  </a:rPr>
                  <a:t>If we apply </a:t>
                </a:r>
                <a:r>
                  <a:rPr lang="en-US" sz="1300" dirty="0" err="1">
                    <a:solidFill>
                      <a:srgbClr val="1A1A1A"/>
                    </a:solidFill>
                  </a:rPr>
                  <a:t>Δx</a:t>
                </a:r>
                <a:r>
                  <a:rPr lang="en-US" sz="1300" dirty="0">
                    <a:solidFill>
                      <a:srgbClr val="1A1A1A"/>
                    </a:solidFill>
                  </a:rPr>
                  <a:t> = </a:t>
                </a:r>
                <a14:m>
                  <m:oMath xmlns:m="http://schemas.openxmlformats.org/officeDocument/2006/math">
                    <m:f>
                      <m:fPr>
                        <m:ctrlPr>
                          <a:rPr lang="en-US" sz="1300" i="1" dirty="0" smtClean="0">
                            <a:solidFill>
                              <a:schemeClr val="tx1"/>
                            </a:solidFill>
                            <a:latin typeface="Cambria Math" panose="02040503050406030204" pitchFamily="18" charset="0"/>
                          </a:rPr>
                        </m:ctrlPr>
                      </m:fPr>
                      <m:num>
                        <m:r>
                          <m:rPr>
                            <m:sty m:val="p"/>
                          </m:rPr>
                          <a:rPr lang="en-US" sz="1300" b="0" i="0" dirty="0">
                            <a:solidFill>
                              <a:schemeClr val="tx1"/>
                            </a:solidFill>
                            <a:latin typeface="Cambria Math" panose="02040503050406030204" pitchFamily="18" charset="0"/>
                          </a:rPr>
                          <m:t>λ</m:t>
                        </m:r>
                      </m:num>
                      <m:den>
                        <m:r>
                          <a:rPr lang="en-US" sz="1300" b="0" i="0" dirty="0">
                            <a:solidFill>
                              <a:schemeClr val="tx1"/>
                            </a:solidFill>
                            <a:latin typeface="Cambria Math" panose="02040503050406030204" pitchFamily="18" charset="0"/>
                          </a:rPr>
                          <m:t>4</m:t>
                        </m:r>
                        <m:r>
                          <m:rPr>
                            <m:sty m:val="p"/>
                          </m:rPr>
                          <a:rPr lang="en-US" sz="1300" b="0" i="0" dirty="0">
                            <a:solidFill>
                              <a:schemeClr val="tx1"/>
                            </a:solidFill>
                            <a:latin typeface="Cambria Math" panose="02040503050406030204" pitchFamily="18" charset="0"/>
                          </a:rPr>
                          <m:t>π</m:t>
                        </m:r>
                      </m:den>
                    </m:f>
                  </m:oMath>
                </a14:m>
                <a:r>
                  <a:rPr lang="en-US" sz="1300" dirty="0">
                    <a:solidFill>
                      <a:srgbClr val="1A1A1A"/>
                    </a:solidFill>
                  </a:rPr>
                  <a:t> </a:t>
                </a:r>
                <a14:m>
                  <m:oMath xmlns:m="http://schemas.openxmlformats.org/officeDocument/2006/math">
                    <m:r>
                      <m:rPr>
                        <m:sty m:val="p"/>
                      </m:rPr>
                      <a:rPr lang="en-US" sz="1300" dirty="0">
                        <a:latin typeface="Cambria Math" panose="02040503050406030204" pitchFamily="18" charset="0"/>
                      </a:rPr>
                      <m:t>ϕ</m:t>
                    </m:r>
                  </m:oMath>
                </a14:m>
                <a:r>
                  <a:rPr lang="en-US" sz="1300" dirty="0">
                    <a:solidFill>
                      <a:srgbClr val="1A1A1A"/>
                    </a:solidFill>
                  </a:rPr>
                  <a:t> directly, the displacement signal will contain fake jumps of ±</a:t>
                </a:r>
                <a:r>
                  <a:rPr lang="en-US" sz="1300" dirty="0"/>
                  <a:t> </a:t>
                </a:r>
                <a14:m>
                  <m:oMath xmlns:m="http://schemas.openxmlformats.org/officeDocument/2006/math">
                    <m:f>
                      <m:fPr>
                        <m:ctrlPr>
                          <a:rPr lang="en-US" sz="1300" i="1" dirty="0">
                            <a:latin typeface="Cambria Math" panose="02040503050406030204" pitchFamily="18" charset="0"/>
                          </a:rPr>
                        </m:ctrlPr>
                      </m:fPr>
                      <m:num>
                        <m:r>
                          <m:rPr>
                            <m:sty m:val="p"/>
                          </m:rPr>
                          <a:rPr lang="en-US" sz="1300" dirty="0">
                            <a:latin typeface="Cambria Math" panose="02040503050406030204" pitchFamily="18" charset="0"/>
                          </a:rPr>
                          <m:t>λ</m:t>
                        </m:r>
                      </m:num>
                      <m:den>
                        <m:r>
                          <a:rPr lang="en-US" sz="1300" b="0" i="0" dirty="0" smtClean="0">
                            <a:latin typeface="Cambria Math" panose="02040503050406030204" pitchFamily="18" charset="0"/>
                          </a:rPr>
                          <m:t>2</m:t>
                        </m:r>
                      </m:den>
                    </m:f>
                  </m:oMath>
                </a14:m>
                <a:r>
                  <a:rPr lang="en-US" sz="1300" dirty="0">
                    <a:solidFill>
                      <a:srgbClr val="1A1A1A"/>
                    </a:solidFill>
                  </a:rPr>
                  <a:t> ≈ ± 6.25 mm at every 2π boundary. These are not real chest movements — they are mathematical artifacts that corrupt the respiratory and cardiac signals extracted in the next step.</a:t>
                </a:r>
                <a:endParaRPr lang="en-US" sz="1300" dirty="0"/>
              </a:p>
            </p:txBody>
          </p:sp>
        </mc:Choice>
        <mc:Fallback xmlns="">
          <p:sp>
            <p:nvSpPr>
              <p:cNvPr id="14" name="TextBox 13">
                <a:extLst>
                  <a:ext uri="{FF2B5EF4-FFF2-40B4-BE49-F238E27FC236}">
                    <a16:creationId xmlns:a16="http://schemas.microsoft.com/office/drawing/2014/main" id="{7585836B-AFB5-EE47-50B9-360C2656F4A3}"/>
                  </a:ext>
                </a:extLst>
              </p:cNvPr>
              <p:cNvSpPr txBox="1">
                <a:spLocks noRot="1" noChangeAspect="1" noMove="1" noResize="1" noEditPoints="1" noAdjustHandles="1" noChangeArrowheads="1" noChangeShapeType="1" noTextEdit="1"/>
              </p:cNvSpPr>
              <p:nvPr/>
            </p:nvSpPr>
            <p:spPr>
              <a:xfrm>
                <a:off x="260606" y="1162334"/>
                <a:ext cx="11791188" cy="586314"/>
              </a:xfrm>
              <a:prstGeom prst="rect">
                <a:avLst/>
              </a:prstGeom>
              <a:blipFill>
                <a:blip r:embed="rId4"/>
                <a:stretch>
                  <a:fillRect l="-103" b="-8333"/>
                </a:stretch>
              </a:blipFill>
            </p:spPr>
            <p:txBody>
              <a:bodyPr/>
              <a:lstStyle/>
              <a:p>
                <a:r>
                  <a:rPr lang="en-US">
                    <a:noFill/>
                  </a:rPr>
                  <a:t> </a:t>
                </a:r>
              </a:p>
            </p:txBody>
          </p:sp>
        </mc:Fallback>
      </mc:AlternateContent>
      <p:sp>
        <p:nvSpPr>
          <p:cNvPr id="53" name="Shape 8">
            <a:extLst>
              <a:ext uri="{FF2B5EF4-FFF2-40B4-BE49-F238E27FC236}">
                <a16:creationId xmlns:a16="http://schemas.microsoft.com/office/drawing/2014/main" id="{998CE675-1F36-117A-EF89-2F5F1C52FB04}"/>
              </a:ext>
            </a:extLst>
          </p:cNvPr>
          <p:cNvSpPr/>
          <p:nvPr/>
        </p:nvSpPr>
        <p:spPr>
          <a:xfrm>
            <a:off x="260604" y="2003306"/>
            <a:ext cx="5760720" cy="329184"/>
          </a:xfrm>
          <a:prstGeom prst="rect">
            <a:avLst/>
          </a:prstGeom>
          <a:solidFill>
            <a:srgbClr val="5B2D2A"/>
          </a:solidFill>
          <a:ln w="12700">
            <a:solidFill>
              <a:srgbClr val="5B2D2A"/>
            </a:solidFill>
            <a:prstDash val="solid"/>
          </a:ln>
        </p:spPr>
      </p:sp>
      <p:sp>
        <p:nvSpPr>
          <p:cNvPr id="54" name="Text 9">
            <a:extLst>
              <a:ext uri="{FF2B5EF4-FFF2-40B4-BE49-F238E27FC236}">
                <a16:creationId xmlns:a16="http://schemas.microsoft.com/office/drawing/2014/main" id="{E0F83550-E05C-244F-940C-962B4B3DEAC7}"/>
              </a:ext>
            </a:extLst>
          </p:cNvPr>
          <p:cNvSpPr/>
          <p:nvPr/>
        </p:nvSpPr>
        <p:spPr>
          <a:xfrm>
            <a:off x="333756" y="2003306"/>
            <a:ext cx="5614416" cy="329184"/>
          </a:xfrm>
          <a:prstGeom prst="rect">
            <a:avLst/>
          </a:prstGeom>
          <a:noFill/>
          <a:ln/>
        </p:spPr>
        <p:txBody>
          <a:bodyPr wrap="square" lIns="0" tIns="0" rIns="0" bIns="0" rtlCol="0" anchor="ctr"/>
          <a:lstStyle/>
          <a:p>
            <a:pPr marL="0" indent="0">
              <a:buNone/>
            </a:pPr>
            <a:r>
              <a:rPr lang="en-US" sz="1500" b="1" dirty="0">
                <a:solidFill>
                  <a:srgbClr val="FFFFFF"/>
                </a:solidFill>
              </a:rPr>
              <a:t>The Wrapped Phase Problem</a:t>
            </a:r>
            <a:endParaRPr lang="en-US" sz="1500" dirty="0"/>
          </a:p>
        </p:txBody>
      </p:sp>
      <p:sp>
        <p:nvSpPr>
          <p:cNvPr id="55" name="Shape 10">
            <a:extLst>
              <a:ext uri="{FF2B5EF4-FFF2-40B4-BE49-F238E27FC236}">
                <a16:creationId xmlns:a16="http://schemas.microsoft.com/office/drawing/2014/main" id="{55F58DF4-460F-1795-8E9F-41ADDB5014B4}"/>
              </a:ext>
            </a:extLst>
          </p:cNvPr>
          <p:cNvSpPr/>
          <p:nvPr/>
        </p:nvSpPr>
        <p:spPr>
          <a:xfrm>
            <a:off x="260607" y="2412958"/>
            <a:ext cx="5760718" cy="3858252"/>
          </a:xfrm>
          <a:prstGeom prst="rect">
            <a:avLst/>
          </a:prstGeom>
          <a:solidFill>
            <a:srgbClr val="F2F2F2"/>
          </a:solidFill>
          <a:ln w="12700">
            <a:solidFill>
              <a:srgbClr val="DDDDDD"/>
            </a:solidFill>
            <a:prstDash val="solid"/>
          </a:ln>
        </p:spPr>
      </p:sp>
      <mc:AlternateContent xmlns:mc="http://schemas.openxmlformats.org/markup-compatibility/2006" xmlns:a14="http://schemas.microsoft.com/office/drawing/2010/main">
        <mc:Choice Requires="a14">
          <p:sp>
            <p:nvSpPr>
              <p:cNvPr id="56" name="Text 11">
                <a:extLst>
                  <a:ext uri="{FF2B5EF4-FFF2-40B4-BE49-F238E27FC236}">
                    <a16:creationId xmlns:a16="http://schemas.microsoft.com/office/drawing/2014/main" id="{A852A292-0BB5-6FE7-FB20-B49F39BA45A3}"/>
                  </a:ext>
                </a:extLst>
              </p:cNvPr>
              <p:cNvSpPr/>
              <p:nvPr/>
            </p:nvSpPr>
            <p:spPr>
              <a:xfrm>
                <a:off x="365761" y="2797466"/>
                <a:ext cx="5577840" cy="268023"/>
              </a:xfrm>
              <a:prstGeom prst="rect">
                <a:avLst/>
              </a:prstGeom>
              <a:noFill/>
              <a:ln/>
            </p:spPr>
            <p:txBody>
              <a:bodyPr wrap="square" rtlCol="0" anchor="ctr"/>
              <a:lstStyle/>
              <a:p>
                <a:r>
                  <a:rPr lang="en-US" sz="1500" b="1" dirty="0">
                    <a:solidFill>
                      <a:srgbClr val="145A32"/>
                    </a:solidFill>
                  </a:rPr>
                  <a:t>True phase </a:t>
                </a:r>
                <a14:m>
                  <m:oMath xmlns:m="http://schemas.openxmlformats.org/officeDocument/2006/math">
                    <m:sSub>
                      <m:sSubPr>
                        <m:ctrlPr>
                          <a:rPr lang="en-US" sz="1500" b="1" i="1" dirty="0" smtClean="0">
                            <a:solidFill>
                              <a:schemeClr val="accent6">
                                <a:lumMod val="50000"/>
                              </a:schemeClr>
                            </a:solidFill>
                            <a:latin typeface="Cambria Math" panose="02040503050406030204" pitchFamily="18" charset="0"/>
                          </a:rPr>
                        </m:ctrlPr>
                      </m:sSubPr>
                      <m:e>
                        <m:r>
                          <a:rPr lang="en-US" sz="1500" b="1" i="1" dirty="0">
                            <a:solidFill>
                              <a:schemeClr val="accent6">
                                <a:lumMod val="50000"/>
                              </a:schemeClr>
                            </a:solidFill>
                            <a:latin typeface="Cambria Math" panose="02040503050406030204" pitchFamily="18" charset="0"/>
                          </a:rPr>
                          <m:t>𝝓</m:t>
                        </m:r>
                      </m:e>
                      <m:sub>
                        <m:r>
                          <a:rPr lang="en-US" sz="1500" b="1" i="1" dirty="0">
                            <a:solidFill>
                              <a:schemeClr val="accent6">
                                <a:lumMod val="50000"/>
                              </a:schemeClr>
                            </a:solidFill>
                            <a:latin typeface="Cambria Math" panose="02040503050406030204" pitchFamily="18" charset="0"/>
                          </a:rPr>
                          <m:t>𝒕</m:t>
                        </m:r>
                        <m:r>
                          <a:rPr lang="en-US" sz="1500" b="1" i="1" dirty="0" smtClean="0">
                            <a:solidFill>
                              <a:schemeClr val="accent6">
                                <a:lumMod val="50000"/>
                              </a:schemeClr>
                            </a:solidFill>
                            <a:latin typeface="Cambria Math" panose="02040503050406030204" pitchFamily="18" charset="0"/>
                          </a:rPr>
                          <m:t>𝒓𝒖𝒆</m:t>
                        </m:r>
                      </m:sub>
                    </m:sSub>
                    <m:d>
                      <m:dPr>
                        <m:ctrlPr>
                          <a:rPr lang="en-US" sz="1500" b="1" i="1" dirty="0">
                            <a:solidFill>
                              <a:schemeClr val="accent6">
                                <a:lumMod val="50000"/>
                              </a:schemeClr>
                            </a:solidFill>
                            <a:latin typeface="Cambria Math" panose="02040503050406030204" pitchFamily="18" charset="0"/>
                          </a:rPr>
                        </m:ctrlPr>
                      </m:dPr>
                      <m:e>
                        <m:r>
                          <a:rPr lang="en-US" sz="1500" b="1" i="1" dirty="0">
                            <a:solidFill>
                              <a:schemeClr val="accent6">
                                <a:lumMod val="50000"/>
                              </a:schemeClr>
                            </a:solidFill>
                            <a:latin typeface="Cambria Math" panose="02040503050406030204" pitchFamily="18" charset="0"/>
                          </a:rPr>
                          <m:t>𝒕</m:t>
                        </m:r>
                      </m:e>
                    </m:d>
                  </m:oMath>
                </a14:m>
                <a:r>
                  <a:rPr lang="en-US" sz="1500" b="1" dirty="0">
                    <a:solidFill>
                      <a:srgbClr val="145A32"/>
                    </a:solidFill>
                  </a:rPr>
                  <a:t> continuous, reflects actual chest motion:</a:t>
                </a:r>
                <a:endParaRPr lang="en-US" sz="1500" dirty="0"/>
              </a:p>
            </p:txBody>
          </p:sp>
        </mc:Choice>
        <mc:Fallback xmlns="">
          <p:sp>
            <p:nvSpPr>
              <p:cNvPr id="56" name="Text 11">
                <a:extLst>
                  <a:ext uri="{FF2B5EF4-FFF2-40B4-BE49-F238E27FC236}">
                    <a16:creationId xmlns:a16="http://schemas.microsoft.com/office/drawing/2014/main" id="{A852A292-0BB5-6FE7-FB20-B49F39BA45A3}"/>
                  </a:ext>
                </a:extLst>
              </p:cNvPr>
              <p:cNvSpPr>
                <a:spLocks noRot="1" noChangeAspect="1" noMove="1" noResize="1" noEditPoints="1" noAdjustHandles="1" noChangeArrowheads="1" noChangeShapeType="1" noTextEdit="1"/>
              </p:cNvSpPr>
              <p:nvPr/>
            </p:nvSpPr>
            <p:spPr>
              <a:xfrm>
                <a:off x="365761" y="2797466"/>
                <a:ext cx="5577840" cy="268023"/>
              </a:xfrm>
              <a:prstGeom prst="rect">
                <a:avLst/>
              </a:prstGeom>
              <a:blipFill>
                <a:blip r:embed="rId5"/>
                <a:stretch>
                  <a:fillRect l="-437" t="-15909" b="-34091"/>
                </a:stretch>
              </a:blipFill>
              <a:ln/>
            </p:spPr>
            <p:txBody>
              <a:bodyPr/>
              <a:lstStyle/>
              <a:p>
                <a:r>
                  <a:rPr lang="en-US">
                    <a:noFill/>
                  </a:rPr>
                  <a:t> </a:t>
                </a:r>
              </a:p>
            </p:txBody>
          </p:sp>
        </mc:Fallback>
      </mc:AlternateContent>
      <p:sp>
        <p:nvSpPr>
          <p:cNvPr id="57" name="Shape 12">
            <a:extLst>
              <a:ext uri="{FF2B5EF4-FFF2-40B4-BE49-F238E27FC236}">
                <a16:creationId xmlns:a16="http://schemas.microsoft.com/office/drawing/2014/main" id="{4992F420-3875-0171-DDDA-2F4C82DAB3D4}"/>
              </a:ext>
            </a:extLst>
          </p:cNvPr>
          <p:cNvSpPr/>
          <p:nvPr/>
        </p:nvSpPr>
        <p:spPr>
          <a:xfrm>
            <a:off x="411481" y="3876458"/>
            <a:ext cx="502920" cy="57433"/>
          </a:xfrm>
          <a:prstGeom prst="rect">
            <a:avLst/>
          </a:prstGeom>
          <a:solidFill>
            <a:srgbClr val="27AE60">
              <a:alpha val="70000"/>
            </a:srgbClr>
          </a:solidFill>
          <a:ln w="12700">
            <a:solidFill>
              <a:srgbClr val="27AE60"/>
            </a:solidFill>
            <a:prstDash val="solid"/>
          </a:ln>
        </p:spPr>
      </p:sp>
      <p:sp>
        <p:nvSpPr>
          <p:cNvPr id="58" name="Shape 13">
            <a:extLst>
              <a:ext uri="{FF2B5EF4-FFF2-40B4-BE49-F238E27FC236}">
                <a16:creationId xmlns:a16="http://schemas.microsoft.com/office/drawing/2014/main" id="{4D4D5580-B7B6-E309-68A0-FC3008DF537B}"/>
              </a:ext>
            </a:extLst>
          </p:cNvPr>
          <p:cNvSpPr/>
          <p:nvPr/>
        </p:nvSpPr>
        <p:spPr>
          <a:xfrm>
            <a:off x="1033273" y="3794163"/>
            <a:ext cx="502920" cy="143584"/>
          </a:xfrm>
          <a:prstGeom prst="rect">
            <a:avLst/>
          </a:prstGeom>
          <a:solidFill>
            <a:srgbClr val="27AE60">
              <a:alpha val="70000"/>
            </a:srgbClr>
          </a:solidFill>
          <a:ln w="12700">
            <a:solidFill>
              <a:srgbClr val="27AE60"/>
            </a:solidFill>
            <a:prstDash val="solid"/>
          </a:ln>
        </p:spPr>
      </p:sp>
      <p:sp>
        <p:nvSpPr>
          <p:cNvPr id="59" name="Shape 14">
            <a:extLst>
              <a:ext uri="{FF2B5EF4-FFF2-40B4-BE49-F238E27FC236}">
                <a16:creationId xmlns:a16="http://schemas.microsoft.com/office/drawing/2014/main" id="{13669F85-B28D-C6F7-DE31-7F05F5863212}"/>
              </a:ext>
            </a:extLst>
          </p:cNvPr>
          <p:cNvSpPr/>
          <p:nvPr/>
        </p:nvSpPr>
        <p:spPr>
          <a:xfrm>
            <a:off x="1655065" y="3711867"/>
            <a:ext cx="502920" cy="229734"/>
          </a:xfrm>
          <a:prstGeom prst="rect">
            <a:avLst/>
          </a:prstGeom>
          <a:solidFill>
            <a:srgbClr val="27AE60">
              <a:alpha val="70000"/>
            </a:srgbClr>
          </a:solidFill>
          <a:ln w="12700">
            <a:solidFill>
              <a:srgbClr val="27AE60"/>
            </a:solidFill>
            <a:prstDash val="solid"/>
          </a:ln>
        </p:spPr>
      </p:sp>
      <p:sp>
        <p:nvSpPr>
          <p:cNvPr id="60" name="Shape 15">
            <a:extLst>
              <a:ext uri="{FF2B5EF4-FFF2-40B4-BE49-F238E27FC236}">
                <a16:creationId xmlns:a16="http://schemas.microsoft.com/office/drawing/2014/main" id="{5C5CEF1D-2928-D2CD-41D3-04E89CDE610A}"/>
              </a:ext>
            </a:extLst>
          </p:cNvPr>
          <p:cNvSpPr/>
          <p:nvPr/>
        </p:nvSpPr>
        <p:spPr>
          <a:xfrm>
            <a:off x="2276857" y="3629571"/>
            <a:ext cx="502920" cy="315884"/>
          </a:xfrm>
          <a:prstGeom prst="rect">
            <a:avLst/>
          </a:prstGeom>
          <a:solidFill>
            <a:srgbClr val="27AE60">
              <a:alpha val="70000"/>
            </a:srgbClr>
          </a:solidFill>
          <a:ln w="12700">
            <a:solidFill>
              <a:srgbClr val="27AE60"/>
            </a:solidFill>
            <a:prstDash val="solid"/>
          </a:ln>
        </p:spPr>
      </p:sp>
      <p:sp>
        <p:nvSpPr>
          <p:cNvPr id="61" name="Shape 16">
            <a:extLst>
              <a:ext uri="{FF2B5EF4-FFF2-40B4-BE49-F238E27FC236}">
                <a16:creationId xmlns:a16="http://schemas.microsoft.com/office/drawing/2014/main" id="{250EC1F6-07CD-07A1-3470-B72170B38F77}"/>
              </a:ext>
            </a:extLst>
          </p:cNvPr>
          <p:cNvSpPr/>
          <p:nvPr/>
        </p:nvSpPr>
        <p:spPr>
          <a:xfrm>
            <a:off x="2898649" y="3547275"/>
            <a:ext cx="502920" cy="402034"/>
          </a:xfrm>
          <a:prstGeom prst="rect">
            <a:avLst/>
          </a:prstGeom>
          <a:solidFill>
            <a:srgbClr val="27AE60">
              <a:alpha val="70000"/>
            </a:srgbClr>
          </a:solidFill>
          <a:ln w="12700">
            <a:solidFill>
              <a:srgbClr val="27AE60"/>
            </a:solidFill>
            <a:prstDash val="solid"/>
          </a:ln>
        </p:spPr>
      </p:sp>
      <p:sp>
        <p:nvSpPr>
          <p:cNvPr id="62" name="Shape 17">
            <a:extLst>
              <a:ext uri="{FF2B5EF4-FFF2-40B4-BE49-F238E27FC236}">
                <a16:creationId xmlns:a16="http://schemas.microsoft.com/office/drawing/2014/main" id="{7F07514E-C993-B342-FC81-C563C1F4AA7E}"/>
              </a:ext>
            </a:extLst>
          </p:cNvPr>
          <p:cNvSpPr/>
          <p:nvPr/>
        </p:nvSpPr>
        <p:spPr>
          <a:xfrm>
            <a:off x="3520441" y="3464978"/>
            <a:ext cx="502920" cy="488185"/>
          </a:xfrm>
          <a:prstGeom prst="rect">
            <a:avLst/>
          </a:prstGeom>
          <a:solidFill>
            <a:srgbClr val="27AE60">
              <a:alpha val="70000"/>
            </a:srgbClr>
          </a:solidFill>
          <a:ln w="12700">
            <a:solidFill>
              <a:srgbClr val="27AE60"/>
            </a:solidFill>
            <a:prstDash val="solid"/>
          </a:ln>
        </p:spPr>
      </p:sp>
      <p:sp>
        <p:nvSpPr>
          <p:cNvPr id="63" name="Shape 18">
            <a:extLst>
              <a:ext uri="{FF2B5EF4-FFF2-40B4-BE49-F238E27FC236}">
                <a16:creationId xmlns:a16="http://schemas.microsoft.com/office/drawing/2014/main" id="{48CD5E8C-56DE-2378-3F68-0522C565CDE5}"/>
              </a:ext>
            </a:extLst>
          </p:cNvPr>
          <p:cNvSpPr/>
          <p:nvPr/>
        </p:nvSpPr>
        <p:spPr>
          <a:xfrm>
            <a:off x="4142233" y="3382682"/>
            <a:ext cx="502920" cy="574335"/>
          </a:xfrm>
          <a:prstGeom prst="rect">
            <a:avLst/>
          </a:prstGeom>
          <a:solidFill>
            <a:srgbClr val="27AE60">
              <a:alpha val="70000"/>
            </a:srgbClr>
          </a:solidFill>
          <a:ln w="12700">
            <a:solidFill>
              <a:srgbClr val="27AE60"/>
            </a:solidFill>
            <a:prstDash val="solid"/>
          </a:ln>
        </p:spPr>
      </p:sp>
      <p:sp>
        <p:nvSpPr>
          <p:cNvPr id="64" name="Shape 19">
            <a:extLst>
              <a:ext uri="{FF2B5EF4-FFF2-40B4-BE49-F238E27FC236}">
                <a16:creationId xmlns:a16="http://schemas.microsoft.com/office/drawing/2014/main" id="{62AEC198-254D-DA4E-FA34-EA64138DD406}"/>
              </a:ext>
            </a:extLst>
          </p:cNvPr>
          <p:cNvSpPr/>
          <p:nvPr/>
        </p:nvSpPr>
        <p:spPr>
          <a:xfrm>
            <a:off x="4764025" y="3300386"/>
            <a:ext cx="502920" cy="660485"/>
          </a:xfrm>
          <a:prstGeom prst="rect">
            <a:avLst/>
          </a:prstGeom>
          <a:solidFill>
            <a:srgbClr val="27AE60">
              <a:alpha val="70000"/>
            </a:srgbClr>
          </a:solidFill>
          <a:ln w="12700">
            <a:solidFill>
              <a:srgbClr val="27AE60"/>
            </a:solidFill>
            <a:prstDash val="solid"/>
          </a:ln>
        </p:spPr>
      </p:sp>
      <p:sp>
        <p:nvSpPr>
          <p:cNvPr id="65" name="Shape 20">
            <a:extLst>
              <a:ext uri="{FF2B5EF4-FFF2-40B4-BE49-F238E27FC236}">
                <a16:creationId xmlns:a16="http://schemas.microsoft.com/office/drawing/2014/main" id="{30AC103A-B1B8-AAE1-3D86-4C9116918FFE}"/>
              </a:ext>
            </a:extLst>
          </p:cNvPr>
          <p:cNvSpPr/>
          <p:nvPr/>
        </p:nvSpPr>
        <p:spPr>
          <a:xfrm>
            <a:off x="5385817" y="3218090"/>
            <a:ext cx="502920" cy="746635"/>
          </a:xfrm>
          <a:prstGeom prst="rect">
            <a:avLst/>
          </a:prstGeom>
          <a:solidFill>
            <a:srgbClr val="27AE60">
              <a:alpha val="70000"/>
            </a:srgbClr>
          </a:solidFill>
          <a:ln w="12700">
            <a:solidFill>
              <a:srgbClr val="27AE60"/>
            </a:solidFill>
            <a:prstDash val="solid"/>
          </a:ln>
        </p:spPr>
      </p:sp>
      <p:sp>
        <p:nvSpPr>
          <p:cNvPr id="66" name="Text 21">
            <a:extLst>
              <a:ext uri="{FF2B5EF4-FFF2-40B4-BE49-F238E27FC236}">
                <a16:creationId xmlns:a16="http://schemas.microsoft.com/office/drawing/2014/main" id="{4ABED756-0C4A-96E3-D13F-311E0F47B9CA}"/>
              </a:ext>
            </a:extLst>
          </p:cNvPr>
          <p:cNvSpPr/>
          <p:nvPr/>
        </p:nvSpPr>
        <p:spPr>
          <a:xfrm>
            <a:off x="1536193" y="3931323"/>
            <a:ext cx="3506724" cy="239306"/>
          </a:xfrm>
          <a:prstGeom prst="rect">
            <a:avLst/>
          </a:prstGeom>
          <a:noFill/>
          <a:ln/>
        </p:spPr>
        <p:txBody>
          <a:bodyPr wrap="square" rtlCol="0" anchor="ctr"/>
          <a:lstStyle/>
          <a:p>
            <a:pPr marL="0" indent="0">
              <a:buNone/>
            </a:pPr>
            <a:r>
              <a:rPr lang="en-US" sz="1300" i="1" dirty="0">
                <a:solidFill>
                  <a:srgbClr val="145A32"/>
                </a:solidFill>
              </a:rPr>
              <a:t>φ_true: ramps up continuously (chest moving)</a:t>
            </a:r>
            <a:endParaRPr lang="en-US" sz="1300" dirty="0"/>
          </a:p>
        </p:txBody>
      </p:sp>
      <mc:AlternateContent xmlns:mc="http://schemas.openxmlformats.org/markup-compatibility/2006" xmlns:a14="http://schemas.microsoft.com/office/drawing/2010/main">
        <mc:Choice Requires="a14">
          <p:sp>
            <p:nvSpPr>
              <p:cNvPr id="67" name="Text 22">
                <a:extLst>
                  <a:ext uri="{FF2B5EF4-FFF2-40B4-BE49-F238E27FC236}">
                    <a16:creationId xmlns:a16="http://schemas.microsoft.com/office/drawing/2014/main" id="{B47794A4-417A-2682-C456-DC95072EC389}"/>
                  </a:ext>
                </a:extLst>
              </p:cNvPr>
              <p:cNvSpPr/>
              <p:nvPr/>
            </p:nvSpPr>
            <p:spPr>
              <a:xfrm>
                <a:off x="365761" y="4639534"/>
                <a:ext cx="5577840" cy="268023"/>
              </a:xfrm>
              <a:prstGeom prst="rect">
                <a:avLst/>
              </a:prstGeom>
              <a:noFill/>
              <a:ln/>
            </p:spPr>
            <p:txBody>
              <a:bodyPr wrap="square" rtlCol="0" anchor="ctr"/>
              <a:lstStyle/>
              <a:p>
                <a:r>
                  <a:rPr lang="en-US" sz="1500" b="1" dirty="0">
                    <a:solidFill>
                      <a:srgbClr val="C0392B"/>
                    </a:solidFill>
                  </a:rPr>
                  <a:t>Measured phase </a:t>
                </a:r>
                <a14:m>
                  <m:oMath xmlns:m="http://schemas.openxmlformats.org/officeDocument/2006/math">
                    <m:sSub>
                      <m:sSubPr>
                        <m:ctrlPr>
                          <a:rPr lang="en-US" sz="1500" b="1" i="1" dirty="0" smtClean="0">
                            <a:solidFill>
                              <a:srgbClr val="C0392B"/>
                            </a:solidFill>
                            <a:latin typeface="Cambria Math" panose="02040503050406030204" pitchFamily="18" charset="0"/>
                          </a:rPr>
                        </m:ctrlPr>
                      </m:sSubPr>
                      <m:e>
                        <m:r>
                          <a:rPr lang="en-US" sz="1500" b="1" i="1" dirty="0">
                            <a:solidFill>
                              <a:srgbClr val="C0392B"/>
                            </a:solidFill>
                            <a:latin typeface="Cambria Math" panose="02040503050406030204" pitchFamily="18" charset="0"/>
                          </a:rPr>
                          <m:t>𝝓</m:t>
                        </m:r>
                      </m:e>
                      <m:sub>
                        <m:r>
                          <a:rPr lang="en-US" sz="1500" b="1" i="1" dirty="0" smtClean="0">
                            <a:solidFill>
                              <a:srgbClr val="C0392B"/>
                            </a:solidFill>
                            <a:latin typeface="Cambria Math" panose="02040503050406030204" pitchFamily="18" charset="0"/>
                          </a:rPr>
                          <m:t>𝒘𝒓𝒂𝒑𝒑𝒆𝒅</m:t>
                        </m:r>
                      </m:sub>
                    </m:sSub>
                    <m:d>
                      <m:dPr>
                        <m:ctrlPr>
                          <a:rPr lang="en-US" sz="1500" b="1" i="1" dirty="0">
                            <a:solidFill>
                              <a:srgbClr val="C0392B"/>
                            </a:solidFill>
                            <a:latin typeface="Cambria Math" panose="02040503050406030204" pitchFamily="18" charset="0"/>
                          </a:rPr>
                        </m:ctrlPr>
                      </m:dPr>
                      <m:e>
                        <m:r>
                          <a:rPr lang="en-US" sz="1500" b="1" i="1" dirty="0">
                            <a:solidFill>
                              <a:srgbClr val="C0392B"/>
                            </a:solidFill>
                            <a:latin typeface="Cambria Math" panose="02040503050406030204" pitchFamily="18" charset="0"/>
                          </a:rPr>
                          <m:t>𝒕</m:t>
                        </m:r>
                      </m:e>
                    </m:d>
                  </m:oMath>
                </a14:m>
                <a:r>
                  <a:rPr lang="en-US" sz="1500" b="1" dirty="0">
                    <a:solidFill>
                      <a:srgbClr val="D27E75"/>
                    </a:solidFill>
                  </a:rPr>
                  <a:t> </a:t>
                </a:r>
                <a:r>
                  <a:rPr lang="en-US" sz="1500" b="1" dirty="0">
                    <a:solidFill>
                      <a:srgbClr val="C0392B"/>
                    </a:solidFill>
                  </a:rPr>
                  <a:t>clipped to (−π, +π]:</a:t>
                </a:r>
                <a:endParaRPr lang="en-US" sz="1500" dirty="0"/>
              </a:p>
            </p:txBody>
          </p:sp>
        </mc:Choice>
        <mc:Fallback xmlns="">
          <p:sp>
            <p:nvSpPr>
              <p:cNvPr id="67" name="Text 22">
                <a:extLst>
                  <a:ext uri="{FF2B5EF4-FFF2-40B4-BE49-F238E27FC236}">
                    <a16:creationId xmlns:a16="http://schemas.microsoft.com/office/drawing/2014/main" id="{B47794A4-417A-2682-C456-DC95072EC389}"/>
                  </a:ext>
                </a:extLst>
              </p:cNvPr>
              <p:cNvSpPr>
                <a:spLocks noRot="1" noChangeAspect="1" noMove="1" noResize="1" noEditPoints="1" noAdjustHandles="1" noChangeArrowheads="1" noChangeShapeType="1" noTextEdit="1"/>
              </p:cNvSpPr>
              <p:nvPr/>
            </p:nvSpPr>
            <p:spPr>
              <a:xfrm>
                <a:off x="365761" y="4639534"/>
                <a:ext cx="5577840" cy="268023"/>
              </a:xfrm>
              <a:prstGeom prst="rect">
                <a:avLst/>
              </a:prstGeom>
              <a:blipFill>
                <a:blip r:embed="rId6"/>
                <a:stretch>
                  <a:fillRect l="-437" t="-15909" b="-34091"/>
                </a:stretch>
              </a:blipFill>
              <a:ln/>
            </p:spPr>
            <p:txBody>
              <a:bodyPr/>
              <a:lstStyle/>
              <a:p>
                <a:r>
                  <a:rPr lang="en-US">
                    <a:noFill/>
                  </a:rPr>
                  <a:t> </a:t>
                </a:r>
              </a:p>
            </p:txBody>
          </p:sp>
        </mc:Fallback>
      </mc:AlternateContent>
      <p:sp>
        <p:nvSpPr>
          <p:cNvPr id="68" name="Shape 23">
            <a:extLst>
              <a:ext uri="{FF2B5EF4-FFF2-40B4-BE49-F238E27FC236}">
                <a16:creationId xmlns:a16="http://schemas.microsoft.com/office/drawing/2014/main" id="{770E599E-6B75-0964-5846-FB224EC06306}"/>
              </a:ext>
            </a:extLst>
          </p:cNvPr>
          <p:cNvSpPr/>
          <p:nvPr/>
        </p:nvSpPr>
        <p:spPr>
          <a:xfrm>
            <a:off x="429769" y="5082563"/>
            <a:ext cx="502920" cy="497757"/>
          </a:xfrm>
          <a:prstGeom prst="rect">
            <a:avLst/>
          </a:prstGeom>
          <a:solidFill>
            <a:srgbClr val="C0392B">
              <a:alpha val="70000"/>
            </a:srgbClr>
          </a:solidFill>
          <a:ln w="12700">
            <a:solidFill>
              <a:srgbClr val="C0392B"/>
            </a:solidFill>
            <a:prstDash val="solid"/>
          </a:ln>
        </p:spPr>
      </p:sp>
      <p:sp>
        <p:nvSpPr>
          <p:cNvPr id="69" name="Shape 24">
            <a:extLst>
              <a:ext uri="{FF2B5EF4-FFF2-40B4-BE49-F238E27FC236}">
                <a16:creationId xmlns:a16="http://schemas.microsoft.com/office/drawing/2014/main" id="{7D27073A-7786-A85B-E10D-5F8541080FD0}"/>
              </a:ext>
            </a:extLst>
          </p:cNvPr>
          <p:cNvSpPr/>
          <p:nvPr/>
        </p:nvSpPr>
        <p:spPr>
          <a:xfrm>
            <a:off x="1051561" y="5320308"/>
            <a:ext cx="502920" cy="248878"/>
          </a:xfrm>
          <a:prstGeom prst="rect">
            <a:avLst/>
          </a:prstGeom>
          <a:solidFill>
            <a:srgbClr val="C0392B">
              <a:alpha val="70000"/>
            </a:srgbClr>
          </a:solidFill>
          <a:ln w="12700">
            <a:solidFill>
              <a:srgbClr val="C0392B"/>
            </a:solidFill>
            <a:prstDash val="solid"/>
          </a:ln>
        </p:spPr>
      </p:sp>
      <p:sp>
        <p:nvSpPr>
          <p:cNvPr id="70" name="Shape 25">
            <a:extLst>
              <a:ext uri="{FF2B5EF4-FFF2-40B4-BE49-F238E27FC236}">
                <a16:creationId xmlns:a16="http://schemas.microsoft.com/office/drawing/2014/main" id="{CEBCD1A7-9992-F1AC-A25D-0941D35F2524}"/>
              </a:ext>
            </a:extLst>
          </p:cNvPr>
          <p:cNvSpPr/>
          <p:nvPr/>
        </p:nvSpPr>
        <p:spPr>
          <a:xfrm>
            <a:off x="1673353" y="5498616"/>
            <a:ext cx="502920" cy="62220"/>
          </a:xfrm>
          <a:prstGeom prst="rect">
            <a:avLst/>
          </a:prstGeom>
          <a:solidFill>
            <a:srgbClr val="C0392B">
              <a:alpha val="70000"/>
            </a:srgbClr>
          </a:solidFill>
          <a:ln w="12700">
            <a:solidFill>
              <a:srgbClr val="C0392B"/>
            </a:solidFill>
            <a:prstDash val="solid"/>
          </a:ln>
        </p:spPr>
      </p:sp>
      <p:sp>
        <p:nvSpPr>
          <p:cNvPr id="71" name="Shape 26">
            <a:extLst>
              <a:ext uri="{FF2B5EF4-FFF2-40B4-BE49-F238E27FC236}">
                <a16:creationId xmlns:a16="http://schemas.microsoft.com/office/drawing/2014/main" id="{13AE1515-2454-D490-FA1B-4C387EE2F751}"/>
              </a:ext>
            </a:extLst>
          </p:cNvPr>
          <p:cNvSpPr/>
          <p:nvPr/>
        </p:nvSpPr>
        <p:spPr>
          <a:xfrm>
            <a:off x="2295145" y="5141999"/>
            <a:ext cx="502920" cy="435537"/>
          </a:xfrm>
          <a:prstGeom prst="rect">
            <a:avLst/>
          </a:prstGeom>
          <a:solidFill>
            <a:srgbClr val="E74C3C">
              <a:alpha val="70000"/>
            </a:srgbClr>
          </a:solidFill>
          <a:ln w="12700">
            <a:solidFill>
              <a:srgbClr val="E74C3C"/>
            </a:solidFill>
            <a:prstDash val="solid"/>
          </a:ln>
        </p:spPr>
      </p:sp>
      <p:sp>
        <p:nvSpPr>
          <p:cNvPr id="72" name="Shape 27">
            <a:extLst>
              <a:ext uri="{FF2B5EF4-FFF2-40B4-BE49-F238E27FC236}">
                <a16:creationId xmlns:a16="http://schemas.microsoft.com/office/drawing/2014/main" id="{1CE44827-5779-54B0-F174-416F0720C624}"/>
              </a:ext>
            </a:extLst>
          </p:cNvPr>
          <p:cNvSpPr/>
          <p:nvPr/>
        </p:nvSpPr>
        <p:spPr>
          <a:xfrm>
            <a:off x="2916937" y="5379743"/>
            <a:ext cx="502920" cy="186659"/>
          </a:xfrm>
          <a:prstGeom prst="rect">
            <a:avLst/>
          </a:prstGeom>
          <a:solidFill>
            <a:srgbClr val="E74C3C">
              <a:alpha val="70000"/>
            </a:srgbClr>
          </a:solidFill>
          <a:ln w="12700">
            <a:solidFill>
              <a:srgbClr val="E74C3C"/>
            </a:solidFill>
            <a:prstDash val="solid"/>
          </a:ln>
        </p:spPr>
      </p:sp>
      <p:sp>
        <p:nvSpPr>
          <p:cNvPr id="73" name="Shape 28">
            <a:extLst>
              <a:ext uri="{FF2B5EF4-FFF2-40B4-BE49-F238E27FC236}">
                <a16:creationId xmlns:a16="http://schemas.microsoft.com/office/drawing/2014/main" id="{60F71816-4DD3-9612-6992-2DDBCE947877}"/>
              </a:ext>
            </a:extLst>
          </p:cNvPr>
          <p:cNvSpPr/>
          <p:nvPr/>
        </p:nvSpPr>
        <p:spPr>
          <a:xfrm>
            <a:off x="3538729" y="5082563"/>
            <a:ext cx="502920" cy="497757"/>
          </a:xfrm>
          <a:prstGeom prst="rect">
            <a:avLst/>
          </a:prstGeom>
          <a:solidFill>
            <a:srgbClr val="C0392B">
              <a:alpha val="70000"/>
            </a:srgbClr>
          </a:solidFill>
          <a:ln w="12700">
            <a:solidFill>
              <a:srgbClr val="C0392B"/>
            </a:solidFill>
            <a:prstDash val="solid"/>
          </a:ln>
        </p:spPr>
      </p:sp>
      <p:sp>
        <p:nvSpPr>
          <p:cNvPr id="74" name="Shape 29">
            <a:extLst>
              <a:ext uri="{FF2B5EF4-FFF2-40B4-BE49-F238E27FC236}">
                <a16:creationId xmlns:a16="http://schemas.microsoft.com/office/drawing/2014/main" id="{B6295B50-807A-DAB5-F0D5-BE7F40FC9416}"/>
              </a:ext>
            </a:extLst>
          </p:cNvPr>
          <p:cNvSpPr/>
          <p:nvPr/>
        </p:nvSpPr>
        <p:spPr>
          <a:xfrm>
            <a:off x="4160521" y="5320308"/>
            <a:ext cx="502920" cy="248878"/>
          </a:xfrm>
          <a:prstGeom prst="rect">
            <a:avLst/>
          </a:prstGeom>
          <a:solidFill>
            <a:srgbClr val="C0392B">
              <a:alpha val="70000"/>
            </a:srgbClr>
          </a:solidFill>
          <a:ln w="12700">
            <a:solidFill>
              <a:srgbClr val="C0392B"/>
            </a:solidFill>
            <a:prstDash val="solid"/>
          </a:ln>
        </p:spPr>
      </p:sp>
      <p:sp>
        <p:nvSpPr>
          <p:cNvPr id="75" name="Shape 30">
            <a:extLst>
              <a:ext uri="{FF2B5EF4-FFF2-40B4-BE49-F238E27FC236}">
                <a16:creationId xmlns:a16="http://schemas.microsoft.com/office/drawing/2014/main" id="{47D54CE3-8EF2-204F-A585-7977D3D1DED9}"/>
              </a:ext>
            </a:extLst>
          </p:cNvPr>
          <p:cNvSpPr/>
          <p:nvPr/>
        </p:nvSpPr>
        <p:spPr>
          <a:xfrm>
            <a:off x="4782313" y="5498616"/>
            <a:ext cx="502920" cy="62220"/>
          </a:xfrm>
          <a:prstGeom prst="rect">
            <a:avLst/>
          </a:prstGeom>
          <a:solidFill>
            <a:srgbClr val="E74C3C">
              <a:alpha val="70000"/>
            </a:srgbClr>
          </a:solidFill>
          <a:ln w="12700">
            <a:solidFill>
              <a:srgbClr val="E74C3C"/>
            </a:solidFill>
            <a:prstDash val="solid"/>
          </a:ln>
        </p:spPr>
      </p:sp>
      <p:sp>
        <p:nvSpPr>
          <p:cNvPr id="76" name="Shape 31">
            <a:extLst>
              <a:ext uri="{FF2B5EF4-FFF2-40B4-BE49-F238E27FC236}">
                <a16:creationId xmlns:a16="http://schemas.microsoft.com/office/drawing/2014/main" id="{14FFAEE2-5F05-A705-E4FD-E7B7DAF50DD0}"/>
              </a:ext>
            </a:extLst>
          </p:cNvPr>
          <p:cNvSpPr/>
          <p:nvPr/>
        </p:nvSpPr>
        <p:spPr>
          <a:xfrm>
            <a:off x="5404105" y="5141999"/>
            <a:ext cx="502920" cy="435537"/>
          </a:xfrm>
          <a:prstGeom prst="rect">
            <a:avLst/>
          </a:prstGeom>
          <a:solidFill>
            <a:srgbClr val="E74C3C">
              <a:alpha val="70000"/>
            </a:srgbClr>
          </a:solidFill>
          <a:ln w="12700">
            <a:solidFill>
              <a:srgbClr val="E74C3C"/>
            </a:solidFill>
            <a:prstDash val="solid"/>
          </a:ln>
        </p:spPr>
      </p:sp>
      <p:sp>
        <p:nvSpPr>
          <p:cNvPr id="77" name="Text 32">
            <a:extLst>
              <a:ext uri="{FF2B5EF4-FFF2-40B4-BE49-F238E27FC236}">
                <a16:creationId xmlns:a16="http://schemas.microsoft.com/office/drawing/2014/main" id="{DC739192-0702-B63C-C54D-B6722674C95B}"/>
              </a:ext>
            </a:extLst>
          </p:cNvPr>
          <p:cNvSpPr/>
          <p:nvPr/>
        </p:nvSpPr>
        <p:spPr>
          <a:xfrm>
            <a:off x="788671" y="5626968"/>
            <a:ext cx="4722876" cy="239306"/>
          </a:xfrm>
          <a:prstGeom prst="rect">
            <a:avLst/>
          </a:prstGeom>
          <a:noFill/>
          <a:ln/>
        </p:spPr>
        <p:txBody>
          <a:bodyPr wrap="square" rtlCol="0" anchor="ctr"/>
          <a:lstStyle/>
          <a:p>
            <a:pPr marL="0" indent="0">
              <a:buNone/>
            </a:pPr>
            <a:r>
              <a:rPr lang="en-US" sz="1300" i="1" dirty="0">
                <a:solidFill>
                  <a:srgbClr val="C0392B"/>
                </a:solidFill>
              </a:rPr>
              <a:t>φ_wrapped: jumps ±2π each time true phase crosses ±π boundary</a:t>
            </a:r>
            <a:endParaRPr lang="en-US" sz="1300" dirty="0"/>
          </a:p>
        </p:txBody>
      </p:sp>
      <p:sp>
        <p:nvSpPr>
          <p:cNvPr id="103" name="Text 50">
            <a:extLst>
              <a:ext uri="{FF2B5EF4-FFF2-40B4-BE49-F238E27FC236}">
                <a16:creationId xmlns:a16="http://schemas.microsoft.com/office/drawing/2014/main" id="{9A20D4E9-B74E-344E-141A-32CA2B4FC0F1}"/>
              </a:ext>
            </a:extLst>
          </p:cNvPr>
          <p:cNvSpPr/>
          <p:nvPr/>
        </p:nvSpPr>
        <p:spPr>
          <a:xfrm>
            <a:off x="6220206" y="2079647"/>
            <a:ext cx="5678424" cy="256032"/>
          </a:xfrm>
          <a:prstGeom prst="rect">
            <a:avLst/>
          </a:prstGeom>
          <a:noFill/>
          <a:ln/>
        </p:spPr>
        <p:txBody>
          <a:bodyPr wrap="square" rtlCol="0" anchor="ctr"/>
          <a:lstStyle/>
          <a:p>
            <a:pPr marL="0" indent="0">
              <a:buNone/>
            </a:pPr>
            <a:r>
              <a:rPr lang="en-US" sz="1100" dirty="0">
                <a:solidFill>
                  <a:srgbClr val="6A9955"/>
                </a:solidFill>
                <a:latin typeface="Courier New" pitchFamily="34" charset="0"/>
                <a:ea typeface="Courier New" pitchFamily="34" charset="-122"/>
                <a:cs typeface="Courier New" pitchFamily="34" charset="-120"/>
              </a:rPr>
              <a:t># np.unwrap applies exactly the algorithm above</a:t>
            </a:r>
            <a:endParaRPr lang="en-US" sz="1100" dirty="0"/>
          </a:p>
        </p:txBody>
      </p:sp>
      <p:sp>
        <p:nvSpPr>
          <p:cNvPr id="104" name="Shape 51">
            <a:extLst>
              <a:ext uri="{FF2B5EF4-FFF2-40B4-BE49-F238E27FC236}">
                <a16:creationId xmlns:a16="http://schemas.microsoft.com/office/drawing/2014/main" id="{BA94FCCB-B723-DDF9-4E3D-A4B24C1C0CF4}"/>
              </a:ext>
            </a:extLst>
          </p:cNvPr>
          <p:cNvSpPr/>
          <p:nvPr/>
        </p:nvSpPr>
        <p:spPr>
          <a:xfrm>
            <a:off x="6110478" y="1988206"/>
            <a:ext cx="5897880" cy="344283"/>
          </a:xfrm>
          <a:prstGeom prst="rect">
            <a:avLst/>
          </a:prstGeom>
          <a:solidFill>
            <a:srgbClr val="784212"/>
          </a:solidFill>
          <a:ln w="12700">
            <a:solidFill>
              <a:srgbClr val="784212"/>
            </a:solidFill>
            <a:prstDash val="solid"/>
          </a:ln>
        </p:spPr>
      </p:sp>
      <p:sp>
        <p:nvSpPr>
          <p:cNvPr id="105" name="Text 52">
            <a:extLst>
              <a:ext uri="{FF2B5EF4-FFF2-40B4-BE49-F238E27FC236}">
                <a16:creationId xmlns:a16="http://schemas.microsoft.com/office/drawing/2014/main" id="{B43CFFE5-1518-D4F4-854E-627B212B7043}"/>
              </a:ext>
            </a:extLst>
          </p:cNvPr>
          <p:cNvSpPr/>
          <p:nvPr/>
        </p:nvSpPr>
        <p:spPr>
          <a:xfrm>
            <a:off x="6183630" y="1988206"/>
            <a:ext cx="5751576" cy="355253"/>
          </a:xfrm>
          <a:prstGeom prst="rect">
            <a:avLst/>
          </a:prstGeom>
          <a:noFill/>
          <a:ln/>
        </p:spPr>
        <p:txBody>
          <a:bodyPr wrap="square" lIns="0" tIns="0" rIns="0" bIns="0" rtlCol="0" anchor="ctr"/>
          <a:lstStyle/>
          <a:p>
            <a:pPr marL="0" indent="0">
              <a:buNone/>
            </a:pPr>
            <a:r>
              <a:rPr lang="en-US" sz="1500" b="1" dirty="0">
                <a:solidFill>
                  <a:srgbClr val="FFFFFF"/>
                </a:solidFill>
              </a:rPr>
              <a:t>Convert to Physical Displacement</a:t>
            </a:r>
            <a:endParaRPr lang="en-US" sz="1500" dirty="0"/>
          </a:p>
        </p:txBody>
      </p:sp>
      <p:sp>
        <p:nvSpPr>
          <p:cNvPr id="106" name="Shape 53">
            <a:extLst>
              <a:ext uri="{FF2B5EF4-FFF2-40B4-BE49-F238E27FC236}">
                <a16:creationId xmlns:a16="http://schemas.microsoft.com/office/drawing/2014/main" id="{C9818056-3CF7-C81E-D0C2-CE1A1CE04542}"/>
              </a:ext>
            </a:extLst>
          </p:cNvPr>
          <p:cNvSpPr/>
          <p:nvPr/>
        </p:nvSpPr>
        <p:spPr>
          <a:xfrm>
            <a:off x="6126479" y="2412957"/>
            <a:ext cx="5879594" cy="1642133"/>
          </a:xfrm>
          <a:prstGeom prst="rect">
            <a:avLst/>
          </a:prstGeom>
          <a:solidFill>
            <a:srgbClr val="F2F2F2"/>
          </a:solidFill>
          <a:ln w="12700">
            <a:solidFill>
              <a:srgbClr val="DDDDDD"/>
            </a:solidFill>
            <a:prstDash val="solid"/>
          </a:ln>
        </p:spPr>
      </p:sp>
      <mc:AlternateContent xmlns:mc="http://schemas.openxmlformats.org/markup-compatibility/2006" xmlns:a14="http://schemas.microsoft.com/office/drawing/2010/main">
        <mc:Choice Requires="a14">
          <p:sp>
            <p:nvSpPr>
              <p:cNvPr id="107" name="Text 54">
                <a:extLst>
                  <a:ext uri="{FF2B5EF4-FFF2-40B4-BE49-F238E27FC236}">
                    <a16:creationId xmlns:a16="http://schemas.microsoft.com/office/drawing/2014/main" id="{A577EEE5-8A53-E623-B8C6-55D36C203598}"/>
                  </a:ext>
                </a:extLst>
              </p:cNvPr>
              <p:cNvSpPr/>
              <p:nvPr/>
            </p:nvSpPr>
            <p:spPr>
              <a:xfrm>
                <a:off x="6156199" y="2472082"/>
                <a:ext cx="5715000" cy="274320"/>
              </a:xfrm>
              <a:prstGeom prst="rect">
                <a:avLst/>
              </a:prstGeom>
              <a:noFill/>
              <a:ln/>
            </p:spPr>
            <p:txBody>
              <a:bodyPr wrap="square" rtlCol="0" anchor="ctr"/>
              <a:lstStyle/>
              <a:p>
                <a:r>
                  <a:rPr lang="en-US" sz="1300" dirty="0">
                    <a:solidFill>
                      <a:srgbClr val="1A1A1A"/>
                    </a:solidFill>
                  </a:rPr>
                  <a:t>Once </a:t>
                </a:r>
                <a14:m>
                  <m:oMath xmlns:m="http://schemas.openxmlformats.org/officeDocument/2006/math">
                    <m:sSub>
                      <m:sSubPr>
                        <m:ctrlPr>
                          <a:rPr lang="en-US" sz="1300" i="1" dirty="0" smtClean="0">
                            <a:solidFill>
                              <a:schemeClr val="tx1"/>
                            </a:solidFill>
                            <a:latin typeface="Cambria Math" panose="02040503050406030204" pitchFamily="18" charset="0"/>
                          </a:rPr>
                        </m:ctrlPr>
                      </m:sSubPr>
                      <m:e>
                        <m:r>
                          <m:rPr>
                            <m:sty m:val="p"/>
                          </m:rPr>
                          <a:rPr lang="en-US" sz="1300" b="0" i="0" dirty="0">
                            <a:solidFill>
                              <a:schemeClr val="tx1"/>
                            </a:solidFill>
                            <a:latin typeface="Cambria Math" panose="02040503050406030204" pitchFamily="18" charset="0"/>
                          </a:rPr>
                          <m:t>ϕ</m:t>
                        </m:r>
                      </m:e>
                      <m:sub>
                        <m:r>
                          <m:rPr>
                            <m:sty m:val="p"/>
                          </m:rPr>
                          <a:rPr lang="en-US" sz="1300" b="0" i="0" dirty="0" smtClean="0">
                            <a:solidFill>
                              <a:schemeClr val="tx1"/>
                            </a:solidFill>
                            <a:latin typeface="Cambria Math" panose="02040503050406030204" pitchFamily="18" charset="0"/>
                          </a:rPr>
                          <m:t>uw</m:t>
                        </m:r>
                      </m:sub>
                    </m:sSub>
                    <m:r>
                      <a:rPr lang="en-US" sz="1300" b="0" i="0" dirty="0" smtClean="0">
                        <a:solidFill>
                          <a:schemeClr val="tx1"/>
                        </a:solidFill>
                        <a:latin typeface="Cambria Math" panose="02040503050406030204" pitchFamily="18" charset="0"/>
                      </a:rPr>
                      <m:t>[</m:t>
                    </m:r>
                    <m:r>
                      <m:rPr>
                        <m:sty m:val="p"/>
                      </m:rPr>
                      <a:rPr lang="en-US" sz="1300" b="0" i="0" dirty="0" smtClean="0">
                        <a:solidFill>
                          <a:schemeClr val="tx1"/>
                        </a:solidFill>
                        <a:latin typeface="Cambria Math" panose="02040503050406030204" pitchFamily="18" charset="0"/>
                      </a:rPr>
                      <m:t>n</m:t>
                    </m:r>
                    <m:r>
                      <a:rPr lang="en-US" sz="1300" b="0" i="0" dirty="0" smtClean="0">
                        <a:solidFill>
                          <a:schemeClr val="tx1"/>
                        </a:solidFill>
                        <a:latin typeface="Cambria Math" panose="02040503050406030204" pitchFamily="18" charset="0"/>
                      </a:rPr>
                      <m:t>] </m:t>
                    </m:r>
                  </m:oMath>
                </a14:m>
                <a:r>
                  <a:rPr lang="en-US" sz="1300" dirty="0">
                    <a:solidFill>
                      <a:srgbClr val="1A1A1A"/>
                    </a:solidFill>
                  </a:rPr>
                  <a:t>is continuous, apply the radar phase model:</a:t>
                </a:r>
                <a:endParaRPr lang="en-US" sz="1300" dirty="0"/>
              </a:p>
            </p:txBody>
          </p:sp>
        </mc:Choice>
        <mc:Fallback xmlns="">
          <p:sp>
            <p:nvSpPr>
              <p:cNvPr id="107" name="Text 54">
                <a:extLst>
                  <a:ext uri="{FF2B5EF4-FFF2-40B4-BE49-F238E27FC236}">
                    <a16:creationId xmlns:a16="http://schemas.microsoft.com/office/drawing/2014/main" id="{A577EEE5-8A53-E623-B8C6-55D36C203598}"/>
                  </a:ext>
                </a:extLst>
              </p:cNvPr>
              <p:cNvSpPr>
                <a:spLocks noRot="1" noChangeAspect="1" noMove="1" noResize="1" noEditPoints="1" noAdjustHandles="1" noChangeArrowheads="1" noChangeShapeType="1" noTextEdit="1"/>
              </p:cNvSpPr>
              <p:nvPr/>
            </p:nvSpPr>
            <p:spPr>
              <a:xfrm>
                <a:off x="6156199" y="2472082"/>
                <a:ext cx="5715000" cy="274320"/>
              </a:xfrm>
              <a:prstGeom prst="rect">
                <a:avLst/>
              </a:prstGeom>
              <a:blipFill>
                <a:blip r:embed="rId7"/>
                <a:stretch>
                  <a:fillRect l="-213" t="-6667" b="-20000"/>
                </a:stretch>
              </a:blip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8" name="Text 55">
                <a:extLst>
                  <a:ext uri="{FF2B5EF4-FFF2-40B4-BE49-F238E27FC236}">
                    <a16:creationId xmlns:a16="http://schemas.microsoft.com/office/drawing/2014/main" id="{96817EFA-67EB-B86E-5766-E1F7FB5ABA4E}"/>
                  </a:ext>
                </a:extLst>
              </p:cNvPr>
              <p:cNvSpPr/>
              <p:nvPr/>
            </p:nvSpPr>
            <p:spPr>
              <a:xfrm>
                <a:off x="6151224" y="2855705"/>
                <a:ext cx="5715000" cy="384048"/>
              </a:xfrm>
              <a:prstGeom prst="rect">
                <a:avLst/>
              </a:prstGeom>
              <a:noFill/>
              <a:ln/>
            </p:spPr>
            <p:txBody>
              <a:bodyPr wrap="square" rtlCol="0" anchor="ctr"/>
              <a:lstStyle/>
              <a:p>
                <a:pPr marL="0" indent="0" algn="ctr">
                  <a:buNone/>
                </a:pPr>
                <a:r>
                  <a:rPr lang="en-US" sz="1500" b="1" i="1" dirty="0">
                    <a:solidFill>
                      <a:srgbClr val="1A1A6E"/>
                    </a:solidFill>
                    <a:latin typeface="Courier New" pitchFamily="34" charset="0"/>
                    <a:ea typeface="Courier New" pitchFamily="34" charset="-122"/>
                    <a:cs typeface="Courier New" pitchFamily="34" charset="-120"/>
                  </a:rPr>
                  <a:t>Δx(t)  =  </a:t>
                </a:r>
                <a14:m>
                  <m:oMath xmlns:m="http://schemas.openxmlformats.org/officeDocument/2006/math">
                    <m:f>
                      <m:fPr>
                        <m:ctrlPr>
                          <a:rPr lang="en-US" sz="1500" b="1" i="1" dirty="0" smtClean="0">
                            <a:solidFill>
                              <a:srgbClr val="1A1A6E"/>
                            </a:solidFill>
                            <a:latin typeface="Cambria Math" panose="02040503050406030204" pitchFamily="18" charset="0"/>
                          </a:rPr>
                        </m:ctrlPr>
                      </m:fPr>
                      <m:num>
                        <m:r>
                          <a:rPr lang="en-US" sz="1500" b="1" i="1" dirty="0" smtClean="0">
                            <a:solidFill>
                              <a:srgbClr val="1A1A6E"/>
                            </a:solidFill>
                            <a:latin typeface="Cambria Math" panose="02040503050406030204" pitchFamily="18" charset="0"/>
                          </a:rPr>
                          <m:t>𝝀</m:t>
                        </m:r>
                      </m:num>
                      <m:den>
                        <m:r>
                          <a:rPr lang="en-US" sz="1500" b="1" i="1" dirty="0" smtClean="0">
                            <a:solidFill>
                              <a:srgbClr val="1A1A6E"/>
                            </a:solidFill>
                            <a:latin typeface="Cambria Math" panose="02040503050406030204" pitchFamily="18" charset="0"/>
                          </a:rPr>
                          <m:t>𝟒</m:t>
                        </m:r>
                        <m:r>
                          <a:rPr lang="en-US" sz="1500" b="1" i="1" dirty="0" smtClean="0">
                            <a:solidFill>
                              <a:srgbClr val="1A1A6E"/>
                            </a:solidFill>
                            <a:latin typeface="Cambria Math" panose="02040503050406030204" pitchFamily="18" charset="0"/>
                          </a:rPr>
                          <m:t>𝝅</m:t>
                        </m:r>
                      </m:den>
                    </m:f>
                    <m:sSub>
                      <m:sSubPr>
                        <m:ctrlPr>
                          <a:rPr lang="en-US" sz="1500" b="1" i="1" dirty="0" smtClean="0">
                            <a:solidFill>
                              <a:srgbClr val="1A1A6E"/>
                            </a:solidFill>
                            <a:latin typeface="Cambria Math" panose="02040503050406030204" pitchFamily="18" charset="0"/>
                          </a:rPr>
                        </m:ctrlPr>
                      </m:sSubPr>
                      <m:e>
                        <m:r>
                          <a:rPr lang="en-US" sz="1500" b="1" i="1" dirty="0" smtClean="0">
                            <a:solidFill>
                              <a:srgbClr val="1A1A6E"/>
                            </a:solidFill>
                            <a:latin typeface="Cambria Math" panose="02040503050406030204" pitchFamily="18" charset="0"/>
                          </a:rPr>
                          <m:t> </m:t>
                        </m:r>
                        <m:r>
                          <a:rPr lang="en-US" sz="1500" b="1" i="1" dirty="0" smtClean="0">
                            <a:solidFill>
                              <a:srgbClr val="1A1A6E"/>
                            </a:solidFill>
                            <a:latin typeface="Cambria Math" panose="02040503050406030204" pitchFamily="18" charset="0"/>
                          </a:rPr>
                          <m:t>𝝋</m:t>
                        </m:r>
                      </m:e>
                      <m:sub>
                        <m:r>
                          <a:rPr lang="en-US" sz="1500" b="1" i="1" dirty="0" smtClean="0">
                            <a:solidFill>
                              <a:srgbClr val="1A1A6E"/>
                            </a:solidFill>
                            <a:latin typeface="Cambria Math" panose="02040503050406030204" pitchFamily="18" charset="0"/>
                          </a:rPr>
                          <m:t>𝒖𝒘</m:t>
                        </m:r>
                        <m:d>
                          <m:dPr>
                            <m:ctrlPr>
                              <a:rPr lang="en-US" sz="1500" b="1" i="1" dirty="0" smtClean="0">
                                <a:solidFill>
                                  <a:srgbClr val="1A1A6E"/>
                                </a:solidFill>
                                <a:latin typeface="Cambria Math" panose="02040503050406030204" pitchFamily="18" charset="0"/>
                              </a:rPr>
                            </m:ctrlPr>
                          </m:dPr>
                          <m:e>
                            <m:r>
                              <a:rPr lang="en-US" sz="1500" b="1" i="1" dirty="0" smtClean="0">
                                <a:solidFill>
                                  <a:srgbClr val="1A1A6E"/>
                                </a:solidFill>
                                <a:latin typeface="Cambria Math" panose="02040503050406030204" pitchFamily="18" charset="0"/>
                              </a:rPr>
                              <m:t>𝒕</m:t>
                            </m:r>
                          </m:e>
                        </m:d>
                      </m:sub>
                    </m:sSub>
                  </m:oMath>
                </a14:m>
                <a:endParaRPr lang="en-US" sz="1500" b="1" dirty="0"/>
              </a:p>
            </p:txBody>
          </p:sp>
        </mc:Choice>
        <mc:Fallback xmlns="">
          <p:sp>
            <p:nvSpPr>
              <p:cNvPr id="108" name="Text 55">
                <a:extLst>
                  <a:ext uri="{FF2B5EF4-FFF2-40B4-BE49-F238E27FC236}">
                    <a16:creationId xmlns:a16="http://schemas.microsoft.com/office/drawing/2014/main" id="{96817EFA-67EB-B86E-5766-E1F7FB5ABA4E}"/>
                  </a:ext>
                </a:extLst>
              </p:cNvPr>
              <p:cNvSpPr>
                <a:spLocks noRot="1" noChangeAspect="1" noMove="1" noResize="1" noEditPoints="1" noAdjustHandles="1" noChangeArrowheads="1" noChangeShapeType="1" noTextEdit="1"/>
              </p:cNvSpPr>
              <p:nvPr/>
            </p:nvSpPr>
            <p:spPr>
              <a:xfrm>
                <a:off x="6151224" y="2855705"/>
                <a:ext cx="5715000" cy="384048"/>
              </a:xfrm>
              <a:prstGeom prst="rect">
                <a:avLst/>
              </a:prstGeom>
              <a:blipFill>
                <a:blip r:embed="rId8"/>
                <a:stretch>
                  <a:fillRect b="-15873"/>
                </a:stretch>
              </a:blipFill>
              <a:ln/>
            </p:spPr>
            <p:txBody>
              <a:bodyPr/>
              <a:lstStyle/>
              <a:p>
                <a:r>
                  <a:rPr lang="en-US">
                    <a:noFill/>
                  </a:rPr>
                  <a:t> </a:t>
                </a:r>
              </a:p>
            </p:txBody>
          </p:sp>
        </mc:Fallback>
      </mc:AlternateContent>
      <p:sp>
        <p:nvSpPr>
          <p:cNvPr id="109" name="Text 56">
            <a:extLst>
              <a:ext uri="{FF2B5EF4-FFF2-40B4-BE49-F238E27FC236}">
                <a16:creationId xmlns:a16="http://schemas.microsoft.com/office/drawing/2014/main" id="{530EE5A3-1827-78CD-881E-23ED3DFA4743}"/>
              </a:ext>
            </a:extLst>
          </p:cNvPr>
          <p:cNvSpPr/>
          <p:nvPr/>
        </p:nvSpPr>
        <p:spPr>
          <a:xfrm>
            <a:off x="6131053" y="3371625"/>
            <a:ext cx="6032753" cy="456888"/>
          </a:xfrm>
          <a:prstGeom prst="rect">
            <a:avLst/>
          </a:prstGeom>
          <a:noFill/>
          <a:ln/>
        </p:spPr>
        <p:txBody>
          <a:bodyPr wrap="square" rtlCol="0" anchor="ctr"/>
          <a:lstStyle/>
          <a:p>
            <a:pPr marL="0" indent="0">
              <a:buNone/>
            </a:pPr>
            <a:r>
              <a:rPr lang="en-US" sz="1300" dirty="0">
                <a:solidFill>
                  <a:srgbClr val="1A1A1A"/>
                </a:solidFill>
              </a:rPr>
              <a:t>Result: continuous chest displacement signal containing both respiration and heartbeat.</a:t>
            </a:r>
            <a:endParaRPr lang="en-US" sz="1300" dirty="0"/>
          </a:p>
        </p:txBody>
      </p:sp>
      <p:sp>
        <p:nvSpPr>
          <p:cNvPr id="9" name="Shape 37">
            <a:extLst>
              <a:ext uri="{FF2B5EF4-FFF2-40B4-BE49-F238E27FC236}">
                <a16:creationId xmlns:a16="http://schemas.microsoft.com/office/drawing/2014/main" id="{FAB9402B-DCDC-362F-C9CB-0B13C9191224}"/>
              </a:ext>
            </a:extLst>
          </p:cNvPr>
          <p:cNvSpPr/>
          <p:nvPr/>
        </p:nvSpPr>
        <p:spPr>
          <a:xfrm>
            <a:off x="6131052" y="4143312"/>
            <a:ext cx="5877305" cy="329184"/>
          </a:xfrm>
          <a:prstGeom prst="rect">
            <a:avLst/>
          </a:prstGeom>
          <a:solidFill>
            <a:srgbClr val="4A235A"/>
          </a:solidFill>
          <a:ln w="12700">
            <a:solidFill>
              <a:srgbClr val="4A235A"/>
            </a:solidFill>
            <a:prstDash val="solid"/>
          </a:ln>
        </p:spPr>
      </p:sp>
      <p:sp>
        <p:nvSpPr>
          <p:cNvPr id="10" name="Text 38">
            <a:extLst>
              <a:ext uri="{FF2B5EF4-FFF2-40B4-BE49-F238E27FC236}">
                <a16:creationId xmlns:a16="http://schemas.microsoft.com/office/drawing/2014/main" id="{58EF3A8C-57E1-5147-DFE2-9CE10430B69C}"/>
              </a:ext>
            </a:extLst>
          </p:cNvPr>
          <p:cNvSpPr/>
          <p:nvPr/>
        </p:nvSpPr>
        <p:spPr>
          <a:xfrm>
            <a:off x="6201918" y="4143312"/>
            <a:ext cx="5751576" cy="329184"/>
          </a:xfrm>
          <a:prstGeom prst="rect">
            <a:avLst/>
          </a:prstGeom>
          <a:noFill/>
          <a:ln/>
        </p:spPr>
        <p:txBody>
          <a:bodyPr wrap="square" lIns="0" tIns="0" rIns="0" bIns="0" rtlCol="0" anchor="ctr"/>
          <a:lstStyle/>
          <a:p>
            <a:pPr marL="0" indent="0">
              <a:buNone/>
            </a:pPr>
            <a:r>
              <a:rPr lang="en-US" sz="1500" b="1" dirty="0">
                <a:solidFill>
                  <a:srgbClr val="FFFFFF"/>
                </a:solidFill>
              </a:rPr>
              <a:t>Unwrapping Algorithm</a:t>
            </a:r>
            <a:endParaRPr lang="en-US" sz="1500" dirty="0"/>
          </a:p>
        </p:txBody>
      </p:sp>
      <p:sp>
        <p:nvSpPr>
          <p:cNvPr id="11" name="Shape 39">
            <a:extLst>
              <a:ext uri="{FF2B5EF4-FFF2-40B4-BE49-F238E27FC236}">
                <a16:creationId xmlns:a16="http://schemas.microsoft.com/office/drawing/2014/main" id="{CA80A2F8-633A-BE50-4967-4B98AD4E3AA3}"/>
              </a:ext>
            </a:extLst>
          </p:cNvPr>
          <p:cNvSpPr/>
          <p:nvPr/>
        </p:nvSpPr>
        <p:spPr>
          <a:xfrm>
            <a:off x="6121909" y="4563583"/>
            <a:ext cx="5884164" cy="1707627"/>
          </a:xfrm>
          <a:prstGeom prst="rect">
            <a:avLst/>
          </a:prstGeom>
          <a:solidFill>
            <a:srgbClr val="F2F2F2"/>
          </a:solidFill>
          <a:ln w="12700">
            <a:solidFill>
              <a:srgbClr val="DDDDDD"/>
            </a:solidFill>
            <a:prstDash val="solid"/>
          </a:ln>
        </p:spPr>
      </p:sp>
      <p:sp>
        <p:nvSpPr>
          <p:cNvPr id="12" name="Text 40">
            <a:extLst>
              <a:ext uri="{FF2B5EF4-FFF2-40B4-BE49-F238E27FC236}">
                <a16:creationId xmlns:a16="http://schemas.microsoft.com/office/drawing/2014/main" id="{9D0C13B6-9E75-D1B7-2E10-DB626FFA4B55}"/>
              </a:ext>
            </a:extLst>
          </p:cNvPr>
          <p:cNvSpPr/>
          <p:nvPr/>
        </p:nvSpPr>
        <p:spPr>
          <a:xfrm>
            <a:off x="6199633" y="4613263"/>
            <a:ext cx="5824728" cy="512562"/>
          </a:xfrm>
          <a:prstGeom prst="rect">
            <a:avLst/>
          </a:prstGeom>
          <a:noFill/>
          <a:ln/>
        </p:spPr>
        <p:txBody>
          <a:bodyPr wrap="square" rtlCol="0" anchor="ctr"/>
          <a:lstStyle/>
          <a:p>
            <a:pPr marL="0" indent="0">
              <a:buNone/>
            </a:pPr>
            <a:r>
              <a:rPr lang="en-US" sz="1300" dirty="0">
                <a:solidFill>
                  <a:srgbClr val="1A1A1A"/>
                </a:solidFill>
              </a:rPr>
              <a:t>Core idea: detect jumps &gt; π between consecutive samples and compensate with ± 2π</a:t>
            </a:r>
            <a:endParaRPr lang="en-US" sz="1300" dirty="0"/>
          </a:p>
        </p:txBody>
      </p:sp>
      <p:sp>
        <p:nvSpPr>
          <p:cNvPr id="13" name="Text 41">
            <a:extLst>
              <a:ext uri="{FF2B5EF4-FFF2-40B4-BE49-F238E27FC236}">
                <a16:creationId xmlns:a16="http://schemas.microsoft.com/office/drawing/2014/main" id="{C6E3A6D7-9FFF-4682-6E9F-37E09C14D543}"/>
              </a:ext>
            </a:extLst>
          </p:cNvPr>
          <p:cNvSpPr/>
          <p:nvPr/>
        </p:nvSpPr>
        <p:spPr>
          <a:xfrm>
            <a:off x="6181345" y="5173324"/>
            <a:ext cx="6100303" cy="969264"/>
          </a:xfrm>
          <a:prstGeom prst="rect">
            <a:avLst/>
          </a:prstGeom>
          <a:noFill/>
          <a:ln/>
        </p:spPr>
        <p:txBody>
          <a:bodyPr wrap="square" rtlCol="0" anchor="ctr"/>
          <a:lstStyle/>
          <a:p>
            <a:pPr marL="0" indent="0">
              <a:buNone/>
            </a:pPr>
            <a:r>
              <a:rPr lang="en-US" sz="1300" dirty="0">
                <a:solidFill>
                  <a:srgbClr val="1A1A6E"/>
                </a:solidFill>
                <a:latin typeface="Courier New" pitchFamily="34" charset="0"/>
                <a:ea typeface="Courier New" pitchFamily="34" charset="-122"/>
                <a:cs typeface="Courier New" pitchFamily="34" charset="-120"/>
              </a:rPr>
              <a:t>diff[n]  =  φ[n] − φ[n−1]</a:t>
            </a:r>
            <a:endParaRPr lang="en-US" sz="1300" dirty="0"/>
          </a:p>
          <a:p>
            <a:pPr marL="0" indent="0">
              <a:buNone/>
            </a:pPr>
            <a:r>
              <a:rPr lang="en-US" sz="1300" dirty="0">
                <a:solidFill>
                  <a:srgbClr val="1A1A6E"/>
                </a:solidFill>
                <a:latin typeface="Courier New" pitchFamily="34" charset="0"/>
                <a:ea typeface="Courier New" pitchFamily="34" charset="-122"/>
                <a:cs typeface="Courier New" pitchFamily="34" charset="-120"/>
              </a:rPr>
              <a:t>if  diff[n] &gt; +π  →  diff[n] -= 2π      (jumped up: subtract)</a:t>
            </a:r>
            <a:endParaRPr lang="en-US" sz="1300" dirty="0"/>
          </a:p>
          <a:p>
            <a:pPr marL="0" indent="0">
              <a:buNone/>
            </a:pPr>
            <a:r>
              <a:rPr lang="en-US" sz="1300" dirty="0">
                <a:solidFill>
                  <a:srgbClr val="1A1A6E"/>
                </a:solidFill>
                <a:latin typeface="Courier New" pitchFamily="34" charset="0"/>
                <a:ea typeface="Courier New" pitchFamily="34" charset="-122"/>
                <a:cs typeface="Courier New" pitchFamily="34" charset="-120"/>
              </a:rPr>
              <a:t>if  diff[n] &lt; −π  →  diff[n] += 2π      (jumped down: add)</a:t>
            </a:r>
            <a:endParaRPr lang="en-US" sz="1300" dirty="0"/>
          </a:p>
          <a:p>
            <a:pPr marL="0" indent="0">
              <a:buNone/>
            </a:pPr>
            <a:r>
              <a:rPr lang="en-US" sz="1300" dirty="0" err="1">
                <a:solidFill>
                  <a:srgbClr val="1A1A6E"/>
                </a:solidFill>
                <a:latin typeface="Courier New" pitchFamily="34" charset="0"/>
                <a:ea typeface="Courier New" pitchFamily="34" charset="-122"/>
                <a:cs typeface="Courier New" pitchFamily="34" charset="-120"/>
              </a:rPr>
              <a:t>φuw</a:t>
            </a:r>
            <a:r>
              <a:rPr lang="en-US" sz="1300" dirty="0">
                <a:solidFill>
                  <a:srgbClr val="1A1A6E"/>
                </a:solidFill>
                <a:latin typeface="Courier New" pitchFamily="34" charset="0"/>
                <a:ea typeface="Courier New" pitchFamily="34" charset="-122"/>
                <a:cs typeface="Courier New" pitchFamily="34" charset="-120"/>
              </a:rPr>
              <a:t>[n]  =  </a:t>
            </a:r>
            <a:r>
              <a:rPr lang="en-US" sz="1300" dirty="0" err="1">
                <a:solidFill>
                  <a:srgbClr val="1A1A6E"/>
                </a:solidFill>
                <a:latin typeface="Courier New" pitchFamily="34" charset="0"/>
                <a:ea typeface="Courier New" pitchFamily="34" charset="-122"/>
                <a:cs typeface="Courier New" pitchFamily="34" charset="-120"/>
              </a:rPr>
              <a:t>φw</a:t>
            </a:r>
            <a:r>
              <a:rPr lang="en-US" sz="1300" dirty="0">
                <a:solidFill>
                  <a:srgbClr val="1A1A6E"/>
                </a:solidFill>
                <a:latin typeface="Courier New" pitchFamily="34" charset="0"/>
                <a:ea typeface="Courier New" pitchFamily="34" charset="-122"/>
                <a:cs typeface="Courier New" pitchFamily="34" charset="-120"/>
              </a:rPr>
              <a:t>[n−1]  +  diff[n]</a:t>
            </a:r>
            <a:endParaRPr lang="en-US" sz="1300" dirty="0"/>
          </a:p>
        </p:txBody>
      </p:sp>
    </p:spTree>
    <p:extLst>
      <p:ext uri="{BB962C8B-B14F-4D97-AF65-F5344CB8AC3E}">
        <p14:creationId xmlns:p14="http://schemas.microsoft.com/office/powerpoint/2010/main" val="4096575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3E47E46-3578-0688-9F41-011254614EDC}"/>
            </a:ext>
          </a:extLst>
        </p:cNvPr>
        <p:cNvGrpSpPr/>
        <p:nvPr/>
      </p:nvGrpSpPr>
      <p:grpSpPr>
        <a:xfrm>
          <a:off x="0" y="0"/>
          <a:ext cx="0" cy="0"/>
          <a:chOff x="0" y="0"/>
          <a:chExt cx="0" cy="0"/>
        </a:xfrm>
      </p:grpSpPr>
      <p:pic>
        <p:nvPicPr>
          <p:cNvPr id="2" name="Image 0" descr="preencoded.png">
            <a:extLst>
              <a:ext uri="{FF2B5EF4-FFF2-40B4-BE49-F238E27FC236}">
                <a16:creationId xmlns:a16="http://schemas.microsoft.com/office/drawing/2014/main" id="{71B44005-2F70-114C-D52A-8359A0DB32DE}"/>
              </a:ext>
            </a:extLst>
          </p:cNvPr>
          <p:cNvPicPr>
            <a:picLocks noChangeAspect="1"/>
          </p:cNvPicPr>
          <p:nvPr/>
        </p:nvPicPr>
        <p:blipFill>
          <a:blip r:embed="rId3"/>
          <a:stretch>
            <a:fillRect/>
          </a:stretch>
        </p:blipFill>
        <p:spPr>
          <a:xfrm>
            <a:off x="137160" y="91440"/>
            <a:ext cx="731520" cy="731520"/>
          </a:xfrm>
          <a:prstGeom prst="rect">
            <a:avLst/>
          </a:prstGeom>
        </p:spPr>
      </p:pic>
      <p:sp>
        <p:nvSpPr>
          <p:cNvPr id="3" name="Text 0">
            <a:extLst>
              <a:ext uri="{FF2B5EF4-FFF2-40B4-BE49-F238E27FC236}">
                <a16:creationId xmlns:a16="http://schemas.microsoft.com/office/drawing/2014/main" id="{1E3A4139-72F7-48DC-205E-6F3341217C32}"/>
              </a:ext>
            </a:extLst>
          </p:cNvPr>
          <p:cNvSpPr/>
          <p:nvPr/>
        </p:nvSpPr>
        <p:spPr>
          <a:xfrm>
            <a:off x="996696" y="-62865"/>
            <a:ext cx="10515600" cy="949833"/>
          </a:xfrm>
          <a:prstGeom prst="rect">
            <a:avLst/>
          </a:prstGeom>
          <a:noFill/>
          <a:ln/>
        </p:spPr>
        <p:txBody>
          <a:bodyPr wrap="square" rtlCol="0" anchor="ctr"/>
          <a:lstStyle/>
          <a:p>
            <a:r>
              <a:rPr lang="en-US" sz="2400" b="1" dirty="0">
                <a:solidFill>
                  <a:srgbClr val="5B2D2A"/>
                </a:solidFill>
              </a:rPr>
              <a:t>3. Phase Processing and Signal Displacement </a:t>
            </a:r>
            <a:endParaRPr lang="en-US" sz="2400" dirty="0"/>
          </a:p>
        </p:txBody>
      </p:sp>
      <p:sp>
        <p:nvSpPr>
          <p:cNvPr id="5" name="Shape 2">
            <a:extLst>
              <a:ext uri="{FF2B5EF4-FFF2-40B4-BE49-F238E27FC236}">
                <a16:creationId xmlns:a16="http://schemas.microsoft.com/office/drawing/2014/main" id="{F1677A77-4401-4332-F309-EB55776A3B1B}"/>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6" name="Text 3">
            <a:extLst>
              <a:ext uri="{FF2B5EF4-FFF2-40B4-BE49-F238E27FC236}">
                <a16:creationId xmlns:a16="http://schemas.microsoft.com/office/drawing/2014/main" id="{A607765B-4888-C96B-D175-5C623B302793}"/>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7" name="Text 4">
            <a:extLst>
              <a:ext uri="{FF2B5EF4-FFF2-40B4-BE49-F238E27FC236}">
                <a16:creationId xmlns:a16="http://schemas.microsoft.com/office/drawing/2014/main" id="{492697C1-F149-F872-47D0-8F955F06D947}"/>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8" name="Text 5">
            <a:extLst>
              <a:ext uri="{FF2B5EF4-FFF2-40B4-BE49-F238E27FC236}">
                <a16:creationId xmlns:a16="http://schemas.microsoft.com/office/drawing/2014/main" id="{D48E45F7-FFCA-55F5-B3EE-CEFD19E55FA9}"/>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8</a:t>
            </a:r>
            <a:endParaRPr lang="en-US" sz="1100" dirty="0"/>
          </a:p>
        </p:txBody>
      </p:sp>
      <p:sp>
        <p:nvSpPr>
          <p:cNvPr id="15" name="Shape 8">
            <a:extLst>
              <a:ext uri="{FF2B5EF4-FFF2-40B4-BE49-F238E27FC236}">
                <a16:creationId xmlns:a16="http://schemas.microsoft.com/office/drawing/2014/main" id="{8BB6FD4D-5B0C-31CE-8AF4-7C81195C08B8}"/>
              </a:ext>
            </a:extLst>
          </p:cNvPr>
          <p:cNvSpPr/>
          <p:nvPr/>
        </p:nvSpPr>
        <p:spPr>
          <a:xfrm>
            <a:off x="210312" y="1060704"/>
            <a:ext cx="5760720" cy="329184"/>
          </a:xfrm>
          <a:prstGeom prst="rect">
            <a:avLst/>
          </a:prstGeom>
          <a:solidFill>
            <a:srgbClr val="5B2D2A"/>
          </a:solidFill>
          <a:ln w="12700">
            <a:solidFill>
              <a:srgbClr val="5B2D2A"/>
            </a:solidFill>
            <a:prstDash val="solid"/>
          </a:ln>
        </p:spPr>
      </p:sp>
      <p:sp>
        <p:nvSpPr>
          <p:cNvPr id="16" name="Text 9">
            <a:extLst>
              <a:ext uri="{FF2B5EF4-FFF2-40B4-BE49-F238E27FC236}">
                <a16:creationId xmlns:a16="http://schemas.microsoft.com/office/drawing/2014/main" id="{0C86F2CB-720A-4D8A-C9C0-F0D710BAB296}"/>
              </a:ext>
            </a:extLst>
          </p:cNvPr>
          <p:cNvSpPr/>
          <p:nvPr/>
        </p:nvSpPr>
        <p:spPr>
          <a:xfrm>
            <a:off x="283464" y="1060704"/>
            <a:ext cx="5614416" cy="329184"/>
          </a:xfrm>
          <a:prstGeom prst="rect">
            <a:avLst/>
          </a:prstGeom>
          <a:noFill/>
          <a:ln/>
        </p:spPr>
        <p:txBody>
          <a:bodyPr wrap="square" lIns="0" tIns="0" rIns="0" bIns="0" rtlCol="0" anchor="ctr"/>
          <a:lstStyle/>
          <a:p>
            <a:pPr marL="0" indent="0">
              <a:buNone/>
            </a:pPr>
            <a:r>
              <a:rPr lang="en-US" sz="1300" b="1" dirty="0">
                <a:solidFill>
                  <a:srgbClr val="FFFFFF"/>
                </a:solidFill>
              </a:rPr>
              <a:t>In This Paper</a:t>
            </a:r>
            <a:endParaRPr lang="en-US" sz="1300" dirty="0"/>
          </a:p>
        </p:txBody>
      </p:sp>
      <p:sp>
        <p:nvSpPr>
          <p:cNvPr id="17" name="Shape 10">
            <a:extLst>
              <a:ext uri="{FF2B5EF4-FFF2-40B4-BE49-F238E27FC236}">
                <a16:creationId xmlns:a16="http://schemas.microsoft.com/office/drawing/2014/main" id="{37DACEA4-C23F-7F30-FC19-3F5C84A2222B}"/>
              </a:ext>
            </a:extLst>
          </p:cNvPr>
          <p:cNvSpPr/>
          <p:nvPr/>
        </p:nvSpPr>
        <p:spPr>
          <a:xfrm>
            <a:off x="210312" y="1444752"/>
            <a:ext cx="5760720" cy="1078992"/>
          </a:xfrm>
          <a:prstGeom prst="rect">
            <a:avLst/>
          </a:prstGeom>
          <a:solidFill>
            <a:srgbClr val="F2F2F2"/>
          </a:solidFill>
          <a:ln w="12700">
            <a:solidFill>
              <a:srgbClr val="DDDDDD"/>
            </a:solidFill>
            <a:prstDash val="solid"/>
          </a:ln>
        </p:spPr>
        <p:txBody>
          <a:bodyPr/>
          <a:lstStyle/>
          <a:p>
            <a:r>
              <a:rPr lang="en-US" dirty="0"/>
              <a:t>Z</a:t>
            </a:r>
          </a:p>
        </p:txBody>
      </p:sp>
      <p:sp>
        <p:nvSpPr>
          <p:cNvPr id="18" name="Shape 11">
            <a:extLst>
              <a:ext uri="{FF2B5EF4-FFF2-40B4-BE49-F238E27FC236}">
                <a16:creationId xmlns:a16="http://schemas.microsoft.com/office/drawing/2014/main" id="{CFE575E9-4F2B-C956-FBE0-C5304F658338}"/>
              </a:ext>
            </a:extLst>
          </p:cNvPr>
          <p:cNvSpPr/>
          <p:nvPr/>
        </p:nvSpPr>
        <p:spPr>
          <a:xfrm>
            <a:off x="210312" y="1444752"/>
            <a:ext cx="457200" cy="1078992"/>
          </a:xfrm>
          <a:prstGeom prst="rect">
            <a:avLst/>
          </a:prstGeom>
          <a:solidFill>
            <a:srgbClr val="2C3E50"/>
          </a:solidFill>
          <a:ln w="12700">
            <a:solidFill>
              <a:srgbClr val="2C3E50"/>
            </a:solidFill>
            <a:prstDash val="solid"/>
          </a:ln>
        </p:spPr>
      </p:sp>
      <p:sp>
        <p:nvSpPr>
          <p:cNvPr id="19" name="Text 12">
            <a:extLst>
              <a:ext uri="{FF2B5EF4-FFF2-40B4-BE49-F238E27FC236}">
                <a16:creationId xmlns:a16="http://schemas.microsoft.com/office/drawing/2014/main" id="{1A565000-371B-1EED-8556-978E3E1BB579}"/>
              </a:ext>
            </a:extLst>
          </p:cNvPr>
          <p:cNvSpPr/>
          <p:nvPr/>
        </p:nvSpPr>
        <p:spPr>
          <a:xfrm>
            <a:off x="210312" y="1444752"/>
            <a:ext cx="457200" cy="1078992"/>
          </a:xfrm>
          <a:prstGeom prst="rect">
            <a:avLst/>
          </a:prstGeom>
          <a:noFill/>
          <a:ln/>
        </p:spPr>
        <p:txBody>
          <a:bodyPr wrap="square" lIns="0" tIns="0" rIns="0" bIns="0" rtlCol="0" anchor="ctr"/>
          <a:lstStyle/>
          <a:p>
            <a:pPr marL="0" indent="0" algn="ctr">
              <a:buNone/>
            </a:pPr>
            <a:r>
              <a:rPr lang="en-US" sz="1800" b="1" dirty="0">
                <a:solidFill>
                  <a:srgbClr val="FFFFFF"/>
                </a:solidFill>
              </a:rPr>
              <a:t>①</a:t>
            </a:r>
            <a:endParaRPr lang="en-US" sz="1800" dirty="0"/>
          </a:p>
        </p:txBody>
      </p:sp>
      <p:sp>
        <p:nvSpPr>
          <p:cNvPr id="20" name="Text 13">
            <a:extLst>
              <a:ext uri="{FF2B5EF4-FFF2-40B4-BE49-F238E27FC236}">
                <a16:creationId xmlns:a16="http://schemas.microsoft.com/office/drawing/2014/main" id="{B702E71F-3501-2010-F066-DB51B0915033}"/>
              </a:ext>
            </a:extLst>
          </p:cNvPr>
          <p:cNvSpPr/>
          <p:nvPr/>
        </p:nvSpPr>
        <p:spPr>
          <a:xfrm>
            <a:off x="731520" y="1499616"/>
            <a:ext cx="5166360" cy="274320"/>
          </a:xfrm>
          <a:prstGeom prst="rect">
            <a:avLst/>
          </a:prstGeom>
          <a:noFill/>
          <a:ln/>
        </p:spPr>
        <p:txBody>
          <a:bodyPr wrap="square" rtlCol="0" anchor="ctr"/>
          <a:lstStyle/>
          <a:p>
            <a:pPr marL="0" indent="0">
              <a:buNone/>
            </a:pPr>
            <a:r>
              <a:rPr lang="en-US" sz="1500" b="1" dirty="0">
                <a:solidFill>
                  <a:srgbClr val="2C3E50"/>
                </a:solidFill>
              </a:rPr>
              <a:t>Extract slow-time sequence</a:t>
            </a:r>
            <a:endParaRPr lang="en-US" sz="1500" dirty="0"/>
          </a:p>
        </p:txBody>
      </p:sp>
      <p:sp>
        <p:nvSpPr>
          <p:cNvPr id="21" name="Text 14">
            <a:extLst>
              <a:ext uri="{FF2B5EF4-FFF2-40B4-BE49-F238E27FC236}">
                <a16:creationId xmlns:a16="http://schemas.microsoft.com/office/drawing/2014/main" id="{63C9D759-1DEC-BD8F-E8A1-156A924ECFA5}"/>
              </a:ext>
            </a:extLst>
          </p:cNvPr>
          <p:cNvSpPr/>
          <p:nvPr/>
        </p:nvSpPr>
        <p:spPr>
          <a:xfrm>
            <a:off x="731519" y="1810512"/>
            <a:ext cx="5279137" cy="658368"/>
          </a:xfrm>
          <a:prstGeom prst="rect">
            <a:avLst/>
          </a:prstGeom>
          <a:noFill/>
          <a:ln/>
        </p:spPr>
        <p:txBody>
          <a:bodyPr wrap="square" rtlCol="0" anchor="ctr"/>
          <a:lstStyle/>
          <a:p>
            <a:pPr marL="0" indent="0">
              <a:buNone/>
            </a:pPr>
            <a:r>
              <a:rPr lang="en-US" sz="1300" dirty="0">
                <a:solidFill>
                  <a:srgbClr val="1A1A1A"/>
                </a:solidFill>
              </a:rPr>
              <a:t>z[n] = S[n, m*] — complex signal at dominant chest bin across T frames. Each sample z[n] = I[n] + jQ[n] captures the reflected chirp from the chest at frame n.</a:t>
            </a:r>
            <a:endParaRPr lang="en-US" sz="1300" dirty="0"/>
          </a:p>
        </p:txBody>
      </p:sp>
      <p:sp>
        <p:nvSpPr>
          <p:cNvPr id="22" name="Shape 15">
            <a:extLst>
              <a:ext uri="{FF2B5EF4-FFF2-40B4-BE49-F238E27FC236}">
                <a16:creationId xmlns:a16="http://schemas.microsoft.com/office/drawing/2014/main" id="{B6A14929-2F83-732C-DA45-10084BCBDC7A}"/>
              </a:ext>
            </a:extLst>
          </p:cNvPr>
          <p:cNvSpPr/>
          <p:nvPr/>
        </p:nvSpPr>
        <p:spPr>
          <a:xfrm>
            <a:off x="210312" y="2633472"/>
            <a:ext cx="5760720" cy="1243584"/>
          </a:xfrm>
          <a:prstGeom prst="rect">
            <a:avLst/>
          </a:prstGeom>
          <a:solidFill>
            <a:srgbClr val="F2F2F2"/>
          </a:solidFill>
          <a:ln w="12700">
            <a:solidFill>
              <a:srgbClr val="DDDDDD"/>
            </a:solidFill>
            <a:prstDash val="solid"/>
          </a:ln>
        </p:spPr>
      </p:sp>
      <p:sp>
        <p:nvSpPr>
          <p:cNvPr id="23" name="Shape 16">
            <a:extLst>
              <a:ext uri="{FF2B5EF4-FFF2-40B4-BE49-F238E27FC236}">
                <a16:creationId xmlns:a16="http://schemas.microsoft.com/office/drawing/2014/main" id="{57246609-5061-E788-3BAA-A11CD021CB98}"/>
              </a:ext>
            </a:extLst>
          </p:cNvPr>
          <p:cNvSpPr/>
          <p:nvPr/>
        </p:nvSpPr>
        <p:spPr>
          <a:xfrm>
            <a:off x="210312" y="2633472"/>
            <a:ext cx="457200" cy="1252728"/>
          </a:xfrm>
          <a:prstGeom prst="rect">
            <a:avLst/>
          </a:prstGeom>
          <a:solidFill>
            <a:srgbClr val="4A235A"/>
          </a:solidFill>
          <a:ln w="12700">
            <a:solidFill>
              <a:srgbClr val="4A235A"/>
            </a:solidFill>
            <a:prstDash val="solid"/>
          </a:ln>
        </p:spPr>
      </p:sp>
      <p:sp>
        <p:nvSpPr>
          <p:cNvPr id="24" name="Text 17">
            <a:extLst>
              <a:ext uri="{FF2B5EF4-FFF2-40B4-BE49-F238E27FC236}">
                <a16:creationId xmlns:a16="http://schemas.microsoft.com/office/drawing/2014/main" id="{A4DE9499-817A-81DF-3F82-94C6D1D54401}"/>
              </a:ext>
            </a:extLst>
          </p:cNvPr>
          <p:cNvSpPr/>
          <p:nvPr/>
        </p:nvSpPr>
        <p:spPr>
          <a:xfrm>
            <a:off x="210312" y="2724912"/>
            <a:ext cx="457200" cy="1078992"/>
          </a:xfrm>
          <a:prstGeom prst="rect">
            <a:avLst/>
          </a:prstGeom>
          <a:noFill/>
          <a:ln/>
        </p:spPr>
        <p:txBody>
          <a:bodyPr wrap="square" lIns="0" tIns="0" rIns="0" bIns="0" rtlCol="0" anchor="ctr"/>
          <a:lstStyle/>
          <a:p>
            <a:pPr marL="0" indent="0" algn="ctr">
              <a:buNone/>
            </a:pPr>
            <a:r>
              <a:rPr lang="en-US" sz="1800" b="1" dirty="0">
                <a:solidFill>
                  <a:srgbClr val="FFFFFF"/>
                </a:solidFill>
              </a:rPr>
              <a:t>②</a:t>
            </a:r>
            <a:endParaRPr lang="en-US" sz="1800" dirty="0"/>
          </a:p>
        </p:txBody>
      </p:sp>
      <p:sp>
        <p:nvSpPr>
          <p:cNvPr id="25" name="Text 18">
            <a:extLst>
              <a:ext uri="{FF2B5EF4-FFF2-40B4-BE49-F238E27FC236}">
                <a16:creationId xmlns:a16="http://schemas.microsoft.com/office/drawing/2014/main" id="{87D71317-B181-C3CB-AC9F-D5AFD010E45E}"/>
              </a:ext>
            </a:extLst>
          </p:cNvPr>
          <p:cNvSpPr/>
          <p:nvPr/>
        </p:nvSpPr>
        <p:spPr>
          <a:xfrm>
            <a:off x="731519" y="2668905"/>
            <a:ext cx="5166360" cy="274320"/>
          </a:xfrm>
          <a:prstGeom prst="rect">
            <a:avLst/>
          </a:prstGeom>
          <a:noFill/>
          <a:ln/>
        </p:spPr>
        <p:txBody>
          <a:bodyPr wrap="square" rtlCol="0" anchor="ctr"/>
          <a:lstStyle/>
          <a:p>
            <a:pPr marL="0" indent="0">
              <a:buNone/>
            </a:pPr>
            <a:r>
              <a:rPr lang="en-US" sz="1500" b="1" dirty="0">
                <a:solidFill>
                  <a:srgbClr val="4A235A"/>
                </a:solidFill>
              </a:rPr>
              <a:t>Extract wrapped phase</a:t>
            </a:r>
            <a:endParaRPr lang="en-US" sz="1500" dirty="0"/>
          </a:p>
        </p:txBody>
      </p:sp>
      <mc:AlternateContent xmlns:mc="http://schemas.openxmlformats.org/markup-compatibility/2006" xmlns:a14="http://schemas.microsoft.com/office/drawing/2010/main">
        <mc:Choice Requires="a14">
          <p:sp>
            <p:nvSpPr>
              <p:cNvPr id="26" name="Text 19">
                <a:extLst>
                  <a:ext uri="{FF2B5EF4-FFF2-40B4-BE49-F238E27FC236}">
                    <a16:creationId xmlns:a16="http://schemas.microsoft.com/office/drawing/2014/main" id="{1D99FBF6-5A7A-04DC-F695-C2E127D42280}"/>
                  </a:ext>
                </a:extLst>
              </p:cNvPr>
              <p:cNvSpPr/>
              <p:nvPr/>
            </p:nvSpPr>
            <p:spPr>
              <a:xfrm>
                <a:off x="716661" y="3080385"/>
                <a:ext cx="5166360" cy="658368"/>
              </a:xfrm>
              <a:prstGeom prst="rect">
                <a:avLst/>
              </a:prstGeom>
              <a:noFill/>
              <a:ln/>
            </p:spPr>
            <p:txBody>
              <a:bodyPr wrap="square" rtlCol="0" anchor="ctr"/>
              <a:lstStyle/>
              <a:p>
                <a14:m>
                  <m:oMath xmlns:m="http://schemas.openxmlformats.org/officeDocument/2006/math">
                    <m:sSub>
                      <m:sSubPr>
                        <m:ctrlPr>
                          <a:rPr lang="en-US" sz="1300" i="1" dirty="0" smtClean="0">
                            <a:solidFill>
                              <a:schemeClr val="tx1"/>
                            </a:solidFill>
                            <a:latin typeface="Cambria Math" panose="02040503050406030204" pitchFamily="18" charset="0"/>
                          </a:rPr>
                        </m:ctrlPr>
                      </m:sSubPr>
                      <m:e>
                        <m:r>
                          <m:rPr>
                            <m:sty m:val="p"/>
                          </m:rPr>
                          <a:rPr lang="en-US" sz="1300" b="0" i="0" dirty="0">
                            <a:solidFill>
                              <a:schemeClr val="tx1"/>
                            </a:solidFill>
                            <a:latin typeface="Cambria Math" panose="02040503050406030204" pitchFamily="18" charset="0"/>
                          </a:rPr>
                          <m:t>ϕ</m:t>
                        </m:r>
                      </m:e>
                      <m:sub>
                        <m:r>
                          <m:rPr>
                            <m:sty m:val="p"/>
                          </m:rPr>
                          <a:rPr lang="en-US" sz="1300" b="0" i="0" dirty="0">
                            <a:solidFill>
                              <a:schemeClr val="tx1"/>
                            </a:solidFill>
                            <a:latin typeface="Cambria Math" panose="02040503050406030204" pitchFamily="18" charset="0"/>
                          </a:rPr>
                          <m:t>wrapped</m:t>
                        </m:r>
                      </m:sub>
                    </m:sSub>
                  </m:oMath>
                </a14:m>
                <a:r>
                  <a:rPr lang="en-US" sz="1300" dirty="0">
                    <a:solidFill>
                      <a:schemeClr val="tx1"/>
                    </a:solidFill>
                  </a:rPr>
                  <a:t> </a:t>
                </a:r>
                <a:r>
                  <a:rPr lang="en-US" sz="1300" dirty="0">
                    <a:solidFill>
                      <a:srgbClr val="1A1A1A"/>
                    </a:solidFill>
                  </a:rPr>
                  <a:t>= arctan( </a:t>
                </a:r>
                <a14:m>
                  <m:oMath xmlns:m="http://schemas.openxmlformats.org/officeDocument/2006/math">
                    <m:f>
                      <m:fPr>
                        <m:ctrlPr>
                          <a:rPr lang="en-US" sz="1300" b="1" i="1" dirty="0">
                            <a:solidFill>
                              <a:srgbClr val="1A1A6E"/>
                            </a:solidFill>
                            <a:latin typeface="Cambria Math" panose="02040503050406030204" pitchFamily="18" charset="0"/>
                          </a:rPr>
                        </m:ctrlPr>
                      </m:fPr>
                      <m:num>
                        <m:r>
                          <m:rPr>
                            <m:nor/>
                          </m:rPr>
                          <a:rPr lang="en-US" sz="1300" dirty="0">
                            <a:solidFill>
                              <a:srgbClr val="1A1A1A"/>
                            </a:solidFill>
                          </a:rPr>
                          <m:t>Q</m:t>
                        </m:r>
                        <m:r>
                          <m:rPr>
                            <m:nor/>
                          </m:rPr>
                          <a:rPr lang="en-US" sz="1300" dirty="0">
                            <a:solidFill>
                              <a:srgbClr val="1A1A1A"/>
                            </a:solidFill>
                          </a:rPr>
                          <m:t>[</m:t>
                        </m:r>
                        <m:r>
                          <m:rPr>
                            <m:nor/>
                          </m:rPr>
                          <a:rPr lang="en-US" sz="1300" dirty="0">
                            <a:solidFill>
                              <a:srgbClr val="1A1A1A"/>
                            </a:solidFill>
                          </a:rPr>
                          <m:t>n</m:t>
                        </m:r>
                        <m:r>
                          <m:rPr>
                            <m:nor/>
                          </m:rPr>
                          <a:rPr lang="en-US" sz="1300" dirty="0">
                            <a:solidFill>
                              <a:srgbClr val="1A1A1A"/>
                            </a:solidFill>
                          </a:rPr>
                          <m:t>]</m:t>
                        </m:r>
                      </m:num>
                      <m:den>
                        <m:r>
                          <m:rPr>
                            <m:nor/>
                          </m:rPr>
                          <a:rPr lang="en-US" sz="1300" dirty="0">
                            <a:solidFill>
                              <a:srgbClr val="1A1A1A"/>
                            </a:solidFill>
                          </a:rPr>
                          <m:t>I</m:t>
                        </m:r>
                        <m:r>
                          <m:rPr>
                            <m:nor/>
                          </m:rPr>
                          <a:rPr lang="en-US" sz="1300" dirty="0">
                            <a:solidFill>
                              <a:srgbClr val="1A1A1A"/>
                            </a:solidFill>
                          </a:rPr>
                          <m:t>[</m:t>
                        </m:r>
                        <m:r>
                          <m:rPr>
                            <m:nor/>
                          </m:rPr>
                          <a:rPr lang="en-US" sz="1300" dirty="0">
                            <a:solidFill>
                              <a:srgbClr val="1A1A1A"/>
                            </a:solidFill>
                          </a:rPr>
                          <m:t>n</m:t>
                        </m:r>
                        <m:r>
                          <m:rPr>
                            <m:nor/>
                          </m:rPr>
                          <a:rPr lang="en-US" sz="1300" dirty="0">
                            <a:solidFill>
                              <a:srgbClr val="1A1A1A"/>
                            </a:solidFill>
                          </a:rPr>
                          <m:t>]</m:t>
                        </m:r>
                        <m:r>
                          <a:rPr lang="en-US" sz="1300" b="1" i="0" dirty="0" smtClean="0">
                            <a:solidFill>
                              <a:srgbClr val="1A1A1A"/>
                            </a:solidFill>
                            <a:latin typeface="Cambria Math" panose="02040503050406030204" pitchFamily="18" charset="0"/>
                          </a:rPr>
                          <m:t> </m:t>
                        </m:r>
                      </m:den>
                    </m:f>
                    <m:r>
                      <a:rPr lang="en-US" sz="1300" b="0" i="1" dirty="0" smtClean="0">
                        <a:solidFill>
                          <a:srgbClr val="1A1A6E"/>
                        </a:solidFill>
                        <a:latin typeface="Cambria Math" panose="02040503050406030204" pitchFamily="18" charset="0"/>
                      </a:rPr>
                      <m:t> )</m:t>
                    </m:r>
                  </m:oMath>
                </a14:m>
                <a:r>
                  <a:rPr lang="en-US" sz="1300" i="1" dirty="0">
                    <a:solidFill>
                      <a:srgbClr val="1A1A1A"/>
                    </a:solidFill>
                  </a:rPr>
                  <a:t> </a:t>
                </a:r>
                <a:r>
                  <a:rPr lang="en-US" sz="1300" dirty="0">
                    <a:solidFill>
                      <a:srgbClr val="1A1A1A"/>
                    </a:solidFill>
                  </a:rPr>
                  <a:t>= angle(z[n])</a:t>
                </a:r>
              </a:p>
              <a:p>
                <a:endParaRPr lang="en-US" sz="1300" dirty="0"/>
              </a:p>
              <a:p>
                <a:pPr marL="0" indent="0">
                  <a:buNone/>
                </a:pPr>
                <a:r>
                  <a:rPr lang="en-US" sz="1300" dirty="0">
                    <a:solidFill>
                      <a:srgbClr val="1A1A1A"/>
                    </a:solidFill>
                  </a:rPr>
                  <a:t>Range: (−π, +π]. Chest motion of ~1–2 mm at 24 GHz generates phase variations of several radians → wrapping occurs.</a:t>
                </a:r>
                <a:endParaRPr lang="en-US" sz="1300" dirty="0"/>
              </a:p>
            </p:txBody>
          </p:sp>
        </mc:Choice>
        <mc:Fallback xmlns="">
          <p:sp>
            <p:nvSpPr>
              <p:cNvPr id="26" name="Text 19">
                <a:extLst>
                  <a:ext uri="{FF2B5EF4-FFF2-40B4-BE49-F238E27FC236}">
                    <a16:creationId xmlns:a16="http://schemas.microsoft.com/office/drawing/2014/main" id="{1D99FBF6-5A7A-04DC-F695-C2E127D42280}"/>
                  </a:ext>
                </a:extLst>
              </p:cNvPr>
              <p:cNvSpPr>
                <a:spLocks noRot="1" noChangeAspect="1" noMove="1" noResize="1" noEditPoints="1" noAdjustHandles="1" noChangeArrowheads="1" noChangeShapeType="1" noTextEdit="1"/>
              </p:cNvSpPr>
              <p:nvPr/>
            </p:nvSpPr>
            <p:spPr>
              <a:xfrm>
                <a:off x="716661" y="3080385"/>
                <a:ext cx="5166360" cy="658368"/>
              </a:xfrm>
              <a:prstGeom prst="rect">
                <a:avLst/>
              </a:prstGeom>
              <a:blipFill>
                <a:blip r:embed="rId4"/>
                <a:stretch>
                  <a:fillRect l="-236" t="-23148" b="-37037"/>
                </a:stretch>
              </a:blipFill>
              <a:ln/>
            </p:spPr>
            <p:txBody>
              <a:bodyPr/>
              <a:lstStyle/>
              <a:p>
                <a:r>
                  <a:rPr lang="en-US">
                    <a:noFill/>
                  </a:rPr>
                  <a:t> </a:t>
                </a:r>
              </a:p>
            </p:txBody>
          </p:sp>
        </mc:Fallback>
      </mc:AlternateContent>
      <p:sp>
        <p:nvSpPr>
          <p:cNvPr id="27" name="Shape 20">
            <a:extLst>
              <a:ext uri="{FF2B5EF4-FFF2-40B4-BE49-F238E27FC236}">
                <a16:creationId xmlns:a16="http://schemas.microsoft.com/office/drawing/2014/main" id="{2E98FC15-C27D-8FA8-7F7B-035BCF5343AE}"/>
              </a:ext>
            </a:extLst>
          </p:cNvPr>
          <p:cNvSpPr/>
          <p:nvPr/>
        </p:nvSpPr>
        <p:spPr>
          <a:xfrm>
            <a:off x="210312" y="3986784"/>
            <a:ext cx="5760720" cy="914400"/>
          </a:xfrm>
          <a:prstGeom prst="rect">
            <a:avLst/>
          </a:prstGeom>
          <a:solidFill>
            <a:srgbClr val="F2F2F2"/>
          </a:solidFill>
          <a:ln w="12700">
            <a:solidFill>
              <a:srgbClr val="DDDDDD"/>
            </a:solidFill>
            <a:prstDash val="solid"/>
          </a:ln>
        </p:spPr>
      </p:sp>
      <p:sp>
        <p:nvSpPr>
          <p:cNvPr id="28" name="Shape 21">
            <a:extLst>
              <a:ext uri="{FF2B5EF4-FFF2-40B4-BE49-F238E27FC236}">
                <a16:creationId xmlns:a16="http://schemas.microsoft.com/office/drawing/2014/main" id="{B5933353-6DFF-07EB-1FFE-53D588D2E080}"/>
              </a:ext>
            </a:extLst>
          </p:cNvPr>
          <p:cNvSpPr/>
          <p:nvPr/>
        </p:nvSpPr>
        <p:spPr>
          <a:xfrm>
            <a:off x="210312" y="4005072"/>
            <a:ext cx="457200" cy="896112"/>
          </a:xfrm>
          <a:prstGeom prst="rect">
            <a:avLst/>
          </a:prstGeom>
          <a:solidFill>
            <a:srgbClr val="145A32"/>
          </a:solidFill>
          <a:ln w="12700">
            <a:solidFill>
              <a:srgbClr val="145A32"/>
            </a:solidFill>
            <a:prstDash val="solid"/>
          </a:ln>
        </p:spPr>
      </p:sp>
      <p:sp>
        <p:nvSpPr>
          <p:cNvPr id="29" name="Text 22">
            <a:extLst>
              <a:ext uri="{FF2B5EF4-FFF2-40B4-BE49-F238E27FC236}">
                <a16:creationId xmlns:a16="http://schemas.microsoft.com/office/drawing/2014/main" id="{5846EA68-100E-80C1-4F63-FC03FA1569D9}"/>
              </a:ext>
            </a:extLst>
          </p:cNvPr>
          <p:cNvSpPr/>
          <p:nvPr/>
        </p:nvSpPr>
        <p:spPr>
          <a:xfrm>
            <a:off x="219456" y="3935730"/>
            <a:ext cx="457200" cy="1078992"/>
          </a:xfrm>
          <a:prstGeom prst="rect">
            <a:avLst/>
          </a:prstGeom>
          <a:noFill/>
          <a:ln/>
        </p:spPr>
        <p:txBody>
          <a:bodyPr wrap="square" lIns="0" tIns="0" rIns="0" bIns="0" rtlCol="0" anchor="ctr"/>
          <a:lstStyle/>
          <a:p>
            <a:pPr marL="0" indent="0" algn="ctr">
              <a:buNone/>
            </a:pPr>
            <a:r>
              <a:rPr lang="en-US" sz="1800" b="1" dirty="0">
                <a:solidFill>
                  <a:srgbClr val="FFFFFF"/>
                </a:solidFill>
              </a:rPr>
              <a:t>③</a:t>
            </a:r>
            <a:endParaRPr lang="en-US" sz="1800" dirty="0"/>
          </a:p>
        </p:txBody>
      </p:sp>
      <p:sp>
        <p:nvSpPr>
          <p:cNvPr id="30" name="Text 23">
            <a:extLst>
              <a:ext uri="{FF2B5EF4-FFF2-40B4-BE49-F238E27FC236}">
                <a16:creationId xmlns:a16="http://schemas.microsoft.com/office/drawing/2014/main" id="{46AEDE78-3806-DF64-248A-78A3E19A2CC0}"/>
              </a:ext>
            </a:extLst>
          </p:cNvPr>
          <p:cNvSpPr/>
          <p:nvPr/>
        </p:nvSpPr>
        <p:spPr>
          <a:xfrm>
            <a:off x="731519" y="4005072"/>
            <a:ext cx="5166360" cy="274320"/>
          </a:xfrm>
          <a:prstGeom prst="rect">
            <a:avLst/>
          </a:prstGeom>
          <a:noFill/>
          <a:ln/>
        </p:spPr>
        <p:txBody>
          <a:bodyPr wrap="square" rtlCol="0" anchor="ctr"/>
          <a:lstStyle/>
          <a:p>
            <a:pPr marL="0" indent="0">
              <a:buNone/>
            </a:pPr>
            <a:r>
              <a:rPr lang="en-US" sz="1500" b="1" dirty="0">
                <a:solidFill>
                  <a:srgbClr val="145A32"/>
                </a:solidFill>
              </a:rPr>
              <a:t>Phase unwrapping</a:t>
            </a:r>
            <a:endParaRPr lang="en-US" sz="1500" dirty="0"/>
          </a:p>
        </p:txBody>
      </p:sp>
      <mc:AlternateContent xmlns:mc="http://schemas.openxmlformats.org/markup-compatibility/2006" xmlns:a14="http://schemas.microsoft.com/office/drawing/2010/main">
        <mc:Choice Requires="a14">
          <p:sp>
            <p:nvSpPr>
              <p:cNvPr id="31" name="Text 24">
                <a:extLst>
                  <a:ext uri="{FF2B5EF4-FFF2-40B4-BE49-F238E27FC236}">
                    <a16:creationId xmlns:a16="http://schemas.microsoft.com/office/drawing/2014/main" id="{633F26B1-DC9B-CC78-A051-3A67CA99BED0}"/>
                  </a:ext>
                </a:extLst>
              </p:cNvPr>
              <p:cNvSpPr/>
              <p:nvPr/>
            </p:nvSpPr>
            <p:spPr>
              <a:xfrm>
                <a:off x="740664" y="4253865"/>
                <a:ext cx="5166360" cy="658368"/>
              </a:xfrm>
              <a:prstGeom prst="rect">
                <a:avLst/>
              </a:prstGeom>
              <a:noFill/>
              <a:ln/>
            </p:spPr>
            <p:txBody>
              <a:bodyPr wrap="square" rtlCol="0" anchor="ctr"/>
              <a:lstStyle/>
              <a:p>
                <a:r>
                  <a:rPr lang="en-US" sz="1300" dirty="0">
                    <a:solidFill>
                      <a:srgbClr val="1A1A1A"/>
                    </a:solidFill>
                  </a:rPr>
                  <a:t>Apply unwrap to recover continuous phase </a:t>
                </a:r>
                <a14:m>
                  <m:oMath xmlns:m="http://schemas.openxmlformats.org/officeDocument/2006/math">
                    <m:sSub>
                      <m:sSubPr>
                        <m:ctrlPr>
                          <a:rPr lang="en-US" sz="1300" i="1" dirty="0">
                            <a:latin typeface="Cambria Math" panose="02040503050406030204" pitchFamily="18" charset="0"/>
                          </a:rPr>
                        </m:ctrlPr>
                      </m:sSubPr>
                      <m:e>
                        <m:r>
                          <m:rPr>
                            <m:sty m:val="p"/>
                          </m:rPr>
                          <a:rPr lang="en-US" sz="1300" dirty="0">
                            <a:latin typeface="Cambria Math" panose="02040503050406030204" pitchFamily="18" charset="0"/>
                          </a:rPr>
                          <m:t>ϕ</m:t>
                        </m:r>
                      </m:e>
                      <m:sub>
                        <m:r>
                          <m:rPr>
                            <m:sty m:val="p"/>
                          </m:rPr>
                          <a:rPr lang="en-US" sz="1300" dirty="0">
                            <a:latin typeface="Cambria Math" panose="02040503050406030204" pitchFamily="18" charset="0"/>
                          </a:rPr>
                          <m:t>uw</m:t>
                        </m:r>
                      </m:sub>
                    </m:sSub>
                  </m:oMath>
                </a14:m>
                <a:r>
                  <a:rPr lang="en-US" sz="1300" dirty="0">
                    <a:solidFill>
                      <a:srgbClr val="1A1A1A"/>
                    </a:solidFill>
                  </a:rPr>
                  <a:t>[n] - This step is explicitly required before any further processing.</a:t>
                </a:r>
                <a:endParaRPr lang="en-US" sz="1300" dirty="0"/>
              </a:p>
            </p:txBody>
          </p:sp>
        </mc:Choice>
        <mc:Fallback xmlns="">
          <p:sp>
            <p:nvSpPr>
              <p:cNvPr id="31" name="Text 24">
                <a:extLst>
                  <a:ext uri="{FF2B5EF4-FFF2-40B4-BE49-F238E27FC236}">
                    <a16:creationId xmlns:a16="http://schemas.microsoft.com/office/drawing/2014/main" id="{633F26B1-DC9B-CC78-A051-3A67CA99BED0}"/>
                  </a:ext>
                </a:extLst>
              </p:cNvPr>
              <p:cNvSpPr>
                <a:spLocks noRot="1" noChangeAspect="1" noMove="1" noResize="1" noEditPoints="1" noAdjustHandles="1" noChangeArrowheads="1" noChangeShapeType="1" noTextEdit="1"/>
              </p:cNvSpPr>
              <p:nvPr/>
            </p:nvSpPr>
            <p:spPr>
              <a:xfrm>
                <a:off x="740664" y="4253865"/>
                <a:ext cx="5166360" cy="658368"/>
              </a:xfrm>
              <a:prstGeom prst="rect">
                <a:avLst/>
              </a:prstGeom>
              <a:blipFill>
                <a:blip r:embed="rId5"/>
                <a:stretch>
                  <a:fillRect l="-236"/>
                </a:stretch>
              </a:blipFill>
              <a:ln/>
            </p:spPr>
            <p:txBody>
              <a:bodyPr/>
              <a:lstStyle/>
              <a:p>
                <a:r>
                  <a:rPr lang="en-US">
                    <a:noFill/>
                  </a:rPr>
                  <a:t> </a:t>
                </a:r>
              </a:p>
            </p:txBody>
          </p:sp>
        </mc:Fallback>
      </mc:AlternateContent>
      <p:sp>
        <p:nvSpPr>
          <p:cNvPr id="32" name="Shape 25">
            <a:extLst>
              <a:ext uri="{FF2B5EF4-FFF2-40B4-BE49-F238E27FC236}">
                <a16:creationId xmlns:a16="http://schemas.microsoft.com/office/drawing/2014/main" id="{30BAAEF5-067A-06C8-93FD-929F93B11CC9}"/>
              </a:ext>
            </a:extLst>
          </p:cNvPr>
          <p:cNvSpPr/>
          <p:nvPr/>
        </p:nvSpPr>
        <p:spPr>
          <a:xfrm>
            <a:off x="210312" y="5010912"/>
            <a:ext cx="5760720" cy="1234440"/>
          </a:xfrm>
          <a:prstGeom prst="rect">
            <a:avLst/>
          </a:prstGeom>
          <a:solidFill>
            <a:srgbClr val="F2F2F2"/>
          </a:solidFill>
          <a:ln w="12700">
            <a:solidFill>
              <a:srgbClr val="DDDDDD"/>
            </a:solidFill>
            <a:prstDash val="solid"/>
          </a:ln>
        </p:spPr>
      </p:sp>
      <p:sp>
        <p:nvSpPr>
          <p:cNvPr id="33" name="Shape 26">
            <a:extLst>
              <a:ext uri="{FF2B5EF4-FFF2-40B4-BE49-F238E27FC236}">
                <a16:creationId xmlns:a16="http://schemas.microsoft.com/office/drawing/2014/main" id="{A5DF5BB6-944A-357E-FC5D-9F0C07BA4CAF}"/>
              </a:ext>
            </a:extLst>
          </p:cNvPr>
          <p:cNvSpPr/>
          <p:nvPr/>
        </p:nvSpPr>
        <p:spPr>
          <a:xfrm>
            <a:off x="210312" y="5010912"/>
            <a:ext cx="457200" cy="1243584"/>
          </a:xfrm>
          <a:prstGeom prst="rect">
            <a:avLst/>
          </a:prstGeom>
          <a:solidFill>
            <a:srgbClr val="5B2D2A"/>
          </a:solidFill>
          <a:ln w="12700">
            <a:solidFill>
              <a:srgbClr val="5B2D2A"/>
            </a:solidFill>
            <a:prstDash val="solid"/>
          </a:ln>
        </p:spPr>
      </p:sp>
      <p:sp>
        <p:nvSpPr>
          <p:cNvPr id="34" name="Text 27">
            <a:extLst>
              <a:ext uri="{FF2B5EF4-FFF2-40B4-BE49-F238E27FC236}">
                <a16:creationId xmlns:a16="http://schemas.microsoft.com/office/drawing/2014/main" id="{8F262A9E-2C0B-3E93-9468-2420A98CD083}"/>
              </a:ext>
            </a:extLst>
          </p:cNvPr>
          <p:cNvSpPr/>
          <p:nvPr/>
        </p:nvSpPr>
        <p:spPr>
          <a:xfrm>
            <a:off x="201168" y="5132832"/>
            <a:ext cx="457200" cy="1078992"/>
          </a:xfrm>
          <a:prstGeom prst="rect">
            <a:avLst/>
          </a:prstGeom>
          <a:noFill/>
          <a:ln/>
        </p:spPr>
        <p:txBody>
          <a:bodyPr wrap="square" lIns="0" tIns="0" rIns="0" bIns="0" rtlCol="0" anchor="ctr"/>
          <a:lstStyle/>
          <a:p>
            <a:pPr marL="0" indent="0" algn="ctr">
              <a:buNone/>
            </a:pPr>
            <a:r>
              <a:rPr lang="en-US" sz="1800" b="1" dirty="0">
                <a:solidFill>
                  <a:srgbClr val="FFFFFF"/>
                </a:solidFill>
              </a:rPr>
              <a:t>④</a:t>
            </a:r>
            <a:endParaRPr lang="en-US" sz="1800" dirty="0"/>
          </a:p>
        </p:txBody>
      </p:sp>
      <p:sp>
        <p:nvSpPr>
          <p:cNvPr id="35" name="Text 28">
            <a:extLst>
              <a:ext uri="{FF2B5EF4-FFF2-40B4-BE49-F238E27FC236}">
                <a16:creationId xmlns:a16="http://schemas.microsoft.com/office/drawing/2014/main" id="{9441C716-E91D-A8F1-AE67-EFA69FBE70F5}"/>
              </a:ext>
            </a:extLst>
          </p:cNvPr>
          <p:cNvSpPr/>
          <p:nvPr/>
        </p:nvSpPr>
        <p:spPr>
          <a:xfrm>
            <a:off x="731520" y="5065776"/>
            <a:ext cx="5166360" cy="274320"/>
          </a:xfrm>
          <a:prstGeom prst="rect">
            <a:avLst/>
          </a:prstGeom>
          <a:noFill/>
          <a:ln/>
        </p:spPr>
        <p:txBody>
          <a:bodyPr wrap="square" rtlCol="0" anchor="ctr"/>
          <a:lstStyle/>
          <a:p>
            <a:pPr marL="0" indent="0">
              <a:buNone/>
            </a:pPr>
            <a:r>
              <a:rPr lang="en-US" sz="1500" b="1" dirty="0">
                <a:solidFill>
                  <a:srgbClr val="5B2D2A"/>
                </a:solidFill>
              </a:rPr>
              <a:t>Displacement recovery</a:t>
            </a:r>
            <a:endParaRPr lang="en-US" sz="1500" dirty="0"/>
          </a:p>
        </p:txBody>
      </p:sp>
      <mc:AlternateContent xmlns:mc="http://schemas.openxmlformats.org/markup-compatibility/2006" xmlns:a14="http://schemas.microsoft.com/office/drawing/2010/main">
        <mc:Choice Requires="a14">
          <p:sp>
            <p:nvSpPr>
              <p:cNvPr id="36" name="Text 29">
                <a:extLst>
                  <a:ext uri="{FF2B5EF4-FFF2-40B4-BE49-F238E27FC236}">
                    <a16:creationId xmlns:a16="http://schemas.microsoft.com/office/drawing/2014/main" id="{213A6E42-4B22-9E4F-2140-17B85A5E57D1}"/>
                  </a:ext>
                </a:extLst>
              </p:cNvPr>
              <p:cNvSpPr/>
              <p:nvPr/>
            </p:nvSpPr>
            <p:spPr>
              <a:xfrm>
                <a:off x="731520" y="5376672"/>
                <a:ext cx="5166360" cy="768096"/>
              </a:xfrm>
              <a:prstGeom prst="rect">
                <a:avLst/>
              </a:prstGeom>
              <a:noFill/>
              <a:ln/>
            </p:spPr>
            <p:txBody>
              <a:bodyPr wrap="square" rtlCol="0" anchor="ctr"/>
              <a:lstStyle/>
              <a:p>
                <a:r>
                  <a:rPr lang="en-US" sz="1300" dirty="0" err="1">
                    <a:solidFill>
                      <a:srgbClr val="1A1A1A"/>
                    </a:solidFill>
                  </a:rPr>
                  <a:t>Δx</a:t>
                </a:r>
                <a:r>
                  <a:rPr lang="en-US" sz="1300" dirty="0">
                    <a:solidFill>
                      <a:srgbClr val="1A1A1A"/>
                    </a:solidFill>
                  </a:rPr>
                  <a:t>(t) = </a:t>
                </a:r>
                <a14:m>
                  <m:oMath xmlns:m="http://schemas.openxmlformats.org/officeDocument/2006/math">
                    <m:f>
                      <m:fPr>
                        <m:ctrlPr>
                          <a:rPr lang="en-US" sz="1300" i="1" dirty="0">
                            <a:latin typeface="Cambria Math" panose="02040503050406030204" pitchFamily="18" charset="0"/>
                          </a:rPr>
                        </m:ctrlPr>
                      </m:fPr>
                      <m:num>
                        <m:r>
                          <m:rPr>
                            <m:sty m:val="p"/>
                          </m:rPr>
                          <a:rPr lang="en-US" sz="1300" dirty="0">
                            <a:latin typeface="Cambria Math" panose="02040503050406030204" pitchFamily="18" charset="0"/>
                          </a:rPr>
                          <m:t>λ</m:t>
                        </m:r>
                      </m:num>
                      <m:den>
                        <m:r>
                          <a:rPr lang="en-US" sz="1300" dirty="0">
                            <a:latin typeface="Cambria Math" panose="02040503050406030204" pitchFamily="18" charset="0"/>
                          </a:rPr>
                          <m:t>4</m:t>
                        </m:r>
                        <m:r>
                          <m:rPr>
                            <m:sty m:val="p"/>
                          </m:rPr>
                          <a:rPr lang="en-US" sz="1300" dirty="0">
                            <a:latin typeface="Cambria Math" panose="02040503050406030204" pitchFamily="18" charset="0"/>
                          </a:rPr>
                          <m:t>π</m:t>
                        </m:r>
                      </m:den>
                    </m:f>
                  </m:oMath>
                </a14:m>
                <a:r>
                  <a:rPr lang="en-US" sz="1300" dirty="0">
                    <a:solidFill>
                      <a:srgbClr val="1A1A1A"/>
                    </a:solidFill>
                  </a:rPr>
                  <a:t> · Δ</a:t>
                </a:r>
                <a:r>
                  <a:rPr lang="en-US" sz="1300" dirty="0"/>
                  <a:t> </a:t>
                </a:r>
                <a14:m>
                  <m:oMath xmlns:m="http://schemas.openxmlformats.org/officeDocument/2006/math">
                    <m:sSub>
                      <m:sSubPr>
                        <m:ctrlPr>
                          <a:rPr lang="en-US" sz="1300" i="1" dirty="0">
                            <a:latin typeface="Cambria Math" panose="02040503050406030204" pitchFamily="18" charset="0"/>
                          </a:rPr>
                        </m:ctrlPr>
                      </m:sSubPr>
                      <m:e>
                        <m:r>
                          <m:rPr>
                            <m:sty m:val="p"/>
                          </m:rPr>
                          <a:rPr lang="en-US" sz="1300" dirty="0">
                            <a:latin typeface="Cambria Math" panose="02040503050406030204" pitchFamily="18" charset="0"/>
                          </a:rPr>
                          <m:t>ϕ</m:t>
                        </m:r>
                      </m:e>
                      <m:sub>
                        <m:r>
                          <m:rPr>
                            <m:sty m:val="p"/>
                          </m:rPr>
                          <a:rPr lang="en-US" sz="1300" dirty="0">
                            <a:latin typeface="Cambria Math" panose="02040503050406030204" pitchFamily="18" charset="0"/>
                          </a:rPr>
                          <m:t>uw</m:t>
                        </m:r>
                      </m:sub>
                    </m:sSub>
                  </m:oMath>
                </a14:m>
                <a:r>
                  <a:rPr lang="en-US" sz="1300" dirty="0">
                    <a:solidFill>
                      <a:srgbClr val="1A1A1A"/>
                    </a:solidFill>
                  </a:rPr>
                  <a:t>(t),  λ = 12.5 mm </a:t>
                </a:r>
              </a:p>
              <a:p>
                <a:r>
                  <a:rPr lang="en-US" sz="1300" dirty="0">
                    <a:solidFill>
                      <a:srgbClr val="1A1A1A"/>
                    </a:solidFill>
                  </a:rPr>
                  <a:t>Result: displacement waveform in mm. Amplitude ~0.8–1.6 mm, contains both respiration and heartbeat superimposed.</a:t>
                </a:r>
                <a:endParaRPr lang="en-US" sz="1300" dirty="0"/>
              </a:p>
            </p:txBody>
          </p:sp>
        </mc:Choice>
        <mc:Fallback xmlns="">
          <p:sp>
            <p:nvSpPr>
              <p:cNvPr id="36" name="Text 29">
                <a:extLst>
                  <a:ext uri="{FF2B5EF4-FFF2-40B4-BE49-F238E27FC236}">
                    <a16:creationId xmlns:a16="http://schemas.microsoft.com/office/drawing/2014/main" id="{213A6E42-4B22-9E4F-2140-17B85A5E57D1}"/>
                  </a:ext>
                </a:extLst>
              </p:cNvPr>
              <p:cNvSpPr>
                <a:spLocks noRot="1" noChangeAspect="1" noMove="1" noResize="1" noEditPoints="1" noAdjustHandles="1" noChangeArrowheads="1" noChangeShapeType="1" noTextEdit="1"/>
              </p:cNvSpPr>
              <p:nvPr/>
            </p:nvSpPr>
            <p:spPr>
              <a:xfrm>
                <a:off x="731520" y="5376672"/>
                <a:ext cx="5166360" cy="768096"/>
              </a:xfrm>
              <a:prstGeom prst="rect">
                <a:avLst/>
              </a:prstGeom>
              <a:blipFill>
                <a:blip r:embed="rId6"/>
                <a:stretch>
                  <a:fillRect l="-118" b="-7937"/>
                </a:stretch>
              </a:blipFill>
              <a:ln/>
            </p:spPr>
            <p:txBody>
              <a:bodyPr/>
              <a:lstStyle/>
              <a:p>
                <a:r>
                  <a:rPr lang="en-US">
                    <a:noFill/>
                  </a:rPr>
                  <a:t> </a:t>
                </a:r>
              </a:p>
            </p:txBody>
          </p:sp>
        </mc:Fallback>
      </mc:AlternateContent>
      <p:sp>
        <p:nvSpPr>
          <p:cNvPr id="37" name="Shape 30">
            <a:extLst>
              <a:ext uri="{FF2B5EF4-FFF2-40B4-BE49-F238E27FC236}">
                <a16:creationId xmlns:a16="http://schemas.microsoft.com/office/drawing/2014/main" id="{DF31E7A0-9DD1-4AB8-3679-FE8CE69A78A1}"/>
              </a:ext>
            </a:extLst>
          </p:cNvPr>
          <p:cNvSpPr/>
          <p:nvPr/>
        </p:nvSpPr>
        <p:spPr>
          <a:xfrm>
            <a:off x="6181344" y="1060704"/>
            <a:ext cx="5897880" cy="329184"/>
          </a:xfrm>
          <a:prstGeom prst="rect">
            <a:avLst/>
          </a:prstGeom>
          <a:solidFill>
            <a:srgbClr val="1A3A5C"/>
          </a:solidFill>
          <a:ln w="12700">
            <a:solidFill>
              <a:srgbClr val="1A3A5C"/>
            </a:solidFill>
            <a:prstDash val="solid"/>
          </a:ln>
        </p:spPr>
      </p:sp>
      <p:sp>
        <p:nvSpPr>
          <p:cNvPr id="38" name="Text 31">
            <a:extLst>
              <a:ext uri="{FF2B5EF4-FFF2-40B4-BE49-F238E27FC236}">
                <a16:creationId xmlns:a16="http://schemas.microsoft.com/office/drawing/2014/main" id="{4AB06325-6EEA-500E-677F-2151E63D5946}"/>
              </a:ext>
            </a:extLst>
          </p:cNvPr>
          <p:cNvSpPr/>
          <p:nvPr/>
        </p:nvSpPr>
        <p:spPr>
          <a:xfrm>
            <a:off x="6254496" y="1060704"/>
            <a:ext cx="5751576" cy="329184"/>
          </a:xfrm>
          <a:prstGeom prst="rect">
            <a:avLst/>
          </a:prstGeom>
          <a:noFill/>
          <a:ln/>
        </p:spPr>
        <p:txBody>
          <a:bodyPr wrap="square" lIns="0" tIns="0" rIns="0" bIns="0" rtlCol="0" anchor="ctr"/>
          <a:lstStyle/>
          <a:p>
            <a:pPr marL="0" indent="0">
              <a:buNone/>
            </a:pPr>
            <a:r>
              <a:rPr lang="en-US" sz="1500" b="1" dirty="0">
                <a:solidFill>
                  <a:srgbClr val="FFFFFF"/>
                </a:solidFill>
              </a:rPr>
              <a:t>Key Equations from Paper</a:t>
            </a:r>
            <a:endParaRPr lang="en-US" sz="1300" dirty="0"/>
          </a:p>
        </p:txBody>
      </p:sp>
      <p:sp>
        <p:nvSpPr>
          <p:cNvPr id="39" name="Shape 32">
            <a:extLst>
              <a:ext uri="{FF2B5EF4-FFF2-40B4-BE49-F238E27FC236}">
                <a16:creationId xmlns:a16="http://schemas.microsoft.com/office/drawing/2014/main" id="{C49048E4-5D58-8FC0-7809-CDDDA1F25DA5}"/>
              </a:ext>
            </a:extLst>
          </p:cNvPr>
          <p:cNvSpPr/>
          <p:nvPr/>
        </p:nvSpPr>
        <p:spPr>
          <a:xfrm>
            <a:off x="6181344" y="1444752"/>
            <a:ext cx="5897880" cy="2606040"/>
          </a:xfrm>
          <a:prstGeom prst="rect">
            <a:avLst/>
          </a:prstGeom>
          <a:solidFill>
            <a:srgbClr val="F2F2F2"/>
          </a:solidFill>
          <a:ln w="12700">
            <a:solidFill>
              <a:srgbClr val="DDDDDD"/>
            </a:solidFill>
            <a:prstDash val="solid"/>
          </a:ln>
        </p:spPr>
      </p:sp>
      <p:sp>
        <p:nvSpPr>
          <p:cNvPr id="40" name="Text 33">
            <a:extLst>
              <a:ext uri="{FF2B5EF4-FFF2-40B4-BE49-F238E27FC236}">
                <a16:creationId xmlns:a16="http://schemas.microsoft.com/office/drawing/2014/main" id="{04EEDD21-1FE3-1776-5381-334E5D000A8F}"/>
              </a:ext>
            </a:extLst>
          </p:cNvPr>
          <p:cNvSpPr/>
          <p:nvPr/>
        </p:nvSpPr>
        <p:spPr>
          <a:xfrm>
            <a:off x="6272784" y="1517904"/>
            <a:ext cx="5715000" cy="237744"/>
          </a:xfrm>
          <a:prstGeom prst="rect">
            <a:avLst/>
          </a:prstGeom>
          <a:noFill/>
          <a:ln/>
        </p:spPr>
        <p:txBody>
          <a:bodyPr wrap="square" rtlCol="0" anchor="ctr"/>
          <a:lstStyle/>
          <a:p>
            <a:pPr marL="0" indent="0">
              <a:buNone/>
            </a:pPr>
            <a:r>
              <a:rPr lang="en-US" sz="1300" b="1" dirty="0">
                <a:solidFill>
                  <a:srgbClr val="5B2D2A"/>
                </a:solidFill>
              </a:rPr>
              <a:t>Radar phase model:</a:t>
            </a:r>
            <a:endParaRPr lang="en-US" sz="1300" dirty="0"/>
          </a:p>
        </p:txBody>
      </p:sp>
      <p:sp>
        <p:nvSpPr>
          <p:cNvPr id="41" name="Shape 34">
            <a:extLst>
              <a:ext uri="{FF2B5EF4-FFF2-40B4-BE49-F238E27FC236}">
                <a16:creationId xmlns:a16="http://schemas.microsoft.com/office/drawing/2014/main" id="{F67CEE2D-36E7-91A4-ECAC-F9516A814491}"/>
              </a:ext>
            </a:extLst>
          </p:cNvPr>
          <p:cNvSpPr/>
          <p:nvPr/>
        </p:nvSpPr>
        <p:spPr>
          <a:xfrm>
            <a:off x="6272784" y="1773936"/>
            <a:ext cx="5715000" cy="292608"/>
          </a:xfrm>
          <a:prstGeom prst="rect">
            <a:avLst/>
          </a:prstGeom>
          <a:solidFill>
            <a:srgbClr val="EEE8E8"/>
          </a:solidFill>
          <a:ln w="12700">
            <a:solidFill>
              <a:srgbClr val="CCBBBB"/>
            </a:solidFill>
            <a:prstDash val="solid"/>
          </a:ln>
        </p:spPr>
      </p:sp>
      <p:sp>
        <p:nvSpPr>
          <p:cNvPr id="42" name="Text 35">
            <a:extLst>
              <a:ext uri="{FF2B5EF4-FFF2-40B4-BE49-F238E27FC236}">
                <a16:creationId xmlns:a16="http://schemas.microsoft.com/office/drawing/2014/main" id="{E2EF8935-0F50-3360-462D-1930CD6BAA70}"/>
              </a:ext>
            </a:extLst>
          </p:cNvPr>
          <p:cNvSpPr/>
          <p:nvPr/>
        </p:nvSpPr>
        <p:spPr>
          <a:xfrm>
            <a:off x="6364224" y="1773936"/>
            <a:ext cx="5532120" cy="292608"/>
          </a:xfrm>
          <a:prstGeom prst="rect">
            <a:avLst/>
          </a:prstGeom>
          <a:noFill/>
          <a:ln/>
        </p:spPr>
        <p:txBody>
          <a:bodyPr wrap="square" rtlCol="0" anchor="ctr"/>
          <a:lstStyle/>
          <a:p>
            <a:pPr marL="0" indent="0">
              <a:buNone/>
            </a:pPr>
            <a:r>
              <a:rPr lang="en-US" sz="1400" i="1" dirty="0">
                <a:solidFill>
                  <a:srgbClr val="1A1A6E"/>
                </a:solidFill>
                <a:latin typeface="Courier New" pitchFamily="34" charset="0"/>
                <a:ea typeface="Courier New" pitchFamily="34" charset="-122"/>
                <a:cs typeface="Courier New" pitchFamily="34" charset="-120"/>
              </a:rPr>
              <a:t>φ(t) = 4π · R(t) / λ</a:t>
            </a:r>
            <a:endParaRPr lang="en-US" sz="1400" dirty="0"/>
          </a:p>
        </p:txBody>
      </p:sp>
      <p:sp>
        <p:nvSpPr>
          <p:cNvPr id="43" name="Text 36">
            <a:extLst>
              <a:ext uri="{FF2B5EF4-FFF2-40B4-BE49-F238E27FC236}">
                <a16:creationId xmlns:a16="http://schemas.microsoft.com/office/drawing/2014/main" id="{301848E1-A80E-5A7B-644B-6A8C9A03561E}"/>
              </a:ext>
            </a:extLst>
          </p:cNvPr>
          <p:cNvSpPr/>
          <p:nvPr/>
        </p:nvSpPr>
        <p:spPr>
          <a:xfrm>
            <a:off x="6272784" y="2121408"/>
            <a:ext cx="5715000" cy="237744"/>
          </a:xfrm>
          <a:prstGeom prst="rect">
            <a:avLst/>
          </a:prstGeom>
          <a:noFill/>
          <a:ln/>
        </p:spPr>
        <p:txBody>
          <a:bodyPr wrap="square" rtlCol="0" anchor="ctr"/>
          <a:lstStyle/>
          <a:p>
            <a:pPr marL="0" indent="0">
              <a:buNone/>
            </a:pPr>
            <a:r>
              <a:rPr lang="en-US" sz="1200" b="1" dirty="0">
                <a:solidFill>
                  <a:srgbClr val="5B2D2A"/>
                </a:solidFill>
              </a:rPr>
              <a:t>Wavelength at 24 GHz:</a:t>
            </a:r>
            <a:endParaRPr lang="en-US" sz="1200" dirty="0"/>
          </a:p>
        </p:txBody>
      </p:sp>
      <p:sp>
        <p:nvSpPr>
          <p:cNvPr id="44" name="Shape 37">
            <a:extLst>
              <a:ext uri="{FF2B5EF4-FFF2-40B4-BE49-F238E27FC236}">
                <a16:creationId xmlns:a16="http://schemas.microsoft.com/office/drawing/2014/main" id="{DF5B7C70-537C-4A32-21AD-1B80AB15C44C}"/>
              </a:ext>
            </a:extLst>
          </p:cNvPr>
          <p:cNvSpPr/>
          <p:nvPr/>
        </p:nvSpPr>
        <p:spPr>
          <a:xfrm>
            <a:off x="6272784" y="2377440"/>
            <a:ext cx="5715000" cy="292608"/>
          </a:xfrm>
          <a:prstGeom prst="rect">
            <a:avLst/>
          </a:prstGeom>
          <a:solidFill>
            <a:srgbClr val="EEE8E8"/>
          </a:solidFill>
          <a:ln w="12700">
            <a:solidFill>
              <a:srgbClr val="CCBBBB"/>
            </a:solidFill>
            <a:prstDash val="solid"/>
          </a:ln>
        </p:spPr>
      </p:sp>
      <p:sp>
        <p:nvSpPr>
          <p:cNvPr id="45" name="Text 38">
            <a:extLst>
              <a:ext uri="{FF2B5EF4-FFF2-40B4-BE49-F238E27FC236}">
                <a16:creationId xmlns:a16="http://schemas.microsoft.com/office/drawing/2014/main" id="{0324F110-7F04-5494-F53D-8C11065A0772}"/>
              </a:ext>
            </a:extLst>
          </p:cNvPr>
          <p:cNvSpPr/>
          <p:nvPr/>
        </p:nvSpPr>
        <p:spPr>
          <a:xfrm>
            <a:off x="6364224" y="2377440"/>
            <a:ext cx="5532120" cy="292608"/>
          </a:xfrm>
          <a:prstGeom prst="rect">
            <a:avLst/>
          </a:prstGeom>
          <a:noFill/>
          <a:ln/>
        </p:spPr>
        <p:txBody>
          <a:bodyPr wrap="square" rtlCol="0" anchor="ctr"/>
          <a:lstStyle/>
          <a:p>
            <a:pPr marL="0" indent="0">
              <a:buNone/>
            </a:pPr>
            <a:r>
              <a:rPr lang="en-US" sz="1400" i="1" dirty="0">
                <a:solidFill>
                  <a:srgbClr val="1A1A6E"/>
                </a:solidFill>
                <a:latin typeface="Courier New" pitchFamily="34" charset="0"/>
                <a:ea typeface="Courier New" pitchFamily="34" charset="-122"/>
                <a:cs typeface="Courier New" pitchFamily="34" charset="-120"/>
              </a:rPr>
              <a:t>λ = c / f₀ = 12.5 mm</a:t>
            </a:r>
            <a:endParaRPr lang="en-US" sz="1400" dirty="0"/>
          </a:p>
        </p:txBody>
      </p:sp>
      <p:sp>
        <p:nvSpPr>
          <p:cNvPr id="46" name="Text 39">
            <a:extLst>
              <a:ext uri="{FF2B5EF4-FFF2-40B4-BE49-F238E27FC236}">
                <a16:creationId xmlns:a16="http://schemas.microsoft.com/office/drawing/2014/main" id="{35C241DC-3DF6-5EE3-6240-0B54081F685E}"/>
              </a:ext>
            </a:extLst>
          </p:cNvPr>
          <p:cNvSpPr/>
          <p:nvPr/>
        </p:nvSpPr>
        <p:spPr>
          <a:xfrm>
            <a:off x="6272784" y="2724912"/>
            <a:ext cx="5715000" cy="237744"/>
          </a:xfrm>
          <a:prstGeom prst="rect">
            <a:avLst/>
          </a:prstGeom>
          <a:noFill/>
          <a:ln/>
        </p:spPr>
        <p:txBody>
          <a:bodyPr wrap="square" rtlCol="0" anchor="ctr"/>
          <a:lstStyle/>
          <a:p>
            <a:pPr marL="0" indent="0">
              <a:buNone/>
            </a:pPr>
            <a:r>
              <a:rPr lang="en-US" sz="1200" b="1" dirty="0">
                <a:solidFill>
                  <a:srgbClr val="5B2D2A"/>
                </a:solidFill>
              </a:rPr>
              <a:t>Displacement formula:</a:t>
            </a:r>
            <a:endParaRPr lang="en-US" sz="1200" dirty="0"/>
          </a:p>
        </p:txBody>
      </p:sp>
      <p:sp>
        <p:nvSpPr>
          <p:cNvPr id="47" name="Shape 40">
            <a:extLst>
              <a:ext uri="{FF2B5EF4-FFF2-40B4-BE49-F238E27FC236}">
                <a16:creationId xmlns:a16="http://schemas.microsoft.com/office/drawing/2014/main" id="{15034A55-81C1-B41F-D85C-647B152B7C96}"/>
              </a:ext>
            </a:extLst>
          </p:cNvPr>
          <p:cNvSpPr/>
          <p:nvPr/>
        </p:nvSpPr>
        <p:spPr>
          <a:xfrm>
            <a:off x="6272784" y="2980944"/>
            <a:ext cx="5715000" cy="292608"/>
          </a:xfrm>
          <a:prstGeom prst="rect">
            <a:avLst/>
          </a:prstGeom>
          <a:solidFill>
            <a:srgbClr val="EEE8E8"/>
          </a:solidFill>
          <a:ln w="12700">
            <a:solidFill>
              <a:srgbClr val="CCBBBB"/>
            </a:solidFill>
            <a:prstDash val="solid"/>
          </a:ln>
        </p:spPr>
      </p:sp>
      <p:sp>
        <p:nvSpPr>
          <p:cNvPr id="48" name="Text 41">
            <a:extLst>
              <a:ext uri="{FF2B5EF4-FFF2-40B4-BE49-F238E27FC236}">
                <a16:creationId xmlns:a16="http://schemas.microsoft.com/office/drawing/2014/main" id="{59CEDC84-FA75-4EB7-F24F-E48F478AF8E2}"/>
              </a:ext>
            </a:extLst>
          </p:cNvPr>
          <p:cNvSpPr/>
          <p:nvPr/>
        </p:nvSpPr>
        <p:spPr>
          <a:xfrm>
            <a:off x="6364224" y="2980944"/>
            <a:ext cx="5532120" cy="292608"/>
          </a:xfrm>
          <a:prstGeom prst="rect">
            <a:avLst/>
          </a:prstGeom>
          <a:noFill/>
          <a:ln/>
        </p:spPr>
        <p:txBody>
          <a:bodyPr wrap="square" rtlCol="0" anchor="ctr"/>
          <a:lstStyle/>
          <a:p>
            <a:pPr marL="0" indent="0">
              <a:buNone/>
            </a:pPr>
            <a:r>
              <a:rPr lang="en-US" sz="1400" i="1" dirty="0">
                <a:solidFill>
                  <a:srgbClr val="1A1A6E"/>
                </a:solidFill>
                <a:latin typeface="Courier New" pitchFamily="34" charset="0"/>
                <a:ea typeface="Courier New" pitchFamily="34" charset="-122"/>
                <a:cs typeface="Courier New" pitchFamily="34" charset="-120"/>
              </a:rPr>
              <a:t>Δx(t) = λ /(4π) · Δφ_uw(t)</a:t>
            </a:r>
            <a:endParaRPr lang="en-US" sz="1400" dirty="0"/>
          </a:p>
        </p:txBody>
      </p:sp>
      <p:sp>
        <p:nvSpPr>
          <p:cNvPr id="49" name="Text 42">
            <a:extLst>
              <a:ext uri="{FF2B5EF4-FFF2-40B4-BE49-F238E27FC236}">
                <a16:creationId xmlns:a16="http://schemas.microsoft.com/office/drawing/2014/main" id="{C437CDE2-6ED7-CD98-F85A-126B1CEC7D3C}"/>
              </a:ext>
            </a:extLst>
          </p:cNvPr>
          <p:cNvSpPr/>
          <p:nvPr/>
        </p:nvSpPr>
        <p:spPr>
          <a:xfrm>
            <a:off x="6272784" y="3328416"/>
            <a:ext cx="5715000" cy="237744"/>
          </a:xfrm>
          <a:prstGeom prst="rect">
            <a:avLst/>
          </a:prstGeom>
          <a:noFill/>
          <a:ln/>
        </p:spPr>
        <p:txBody>
          <a:bodyPr wrap="square" rtlCol="0" anchor="ctr"/>
          <a:lstStyle/>
          <a:p>
            <a:pPr marL="0" indent="0">
              <a:buNone/>
            </a:pPr>
            <a:r>
              <a:rPr lang="en-US" sz="1200" b="1" dirty="0">
                <a:solidFill>
                  <a:srgbClr val="5B2D2A"/>
                </a:solidFill>
              </a:rPr>
              <a:t>Sensitivity:</a:t>
            </a:r>
            <a:endParaRPr lang="en-US" sz="1200" dirty="0"/>
          </a:p>
        </p:txBody>
      </p:sp>
      <p:sp>
        <p:nvSpPr>
          <p:cNvPr id="50" name="Shape 43">
            <a:extLst>
              <a:ext uri="{FF2B5EF4-FFF2-40B4-BE49-F238E27FC236}">
                <a16:creationId xmlns:a16="http://schemas.microsoft.com/office/drawing/2014/main" id="{1CE96590-327D-490C-BE83-5CD27524256D}"/>
              </a:ext>
            </a:extLst>
          </p:cNvPr>
          <p:cNvSpPr/>
          <p:nvPr/>
        </p:nvSpPr>
        <p:spPr>
          <a:xfrm>
            <a:off x="6272784" y="3584448"/>
            <a:ext cx="5715000" cy="292608"/>
          </a:xfrm>
          <a:prstGeom prst="rect">
            <a:avLst/>
          </a:prstGeom>
          <a:solidFill>
            <a:srgbClr val="EEE8E8"/>
          </a:solidFill>
          <a:ln w="12700">
            <a:solidFill>
              <a:srgbClr val="CCBBBB"/>
            </a:solidFill>
            <a:prstDash val="solid"/>
          </a:ln>
        </p:spPr>
      </p:sp>
      <p:sp>
        <p:nvSpPr>
          <p:cNvPr id="51" name="Text 44">
            <a:extLst>
              <a:ext uri="{FF2B5EF4-FFF2-40B4-BE49-F238E27FC236}">
                <a16:creationId xmlns:a16="http://schemas.microsoft.com/office/drawing/2014/main" id="{22D53DFB-BA31-0382-E49E-970F8456ABD2}"/>
              </a:ext>
            </a:extLst>
          </p:cNvPr>
          <p:cNvSpPr/>
          <p:nvPr/>
        </p:nvSpPr>
        <p:spPr>
          <a:xfrm>
            <a:off x="6364224" y="3584448"/>
            <a:ext cx="5532120" cy="292608"/>
          </a:xfrm>
          <a:prstGeom prst="rect">
            <a:avLst/>
          </a:prstGeom>
          <a:noFill/>
          <a:ln/>
        </p:spPr>
        <p:txBody>
          <a:bodyPr wrap="square" rtlCol="0" anchor="ctr"/>
          <a:lstStyle/>
          <a:p>
            <a:pPr marL="0" indent="0">
              <a:buNone/>
            </a:pPr>
            <a:r>
              <a:rPr lang="en-US" sz="1400" i="1" dirty="0">
                <a:solidFill>
                  <a:srgbClr val="1A1A6E"/>
                </a:solidFill>
                <a:latin typeface="Courier New" pitchFamily="34" charset="0"/>
                <a:ea typeface="Courier New" pitchFamily="34" charset="-122"/>
                <a:cs typeface="Courier New" pitchFamily="34" charset="-120"/>
              </a:rPr>
              <a:t>1 rad  ≈  0.995 mm  of motion</a:t>
            </a:r>
            <a:endParaRPr lang="en-US" sz="1400" dirty="0"/>
          </a:p>
        </p:txBody>
      </p:sp>
      <p:sp>
        <p:nvSpPr>
          <p:cNvPr id="78" name="Shape 45">
            <a:extLst>
              <a:ext uri="{FF2B5EF4-FFF2-40B4-BE49-F238E27FC236}">
                <a16:creationId xmlns:a16="http://schemas.microsoft.com/office/drawing/2014/main" id="{358B4ADE-A4A1-69D4-851E-86064FEAE2FB}"/>
              </a:ext>
            </a:extLst>
          </p:cNvPr>
          <p:cNvSpPr/>
          <p:nvPr/>
        </p:nvSpPr>
        <p:spPr>
          <a:xfrm>
            <a:off x="6181344" y="4133088"/>
            <a:ext cx="5897880" cy="329184"/>
          </a:xfrm>
          <a:prstGeom prst="rect">
            <a:avLst/>
          </a:prstGeom>
          <a:solidFill>
            <a:srgbClr val="145A32"/>
          </a:solidFill>
          <a:ln w="12700">
            <a:solidFill>
              <a:srgbClr val="145A32"/>
            </a:solidFill>
            <a:prstDash val="solid"/>
          </a:ln>
        </p:spPr>
      </p:sp>
      <p:sp>
        <p:nvSpPr>
          <p:cNvPr id="79" name="Text 46">
            <a:extLst>
              <a:ext uri="{FF2B5EF4-FFF2-40B4-BE49-F238E27FC236}">
                <a16:creationId xmlns:a16="http://schemas.microsoft.com/office/drawing/2014/main" id="{8C5826A4-4FFD-EA43-F6F8-5BEC533AFCF9}"/>
              </a:ext>
            </a:extLst>
          </p:cNvPr>
          <p:cNvSpPr/>
          <p:nvPr/>
        </p:nvSpPr>
        <p:spPr>
          <a:xfrm>
            <a:off x="6254496" y="4133088"/>
            <a:ext cx="5751576" cy="329184"/>
          </a:xfrm>
          <a:prstGeom prst="rect">
            <a:avLst/>
          </a:prstGeom>
          <a:noFill/>
          <a:ln/>
        </p:spPr>
        <p:txBody>
          <a:bodyPr wrap="square" lIns="0" tIns="0" rIns="0" bIns="0" rtlCol="0" anchor="ctr"/>
          <a:lstStyle/>
          <a:p>
            <a:pPr marL="0" indent="0">
              <a:buNone/>
            </a:pPr>
            <a:r>
              <a:rPr lang="en-US" sz="1500" b="1" dirty="0">
                <a:solidFill>
                  <a:srgbClr val="FFFFFF"/>
                </a:solidFill>
              </a:rPr>
              <a:t>Output: Displacement Signal Δx(t)</a:t>
            </a:r>
            <a:endParaRPr lang="en-US" sz="1500" dirty="0"/>
          </a:p>
        </p:txBody>
      </p:sp>
      <p:sp>
        <p:nvSpPr>
          <p:cNvPr id="80" name="Shape 47">
            <a:extLst>
              <a:ext uri="{FF2B5EF4-FFF2-40B4-BE49-F238E27FC236}">
                <a16:creationId xmlns:a16="http://schemas.microsoft.com/office/drawing/2014/main" id="{A6798DD2-2188-14EE-10BB-711BAB636DDC}"/>
              </a:ext>
            </a:extLst>
          </p:cNvPr>
          <p:cNvSpPr/>
          <p:nvPr/>
        </p:nvSpPr>
        <p:spPr>
          <a:xfrm>
            <a:off x="6181344" y="4517136"/>
            <a:ext cx="5897880" cy="1737360"/>
          </a:xfrm>
          <a:prstGeom prst="rect">
            <a:avLst/>
          </a:prstGeom>
          <a:solidFill>
            <a:srgbClr val="F2F2F2"/>
          </a:solidFill>
          <a:ln w="12700">
            <a:solidFill>
              <a:srgbClr val="DDDDDD"/>
            </a:solidFill>
            <a:prstDash val="solid"/>
          </a:ln>
        </p:spPr>
      </p:sp>
      <p:sp>
        <p:nvSpPr>
          <p:cNvPr id="81" name="Text 48">
            <a:extLst>
              <a:ext uri="{FF2B5EF4-FFF2-40B4-BE49-F238E27FC236}">
                <a16:creationId xmlns:a16="http://schemas.microsoft.com/office/drawing/2014/main" id="{4394F309-8F73-3337-2EEB-B75AB512CD91}"/>
              </a:ext>
            </a:extLst>
          </p:cNvPr>
          <p:cNvSpPr/>
          <p:nvPr/>
        </p:nvSpPr>
        <p:spPr>
          <a:xfrm>
            <a:off x="6272784" y="4572000"/>
            <a:ext cx="5715000" cy="274320"/>
          </a:xfrm>
          <a:prstGeom prst="rect">
            <a:avLst/>
          </a:prstGeom>
          <a:noFill/>
          <a:ln/>
        </p:spPr>
        <p:txBody>
          <a:bodyPr wrap="square" rtlCol="0" anchor="ctr"/>
          <a:lstStyle/>
          <a:p>
            <a:pPr marL="0" indent="0">
              <a:buNone/>
            </a:pPr>
            <a:r>
              <a:rPr lang="en-US" sz="1300" b="1" dirty="0">
                <a:solidFill>
                  <a:srgbClr val="5B2D2A"/>
                </a:solidFill>
              </a:rPr>
              <a:t>Properties of Δx(t) of the paper:</a:t>
            </a:r>
            <a:endParaRPr lang="en-US" sz="1300" dirty="0"/>
          </a:p>
        </p:txBody>
      </p:sp>
      <p:sp>
        <p:nvSpPr>
          <p:cNvPr id="82" name="Text 49">
            <a:extLst>
              <a:ext uri="{FF2B5EF4-FFF2-40B4-BE49-F238E27FC236}">
                <a16:creationId xmlns:a16="http://schemas.microsoft.com/office/drawing/2014/main" id="{149BDB76-0299-10EB-928C-ED01A9B04DF3}"/>
              </a:ext>
            </a:extLst>
          </p:cNvPr>
          <p:cNvSpPr/>
          <p:nvPr/>
        </p:nvSpPr>
        <p:spPr>
          <a:xfrm>
            <a:off x="6272784" y="4882896"/>
            <a:ext cx="5715000" cy="237744"/>
          </a:xfrm>
          <a:prstGeom prst="rect">
            <a:avLst/>
          </a:prstGeom>
          <a:noFill/>
          <a:ln/>
        </p:spPr>
        <p:txBody>
          <a:bodyPr wrap="square" rtlCol="0" anchor="ctr"/>
          <a:lstStyle/>
          <a:p>
            <a:pPr marL="0" indent="0">
              <a:buNone/>
            </a:pPr>
            <a:r>
              <a:rPr lang="en-US" sz="1300" dirty="0">
                <a:solidFill>
                  <a:srgbClr val="1A1A1A"/>
                </a:solidFill>
              </a:rPr>
              <a:t>• Amplitude: ~0.8 – 1.6 mm (dominated by respiration)</a:t>
            </a:r>
            <a:endParaRPr lang="en-US" sz="1300" dirty="0"/>
          </a:p>
        </p:txBody>
      </p:sp>
      <p:sp>
        <p:nvSpPr>
          <p:cNvPr id="83" name="Text 50">
            <a:extLst>
              <a:ext uri="{FF2B5EF4-FFF2-40B4-BE49-F238E27FC236}">
                <a16:creationId xmlns:a16="http://schemas.microsoft.com/office/drawing/2014/main" id="{B8709CDF-CFD0-2783-C958-12B364552868}"/>
              </a:ext>
            </a:extLst>
          </p:cNvPr>
          <p:cNvSpPr/>
          <p:nvPr/>
        </p:nvSpPr>
        <p:spPr>
          <a:xfrm>
            <a:off x="6272784" y="5138928"/>
            <a:ext cx="5715000" cy="237744"/>
          </a:xfrm>
          <a:prstGeom prst="rect">
            <a:avLst/>
          </a:prstGeom>
          <a:noFill/>
          <a:ln/>
        </p:spPr>
        <p:txBody>
          <a:bodyPr wrap="square" rtlCol="0" anchor="ctr"/>
          <a:lstStyle/>
          <a:p>
            <a:pPr marL="0" indent="0">
              <a:buNone/>
            </a:pPr>
            <a:r>
              <a:rPr lang="en-US" sz="1300" dirty="0">
                <a:solidFill>
                  <a:srgbClr val="1A1A1A"/>
                </a:solidFill>
              </a:rPr>
              <a:t>• Contains slow oscillation (~0.25 Hz) = breathing</a:t>
            </a:r>
            <a:endParaRPr lang="en-US" sz="1300" dirty="0"/>
          </a:p>
        </p:txBody>
      </p:sp>
      <p:sp>
        <p:nvSpPr>
          <p:cNvPr id="84" name="Text 51">
            <a:extLst>
              <a:ext uri="{FF2B5EF4-FFF2-40B4-BE49-F238E27FC236}">
                <a16:creationId xmlns:a16="http://schemas.microsoft.com/office/drawing/2014/main" id="{20BE7A64-B722-A97A-16F0-A47121036D37}"/>
              </a:ext>
            </a:extLst>
          </p:cNvPr>
          <p:cNvSpPr/>
          <p:nvPr/>
        </p:nvSpPr>
        <p:spPr>
          <a:xfrm>
            <a:off x="6272784" y="5394960"/>
            <a:ext cx="5715000" cy="237744"/>
          </a:xfrm>
          <a:prstGeom prst="rect">
            <a:avLst/>
          </a:prstGeom>
          <a:noFill/>
          <a:ln/>
        </p:spPr>
        <p:txBody>
          <a:bodyPr wrap="square" rtlCol="0" anchor="ctr"/>
          <a:lstStyle/>
          <a:p>
            <a:pPr marL="0" indent="0">
              <a:buNone/>
            </a:pPr>
            <a:r>
              <a:rPr lang="en-US" sz="1300" dirty="0">
                <a:solidFill>
                  <a:srgbClr val="1A1A1A"/>
                </a:solidFill>
              </a:rPr>
              <a:t>• Contains fast ripple (~1.2 Hz) = heartbeat</a:t>
            </a:r>
            <a:endParaRPr lang="en-US" sz="1300" dirty="0"/>
          </a:p>
        </p:txBody>
      </p:sp>
      <p:sp>
        <p:nvSpPr>
          <p:cNvPr id="85" name="Text 52">
            <a:extLst>
              <a:ext uri="{FF2B5EF4-FFF2-40B4-BE49-F238E27FC236}">
                <a16:creationId xmlns:a16="http://schemas.microsoft.com/office/drawing/2014/main" id="{4EE2DD53-C5FE-A05E-BDB5-AB18A72D741E}"/>
              </a:ext>
            </a:extLst>
          </p:cNvPr>
          <p:cNvSpPr/>
          <p:nvPr/>
        </p:nvSpPr>
        <p:spPr>
          <a:xfrm>
            <a:off x="6272784" y="5650992"/>
            <a:ext cx="5715000" cy="237744"/>
          </a:xfrm>
          <a:prstGeom prst="rect">
            <a:avLst/>
          </a:prstGeom>
          <a:noFill/>
          <a:ln/>
        </p:spPr>
        <p:txBody>
          <a:bodyPr wrap="square" rtlCol="0" anchor="ctr"/>
          <a:lstStyle/>
          <a:p>
            <a:pPr marL="0" indent="0">
              <a:buNone/>
            </a:pPr>
            <a:r>
              <a:rPr lang="en-US" sz="1300" dirty="0">
                <a:solidFill>
                  <a:srgbClr val="1A1A1A"/>
                </a:solidFill>
              </a:rPr>
              <a:t>• Both components superimposed → need BPF to separate</a:t>
            </a:r>
            <a:endParaRPr lang="en-US" sz="1300" dirty="0"/>
          </a:p>
        </p:txBody>
      </p:sp>
      <p:sp>
        <p:nvSpPr>
          <p:cNvPr id="86" name="Text 53">
            <a:extLst>
              <a:ext uri="{FF2B5EF4-FFF2-40B4-BE49-F238E27FC236}">
                <a16:creationId xmlns:a16="http://schemas.microsoft.com/office/drawing/2014/main" id="{07293EFC-D58A-068D-7C10-978B7F6D29EA}"/>
              </a:ext>
            </a:extLst>
          </p:cNvPr>
          <p:cNvSpPr/>
          <p:nvPr/>
        </p:nvSpPr>
        <p:spPr>
          <a:xfrm>
            <a:off x="6272784" y="5907024"/>
            <a:ext cx="5715000" cy="237744"/>
          </a:xfrm>
          <a:prstGeom prst="rect">
            <a:avLst/>
          </a:prstGeom>
          <a:noFill/>
          <a:ln/>
        </p:spPr>
        <p:txBody>
          <a:bodyPr wrap="square" rtlCol="0" anchor="ctr"/>
          <a:lstStyle/>
          <a:p>
            <a:pPr marL="0" indent="0">
              <a:buNone/>
            </a:pPr>
            <a:r>
              <a:rPr lang="en-US" sz="1300" dirty="0">
                <a:solidFill>
                  <a:srgbClr val="1A1A1A"/>
                </a:solidFill>
              </a:rPr>
              <a:t>• Ready for Band-Pass Filtering (next step)</a:t>
            </a:r>
            <a:endParaRPr lang="en-US" sz="1300" dirty="0"/>
          </a:p>
        </p:txBody>
      </p:sp>
      <p:sp>
        <p:nvSpPr>
          <p:cNvPr id="4" name="Shape 1">
            <a:extLst>
              <a:ext uri="{FF2B5EF4-FFF2-40B4-BE49-F238E27FC236}">
                <a16:creationId xmlns:a16="http://schemas.microsoft.com/office/drawing/2014/main" id="{BAAD818A-2BEB-0923-05CC-2C268B869623}"/>
              </a:ext>
            </a:extLst>
          </p:cNvPr>
          <p:cNvSpPr/>
          <p:nvPr/>
        </p:nvSpPr>
        <p:spPr>
          <a:xfrm>
            <a:off x="91440" y="795528"/>
            <a:ext cx="11914632" cy="36576"/>
          </a:xfrm>
          <a:prstGeom prst="rect">
            <a:avLst/>
          </a:prstGeom>
          <a:solidFill>
            <a:srgbClr val="5B2D2A"/>
          </a:solidFill>
          <a:ln w="12700">
            <a:solidFill>
              <a:srgbClr val="5B2D2A"/>
            </a:solidFill>
            <a:prstDash val="solid"/>
          </a:ln>
        </p:spPr>
      </p:sp>
    </p:spTree>
    <p:extLst>
      <p:ext uri="{BB962C8B-B14F-4D97-AF65-F5344CB8AC3E}">
        <p14:creationId xmlns:p14="http://schemas.microsoft.com/office/powerpoint/2010/main" val="25474717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137160" y="91440"/>
            <a:ext cx="731520" cy="731520"/>
          </a:xfrm>
          <a:prstGeom prst="rect">
            <a:avLst/>
          </a:prstGeom>
        </p:spPr>
      </p:pic>
      <p:sp>
        <p:nvSpPr>
          <p:cNvPr id="3" name="Text 0"/>
          <p:cNvSpPr/>
          <p:nvPr/>
        </p:nvSpPr>
        <p:spPr>
          <a:xfrm>
            <a:off x="1051560" y="182880"/>
            <a:ext cx="10515600" cy="548640"/>
          </a:xfrm>
          <a:prstGeom prst="rect">
            <a:avLst/>
          </a:prstGeom>
          <a:noFill/>
          <a:ln/>
        </p:spPr>
        <p:txBody>
          <a:bodyPr wrap="square" rtlCol="0" anchor="ctr"/>
          <a:lstStyle/>
          <a:p>
            <a:pPr marL="0" indent="0">
              <a:buNone/>
            </a:pPr>
            <a:r>
              <a:rPr lang="en-US" sz="2400" b="1" dirty="0">
                <a:solidFill>
                  <a:srgbClr val="5B2D2A"/>
                </a:solidFill>
                <a:latin typeface="Arial" pitchFamily="34" charset="0"/>
                <a:ea typeface="Arial" pitchFamily="34" charset="-122"/>
                <a:cs typeface="Arial" pitchFamily="34" charset="-120"/>
              </a:rPr>
              <a:t>4. Band-Pass Filter Design</a:t>
            </a:r>
            <a:endParaRPr lang="en-US" sz="2400" dirty="0"/>
          </a:p>
        </p:txBody>
      </p:sp>
      <p:sp>
        <p:nvSpPr>
          <p:cNvPr id="28" name="Shape 10">
            <a:extLst>
              <a:ext uri="{FF2B5EF4-FFF2-40B4-BE49-F238E27FC236}">
                <a16:creationId xmlns:a16="http://schemas.microsoft.com/office/drawing/2014/main" id="{A6031B54-1E9F-7807-5F94-BC252242DD3A}"/>
              </a:ext>
            </a:extLst>
          </p:cNvPr>
          <p:cNvSpPr/>
          <p:nvPr/>
        </p:nvSpPr>
        <p:spPr>
          <a:xfrm>
            <a:off x="138686" y="1116756"/>
            <a:ext cx="11914632" cy="658368"/>
          </a:xfrm>
          <a:prstGeom prst="rect">
            <a:avLst/>
          </a:prstGeom>
          <a:solidFill>
            <a:srgbClr val="F2F2F2"/>
          </a:solidFill>
          <a:ln w="12700">
            <a:solidFill>
              <a:srgbClr val="DDDDDD"/>
            </a:solidFill>
            <a:prstDash val="solid"/>
          </a:ln>
        </p:spPr>
      </p:sp>
      <p:sp>
        <p:nvSpPr>
          <p:cNvPr id="29" name="Text 11">
            <a:extLst>
              <a:ext uri="{FF2B5EF4-FFF2-40B4-BE49-F238E27FC236}">
                <a16:creationId xmlns:a16="http://schemas.microsoft.com/office/drawing/2014/main" id="{05D7C239-D90E-49DB-66C8-5C990E902601}"/>
              </a:ext>
            </a:extLst>
          </p:cNvPr>
          <p:cNvSpPr/>
          <p:nvPr/>
        </p:nvSpPr>
        <p:spPr>
          <a:xfrm>
            <a:off x="230126" y="1171620"/>
            <a:ext cx="11731752" cy="548640"/>
          </a:xfrm>
          <a:prstGeom prst="rect">
            <a:avLst/>
          </a:prstGeom>
          <a:noFill/>
          <a:ln/>
        </p:spPr>
        <p:txBody>
          <a:bodyPr wrap="square" rtlCol="0" anchor="ctr"/>
          <a:lstStyle/>
          <a:p>
            <a:pPr marL="0" indent="0">
              <a:buNone/>
            </a:pPr>
            <a:r>
              <a:rPr lang="en-US" sz="1300" dirty="0">
                <a:solidFill>
                  <a:srgbClr val="1A1A1A"/>
                </a:solidFill>
              </a:rPr>
              <a:t>Δx(t) contains both respiration and heartbeat superimposed in one signal. The two components occupy different frequency ranges with no overlap → a band-pass filter can cleanly separate them without distorting either signal.</a:t>
            </a:r>
            <a:endParaRPr lang="en-US" sz="1300" dirty="0"/>
          </a:p>
        </p:txBody>
      </p:sp>
      <p:sp>
        <p:nvSpPr>
          <p:cNvPr id="30" name="Shape 12">
            <a:extLst>
              <a:ext uri="{FF2B5EF4-FFF2-40B4-BE49-F238E27FC236}">
                <a16:creationId xmlns:a16="http://schemas.microsoft.com/office/drawing/2014/main" id="{44E28A18-0E5F-5093-90EF-B4C8062E1427}"/>
              </a:ext>
            </a:extLst>
          </p:cNvPr>
          <p:cNvSpPr/>
          <p:nvPr/>
        </p:nvSpPr>
        <p:spPr>
          <a:xfrm>
            <a:off x="138683" y="1966554"/>
            <a:ext cx="5894563" cy="3246120"/>
          </a:xfrm>
          <a:prstGeom prst="rect">
            <a:avLst/>
          </a:prstGeom>
          <a:solidFill>
            <a:srgbClr val="EBF5FB"/>
          </a:solidFill>
          <a:ln w="25400">
            <a:solidFill>
              <a:srgbClr val="2980B9"/>
            </a:solidFill>
            <a:prstDash val="solid"/>
          </a:ln>
        </p:spPr>
      </p:sp>
      <p:sp>
        <p:nvSpPr>
          <p:cNvPr id="31" name="Shape 13">
            <a:extLst>
              <a:ext uri="{FF2B5EF4-FFF2-40B4-BE49-F238E27FC236}">
                <a16:creationId xmlns:a16="http://schemas.microsoft.com/office/drawing/2014/main" id="{A1E15940-3CBB-6923-2B32-22F86C7B36F7}"/>
              </a:ext>
            </a:extLst>
          </p:cNvPr>
          <p:cNvSpPr/>
          <p:nvPr/>
        </p:nvSpPr>
        <p:spPr>
          <a:xfrm>
            <a:off x="138684" y="1966554"/>
            <a:ext cx="5894562" cy="420624"/>
          </a:xfrm>
          <a:prstGeom prst="rect">
            <a:avLst/>
          </a:prstGeom>
          <a:solidFill>
            <a:srgbClr val="2980B9"/>
          </a:solidFill>
          <a:ln w="12700">
            <a:solidFill>
              <a:srgbClr val="2980B9"/>
            </a:solidFill>
            <a:prstDash val="solid"/>
          </a:ln>
        </p:spPr>
      </p:sp>
      <p:sp>
        <p:nvSpPr>
          <p:cNvPr id="32" name="Text 14">
            <a:extLst>
              <a:ext uri="{FF2B5EF4-FFF2-40B4-BE49-F238E27FC236}">
                <a16:creationId xmlns:a16="http://schemas.microsoft.com/office/drawing/2014/main" id="{B8E7DAF3-8ADE-BFC8-266B-44546DCCACD1}"/>
              </a:ext>
            </a:extLst>
          </p:cNvPr>
          <p:cNvSpPr/>
          <p:nvPr/>
        </p:nvSpPr>
        <p:spPr>
          <a:xfrm>
            <a:off x="230124" y="1966554"/>
            <a:ext cx="5577840" cy="420624"/>
          </a:xfrm>
          <a:prstGeom prst="rect">
            <a:avLst/>
          </a:prstGeom>
          <a:noFill/>
          <a:ln/>
        </p:spPr>
        <p:txBody>
          <a:bodyPr wrap="square" lIns="0" tIns="0" rIns="0" bIns="0" rtlCol="0" anchor="ctr"/>
          <a:lstStyle/>
          <a:p>
            <a:pPr marL="0" indent="0">
              <a:buNone/>
            </a:pPr>
            <a:r>
              <a:rPr lang="en-US" sz="1500" b="1" dirty="0">
                <a:solidFill>
                  <a:srgbClr val="FFFFFF"/>
                </a:solidFill>
              </a:rPr>
              <a:t>BPF₁ — Respiratory Band</a:t>
            </a:r>
            <a:endParaRPr lang="en-US" sz="1500" dirty="0"/>
          </a:p>
        </p:txBody>
      </p:sp>
      <p:sp>
        <p:nvSpPr>
          <p:cNvPr id="33" name="Text 15">
            <a:extLst>
              <a:ext uri="{FF2B5EF4-FFF2-40B4-BE49-F238E27FC236}">
                <a16:creationId xmlns:a16="http://schemas.microsoft.com/office/drawing/2014/main" id="{510349D2-7DD3-6ADD-279A-54200A2A04D6}"/>
              </a:ext>
            </a:extLst>
          </p:cNvPr>
          <p:cNvSpPr/>
          <p:nvPr/>
        </p:nvSpPr>
        <p:spPr>
          <a:xfrm>
            <a:off x="230124" y="2460330"/>
            <a:ext cx="5577840" cy="566928"/>
          </a:xfrm>
          <a:prstGeom prst="rect">
            <a:avLst/>
          </a:prstGeom>
          <a:noFill/>
          <a:ln/>
        </p:spPr>
        <p:txBody>
          <a:bodyPr wrap="square" rtlCol="0" anchor="ctr"/>
          <a:lstStyle/>
          <a:p>
            <a:pPr marL="0" indent="0">
              <a:buNone/>
            </a:pPr>
            <a:r>
              <a:rPr lang="en-US" sz="3400" b="1" dirty="0">
                <a:solidFill>
                  <a:srgbClr val="2980B9"/>
                </a:solidFill>
              </a:rPr>
              <a:t>0.1 – 0.4 Hz</a:t>
            </a:r>
            <a:endParaRPr lang="en-US" sz="3400" dirty="0"/>
          </a:p>
        </p:txBody>
      </p:sp>
      <p:sp>
        <p:nvSpPr>
          <p:cNvPr id="34" name="Text 16">
            <a:extLst>
              <a:ext uri="{FF2B5EF4-FFF2-40B4-BE49-F238E27FC236}">
                <a16:creationId xmlns:a16="http://schemas.microsoft.com/office/drawing/2014/main" id="{96C53EB5-0830-5AEA-3113-F7A448C46088}"/>
              </a:ext>
            </a:extLst>
          </p:cNvPr>
          <p:cNvSpPr/>
          <p:nvPr/>
        </p:nvSpPr>
        <p:spPr>
          <a:xfrm>
            <a:off x="230124" y="3082122"/>
            <a:ext cx="5577840" cy="256032"/>
          </a:xfrm>
          <a:prstGeom prst="rect">
            <a:avLst/>
          </a:prstGeom>
          <a:noFill/>
          <a:ln/>
        </p:spPr>
        <p:txBody>
          <a:bodyPr wrap="square" rtlCol="0" anchor="ctr"/>
          <a:lstStyle/>
          <a:p>
            <a:pPr marL="0" indent="0">
              <a:buNone/>
            </a:pPr>
            <a:r>
              <a:rPr lang="en-US" sz="1300" b="1" dirty="0">
                <a:solidFill>
                  <a:srgbClr val="1A3A5C"/>
                </a:solidFill>
              </a:rPr>
              <a:t>Rationale (from paper):</a:t>
            </a:r>
            <a:endParaRPr lang="en-US" sz="1300" dirty="0"/>
          </a:p>
        </p:txBody>
      </p:sp>
      <p:sp>
        <p:nvSpPr>
          <p:cNvPr id="35" name="Text 17">
            <a:extLst>
              <a:ext uri="{FF2B5EF4-FFF2-40B4-BE49-F238E27FC236}">
                <a16:creationId xmlns:a16="http://schemas.microsoft.com/office/drawing/2014/main" id="{5126135D-452F-E95B-6DE5-B6261E159DC2}"/>
              </a:ext>
            </a:extLst>
          </p:cNvPr>
          <p:cNvSpPr/>
          <p:nvPr/>
        </p:nvSpPr>
        <p:spPr>
          <a:xfrm>
            <a:off x="230124" y="3356442"/>
            <a:ext cx="5803122" cy="530352"/>
          </a:xfrm>
          <a:prstGeom prst="rect">
            <a:avLst/>
          </a:prstGeom>
          <a:noFill/>
          <a:ln/>
        </p:spPr>
        <p:txBody>
          <a:bodyPr wrap="square" rtlCol="0" anchor="ctr"/>
          <a:lstStyle/>
          <a:p>
            <a:pPr marL="0" indent="0">
              <a:buNone/>
            </a:pPr>
            <a:r>
              <a:rPr lang="en-US" sz="1300" dirty="0">
                <a:solidFill>
                  <a:srgbClr val="1A1A1A"/>
                </a:solidFill>
              </a:rPr>
              <a:t>Normal breathing rate: 12–24 breaths/min = 0.2–0.4 Hz. The lower bound 0.1 Hz provides margin for slow breathing.</a:t>
            </a:r>
            <a:endParaRPr lang="en-US" sz="1300" dirty="0"/>
          </a:p>
        </p:txBody>
      </p:sp>
      <p:sp>
        <p:nvSpPr>
          <p:cNvPr id="36" name="Text 18">
            <a:extLst>
              <a:ext uri="{FF2B5EF4-FFF2-40B4-BE49-F238E27FC236}">
                <a16:creationId xmlns:a16="http://schemas.microsoft.com/office/drawing/2014/main" id="{EC0DD016-6534-14EF-2FD4-049254CD8ECF}"/>
              </a:ext>
            </a:extLst>
          </p:cNvPr>
          <p:cNvSpPr/>
          <p:nvPr/>
        </p:nvSpPr>
        <p:spPr>
          <a:xfrm>
            <a:off x="230122" y="4171513"/>
            <a:ext cx="5577840" cy="256032"/>
          </a:xfrm>
          <a:prstGeom prst="rect">
            <a:avLst/>
          </a:prstGeom>
          <a:noFill/>
          <a:ln/>
        </p:spPr>
        <p:txBody>
          <a:bodyPr wrap="square" rtlCol="0" anchor="ctr"/>
          <a:lstStyle/>
          <a:p>
            <a:pPr marL="0" indent="0">
              <a:buNone/>
            </a:pPr>
            <a:r>
              <a:rPr lang="en-US" sz="1300" b="1" dirty="0">
                <a:solidFill>
                  <a:srgbClr val="1A3A5C"/>
                </a:solidFill>
              </a:rPr>
              <a:t>Signal characteristics:</a:t>
            </a:r>
            <a:endParaRPr lang="en-US" sz="1300" dirty="0"/>
          </a:p>
        </p:txBody>
      </p:sp>
      <p:sp>
        <p:nvSpPr>
          <p:cNvPr id="37" name="Text 19">
            <a:extLst>
              <a:ext uri="{FF2B5EF4-FFF2-40B4-BE49-F238E27FC236}">
                <a16:creationId xmlns:a16="http://schemas.microsoft.com/office/drawing/2014/main" id="{DB8BF7B8-82F2-5A37-0D96-466729E287A0}"/>
              </a:ext>
            </a:extLst>
          </p:cNvPr>
          <p:cNvSpPr/>
          <p:nvPr/>
        </p:nvSpPr>
        <p:spPr>
          <a:xfrm>
            <a:off x="230124" y="4215978"/>
            <a:ext cx="5577840" cy="896112"/>
          </a:xfrm>
          <a:prstGeom prst="rect">
            <a:avLst/>
          </a:prstGeom>
          <a:noFill/>
          <a:ln/>
        </p:spPr>
        <p:txBody>
          <a:bodyPr wrap="square" rtlCol="0" anchor="ctr"/>
          <a:lstStyle/>
          <a:p>
            <a:pPr marL="0" indent="0">
              <a:buNone/>
            </a:pPr>
            <a:r>
              <a:rPr lang="en-US" sz="1300" dirty="0">
                <a:solidFill>
                  <a:srgbClr val="1A1A1A"/>
                </a:solidFill>
              </a:rPr>
              <a:t>Large amplitude (~0.2 mm) — diaphragm moves significantly during breathing. Smooth, near-sinusoidal shape.</a:t>
            </a:r>
            <a:endParaRPr lang="en-US" sz="1300" dirty="0"/>
          </a:p>
        </p:txBody>
      </p:sp>
      <p:sp>
        <p:nvSpPr>
          <p:cNvPr id="38" name="Shape 20">
            <a:extLst>
              <a:ext uri="{FF2B5EF4-FFF2-40B4-BE49-F238E27FC236}">
                <a16:creationId xmlns:a16="http://schemas.microsoft.com/office/drawing/2014/main" id="{432C0EA6-D75A-A737-AABB-9CBCCE3432DF}"/>
              </a:ext>
            </a:extLst>
          </p:cNvPr>
          <p:cNvSpPr/>
          <p:nvPr/>
        </p:nvSpPr>
        <p:spPr>
          <a:xfrm>
            <a:off x="6158755" y="1966554"/>
            <a:ext cx="5894563" cy="3246120"/>
          </a:xfrm>
          <a:prstGeom prst="rect">
            <a:avLst/>
          </a:prstGeom>
          <a:solidFill>
            <a:srgbClr val="EAFAF1"/>
          </a:solidFill>
          <a:ln w="25400">
            <a:solidFill>
              <a:srgbClr val="27AE60"/>
            </a:solidFill>
            <a:prstDash val="solid"/>
          </a:ln>
        </p:spPr>
      </p:sp>
      <p:sp>
        <p:nvSpPr>
          <p:cNvPr id="39" name="Shape 21">
            <a:extLst>
              <a:ext uri="{FF2B5EF4-FFF2-40B4-BE49-F238E27FC236}">
                <a16:creationId xmlns:a16="http://schemas.microsoft.com/office/drawing/2014/main" id="{DA403618-9EE0-CD6B-FF0A-D25A256EBC68}"/>
              </a:ext>
            </a:extLst>
          </p:cNvPr>
          <p:cNvSpPr/>
          <p:nvPr/>
        </p:nvSpPr>
        <p:spPr>
          <a:xfrm>
            <a:off x="6158755" y="1966554"/>
            <a:ext cx="5894563" cy="420624"/>
          </a:xfrm>
          <a:prstGeom prst="rect">
            <a:avLst/>
          </a:prstGeom>
          <a:solidFill>
            <a:srgbClr val="27AE60"/>
          </a:solidFill>
          <a:ln w="12700">
            <a:solidFill>
              <a:srgbClr val="27AE60"/>
            </a:solidFill>
            <a:prstDash val="solid"/>
          </a:ln>
        </p:spPr>
      </p:sp>
      <p:sp>
        <p:nvSpPr>
          <p:cNvPr id="40" name="Text 22">
            <a:extLst>
              <a:ext uri="{FF2B5EF4-FFF2-40B4-BE49-F238E27FC236}">
                <a16:creationId xmlns:a16="http://schemas.microsoft.com/office/drawing/2014/main" id="{296A72F3-0FCB-C6E7-89AC-437C1F0F6C39}"/>
              </a:ext>
            </a:extLst>
          </p:cNvPr>
          <p:cNvSpPr/>
          <p:nvPr/>
        </p:nvSpPr>
        <p:spPr>
          <a:xfrm>
            <a:off x="6384038" y="1966554"/>
            <a:ext cx="5577840" cy="420624"/>
          </a:xfrm>
          <a:prstGeom prst="rect">
            <a:avLst/>
          </a:prstGeom>
          <a:noFill/>
          <a:ln/>
        </p:spPr>
        <p:txBody>
          <a:bodyPr wrap="square" lIns="0" tIns="0" rIns="0" bIns="0" rtlCol="0" anchor="ctr"/>
          <a:lstStyle/>
          <a:p>
            <a:pPr marL="0" indent="0">
              <a:buNone/>
            </a:pPr>
            <a:r>
              <a:rPr lang="en-US" sz="1500" b="1" dirty="0">
                <a:solidFill>
                  <a:srgbClr val="FFFFFF"/>
                </a:solidFill>
              </a:rPr>
              <a:t>BPF₂ — Cardiac Band</a:t>
            </a:r>
            <a:endParaRPr lang="en-US" sz="1500" dirty="0"/>
          </a:p>
        </p:txBody>
      </p:sp>
      <p:sp>
        <p:nvSpPr>
          <p:cNvPr id="41" name="Text 23">
            <a:extLst>
              <a:ext uri="{FF2B5EF4-FFF2-40B4-BE49-F238E27FC236}">
                <a16:creationId xmlns:a16="http://schemas.microsoft.com/office/drawing/2014/main" id="{3668F268-C81F-2D51-E89F-25F220184096}"/>
              </a:ext>
            </a:extLst>
          </p:cNvPr>
          <p:cNvSpPr/>
          <p:nvPr/>
        </p:nvSpPr>
        <p:spPr>
          <a:xfrm>
            <a:off x="6384038" y="2460330"/>
            <a:ext cx="5577840" cy="566928"/>
          </a:xfrm>
          <a:prstGeom prst="rect">
            <a:avLst/>
          </a:prstGeom>
          <a:noFill/>
          <a:ln/>
        </p:spPr>
        <p:txBody>
          <a:bodyPr wrap="square" rtlCol="0" anchor="ctr"/>
          <a:lstStyle/>
          <a:p>
            <a:pPr marL="0" indent="0">
              <a:buNone/>
            </a:pPr>
            <a:r>
              <a:rPr lang="en-US" sz="3400" b="1" dirty="0">
                <a:solidFill>
                  <a:srgbClr val="27AE60"/>
                </a:solidFill>
              </a:rPr>
              <a:t>0.8 – 2.0 Hz</a:t>
            </a:r>
            <a:endParaRPr lang="en-US" sz="3400" dirty="0"/>
          </a:p>
        </p:txBody>
      </p:sp>
      <p:sp>
        <p:nvSpPr>
          <p:cNvPr id="42" name="Text 24">
            <a:extLst>
              <a:ext uri="{FF2B5EF4-FFF2-40B4-BE49-F238E27FC236}">
                <a16:creationId xmlns:a16="http://schemas.microsoft.com/office/drawing/2014/main" id="{BCB6F099-9ECA-B7F3-2FEC-95722A2F3E63}"/>
              </a:ext>
            </a:extLst>
          </p:cNvPr>
          <p:cNvSpPr/>
          <p:nvPr/>
        </p:nvSpPr>
        <p:spPr>
          <a:xfrm>
            <a:off x="6384038" y="3082122"/>
            <a:ext cx="5577840" cy="256032"/>
          </a:xfrm>
          <a:prstGeom prst="rect">
            <a:avLst/>
          </a:prstGeom>
          <a:noFill/>
          <a:ln/>
        </p:spPr>
        <p:txBody>
          <a:bodyPr wrap="square" rtlCol="0" anchor="ctr"/>
          <a:lstStyle/>
          <a:p>
            <a:pPr marL="0" indent="0">
              <a:buNone/>
            </a:pPr>
            <a:r>
              <a:rPr lang="en-US" sz="1300" b="1" dirty="0">
                <a:solidFill>
                  <a:srgbClr val="145A32"/>
                </a:solidFill>
              </a:rPr>
              <a:t>Rationale (from paper):</a:t>
            </a:r>
            <a:endParaRPr lang="en-US" sz="1300" dirty="0"/>
          </a:p>
        </p:txBody>
      </p:sp>
      <p:sp>
        <p:nvSpPr>
          <p:cNvPr id="43" name="Text 25">
            <a:extLst>
              <a:ext uri="{FF2B5EF4-FFF2-40B4-BE49-F238E27FC236}">
                <a16:creationId xmlns:a16="http://schemas.microsoft.com/office/drawing/2014/main" id="{87FBACCA-FB09-1E86-DDCF-013D54F5C822}"/>
              </a:ext>
            </a:extLst>
          </p:cNvPr>
          <p:cNvSpPr/>
          <p:nvPr/>
        </p:nvSpPr>
        <p:spPr>
          <a:xfrm>
            <a:off x="6384038" y="3356442"/>
            <a:ext cx="5669278" cy="530352"/>
          </a:xfrm>
          <a:prstGeom prst="rect">
            <a:avLst/>
          </a:prstGeom>
          <a:noFill/>
          <a:ln/>
        </p:spPr>
        <p:txBody>
          <a:bodyPr wrap="square" rtlCol="0" anchor="ctr"/>
          <a:lstStyle/>
          <a:p>
            <a:pPr marL="0" indent="0">
              <a:buNone/>
            </a:pPr>
            <a:r>
              <a:rPr lang="en-US" sz="1300" dirty="0">
                <a:solidFill>
                  <a:srgbClr val="1A1A1A"/>
                </a:solidFill>
              </a:rPr>
              <a:t>Normal heart rate: 48–120 bpm = 0.8–2.0 Hz. A clear frequency gap of 0.4 Hz exists between the two bands (0.4–0.8 Hz is empty), ensuring no overlap. </a:t>
            </a:r>
            <a:endParaRPr lang="en-US" sz="1300" dirty="0"/>
          </a:p>
        </p:txBody>
      </p:sp>
      <p:sp>
        <p:nvSpPr>
          <p:cNvPr id="44" name="Text 26">
            <a:extLst>
              <a:ext uri="{FF2B5EF4-FFF2-40B4-BE49-F238E27FC236}">
                <a16:creationId xmlns:a16="http://schemas.microsoft.com/office/drawing/2014/main" id="{AFB5B250-362F-807A-B23B-4D36AD2AC5AC}"/>
              </a:ext>
            </a:extLst>
          </p:cNvPr>
          <p:cNvSpPr/>
          <p:nvPr/>
        </p:nvSpPr>
        <p:spPr>
          <a:xfrm>
            <a:off x="6384036" y="4115394"/>
            <a:ext cx="5577840" cy="256032"/>
          </a:xfrm>
          <a:prstGeom prst="rect">
            <a:avLst/>
          </a:prstGeom>
          <a:noFill/>
          <a:ln/>
        </p:spPr>
        <p:txBody>
          <a:bodyPr wrap="square" rtlCol="0" anchor="ctr"/>
          <a:lstStyle/>
          <a:p>
            <a:pPr marL="0" indent="0">
              <a:buNone/>
            </a:pPr>
            <a:r>
              <a:rPr lang="en-US" sz="1300" b="1" dirty="0">
                <a:solidFill>
                  <a:srgbClr val="145A32"/>
                </a:solidFill>
              </a:rPr>
              <a:t>Signal characteristics:</a:t>
            </a:r>
            <a:endParaRPr lang="en-US" sz="1300" dirty="0"/>
          </a:p>
        </p:txBody>
      </p:sp>
      <p:sp>
        <p:nvSpPr>
          <p:cNvPr id="45" name="Text 27">
            <a:extLst>
              <a:ext uri="{FF2B5EF4-FFF2-40B4-BE49-F238E27FC236}">
                <a16:creationId xmlns:a16="http://schemas.microsoft.com/office/drawing/2014/main" id="{8C1C9D91-6115-761E-343C-EE49C961C984}"/>
              </a:ext>
            </a:extLst>
          </p:cNvPr>
          <p:cNvSpPr/>
          <p:nvPr/>
        </p:nvSpPr>
        <p:spPr>
          <a:xfrm>
            <a:off x="6384038" y="4215978"/>
            <a:ext cx="5577840" cy="896112"/>
          </a:xfrm>
          <a:prstGeom prst="rect">
            <a:avLst/>
          </a:prstGeom>
          <a:noFill/>
          <a:ln/>
        </p:spPr>
        <p:txBody>
          <a:bodyPr wrap="square" rtlCol="0" anchor="ctr"/>
          <a:lstStyle/>
          <a:p>
            <a:pPr marL="0" indent="0">
              <a:buNone/>
            </a:pPr>
            <a:r>
              <a:rPr lang="en-US" sz="1300" dirty="0">
                <a:solidFill>
                  <a:srgbClr val="1A1A1A"/>
                </a:solidFill>
              </a:rPr>
              <a:t>Small amplitude (~0.05 mm) — 4× smaller than respiration. Complex shape as it reflects the mechanical dynamics of the heart. </a:t>
            </a:r>
            <a:endParaRPr lang="en-US" sz="1300" dirty="0"/>
          </a:p>
        </p:txBody>
      </p:sp>
      <p:sp>
        <p:nvSpPr>
          <p:cNvPr id="46" name="Shape 28">
            <a:extLst>
              <a:ext uri="{FF2B5EF4-FFF2-40B4-BE49-F238E27FC236}">
                <a16:creationId xmlns:a16="http://schemas.microsoft.com/office/drawing/2014/main" id="{8657F404-F294-89DF-F79E-1C2B442A0BB4}"/>
              </a:ext>
            </a:extLst>
          </p:cNvPr>
          <p:cNvSpPr/>
          <p:nvPr/>
        </p:nvSpPr>
        <p:spPr>
          <a:xfrm>
            <a:off x="137160" y="5516936"/>
            <a:ext cx="11914632" cy="658368"/>
          </a:xfrm>
          <a:prstGeom prst="rect">
            <a:avLst/>
          </a:prstGeom>
          <a:solidFill>
            <a:srgbClr val="F2F2F2"/>
          </a:solidFill>
          <a:ln w="12700">
            <a:solidFill>
              <a:schemeClr val="bg1"/>
            </a:solidFill>
            <a:prstDash val="solid"/>
          </a:ln>
        </p:spPr>
      </p:sp>
      <p:sp>
        <p:nvSpPr>
          <p:cNvPr id="47" name="Text 29">
            <a:extLst>
              <a:ext uri="{FF2B5EF4-FFF2-40B4-BE49-F238E27FC236}">
                <a16:creationId xmlns:a16="http://schemas.microsoft.com/office/drawing/2014/main" id="{2CB6C31D-E67B-6800-7896-0C7C0B71BC5E}"/>
              </a:ext>
            </a:extLst>
          </p:cNvPr>
          <p:cNvSpPr/>
          <p:nvPr/>
        </p:nvSpPr>
        <p:spPr>
          <a:xfrm>
            <a:off x="228600" y="5571800"/>
            <a:ext cx="11731752" cy="548640"/>
          </a:xfrm>
          <a:prstGeom prst="rect">
            <a:avLst/>
          </a:prstGeom>
          <a:noFill/>
          <a:ln/>
        </p:spPr>
        <p:txBody>
          <a:bodyPr wrap="square" rtlCol="0" anchor="ctr"/>
          <a:lstStyle/>
          <a:p>
            <a:pPr marL="0" indent="0">
              <a:buNone/>
            </a:pPr>
            <a:r>
              <a:rPr lang="en-US" sz="1300" dirty="0"/>
              <a:t>Frequency gap between the two bands: 0.4 – 0.8 Hz (0.4 Hz wide) — ensures the two filters do not interfere with each other. Signals in this gap are discarded, which is acceptable since no known physiological process produces chest motion in this range at rest.</a:t>
            </a:r>
          </a:p>
        </p:txBody>
      </p:sp>
      <p:sp>
        <p:nvSpPr>
          <p:cNvPr id="4" name="Shape 2">
            <a:extLst>
              <a:ext uri="{FF2B5EF4-FFF2-40B4-BE49-F238E27FC236}">
                <a16:creationId xmlns:a16="http://schemas.microsoft.com/office/drawing/2014/main" id="{40D5B05A-746B-842C-2E09-671A5A59CEBA}"/>
              </a:ext>
            </a:extLst>
          </p:cNvPr>
          <p:cNvSpPr/>
          <p:nvPr/>
        </p:nvSpPr>
        <p:spPr>
          <a:xfrm>
            <a:off x="0" y="6583680"/>
            <a:ext cx="12188952" cy="292608"/>
          </a:xfrm>
          <a:prstGeom prst="rect">
            <a:avLst/>
          </a:prstGeom>
          <a:solidFill>
            <a:srgbClr val="5B2D2A"/>
          </a:solidFill>
          <a:ln w="12700">
            <a:solidFill>
              <a:srgbClr val="5B2D2A"/>
            </a:solidFill>
            <a:prstDash val="solid"/>
          </a:ln>
        </p:spPr>
      </p:sp>
      <p:sp>
        <p:nvSpPr>
          <p:cNvPr id="5" name="Text 3">
            <a:extLst>
              <a:ext uri="{FF2B5EF4-FFF2-40B4-BE49-F238E27FC236}">
                <a16:creationId xmlns:a16="http://schemas.microsoft.com/office/drawing/2014/main" id="{006D6074-C8EB-A35F-3F59-325B5C428741}"/>
              </a:ext>
            </a:extLst>
          </p:cNvPr>
          <p:cNvSpPr/>
          <p:nvPr/>
        </p:nvSpPr>
        <p:spPr>
          <a:xfrm>
            <a:off x="182880" y="6583680"/>
            <a:ext cx="3657600" cy="292608"/>
          </a:xfrm>
          <a:prstGeom prst="rect">
            <a:avLst/>
          </a:prstGeom>
          <a:noFill/>
          <a:ln/>
        </p:spPr>
        <p:txBody>
          <a:bodyPr wrap="square" rtlCol="0" anchor="ctr"/>
          <a:lstStyle/>
          <a:p>
            <a:pPr marL="0" indent="0">
              <a:buNone/>
            </a:pPr>
            <a:r>
              <a:rPr lang="en-US" sz="1100" dirty="0">
                <a:solidFill>
                  <a:srgbClr val="FFFFFF"/>
                </a:solidFill>
              </a:rPr>
              <a:t> Pham Tuan Phong</a:t>
            </a:r>
            <a:endParaRPr lang="en-US" sz="1100" dirty="0"/>
          </a:p>
        </p:txBody>
      </p:sp>
      <p:sp>
        <p:nvSpPr>
          <p:cNvPr id="6" name="Text 4">
            <a:extLst>
              <a:ext uri="{FF2B5EF4-FFF2-40B4-BE49-F238E27FC236}">
                <a16:creationId xmlns:a16="http://schemas.microsoft.com/office/drawing/2014/main" id="{12CF3001-584E-A86B-0ED5-C65B235ABA84}"/>
              </a:ext>
            </a:extLst>
          </p:cNvPr>
          <p:cNvSpPr/>
          <p:nvPr/>
        </p:nvSpPr>
        <p:spPr>
          <a:xfrm>
            <a:off x="3657600" y="6583680"/>
            <a:ext cx="5029200" cy="292608"/>
          </a:xfrm>
          <a:prstGeom prst="rect">
            <a:avLst/>
          </a:prstGeom>
          <a:noFill/>
          <a:ln/>
        </p:spPr>
        <p:txBody>
          <a:bodyPr wrap="square" rtlCol="0" anchor="ctr"/>
          <a:lstStyle/>
          <a:p>
            <a:pPr marL="0" indent="0" algn="ctr">
              <a:buNone/>
            </a:pPr>
            <a:r>
              <a:rPr lang="en-US" sz="1100" dirty="0">
                <a:solidFill>
                  <a:srgbClr val="FFFFFF"/>
                </a:solidFill>
              </a:rPr>
              <a:t>24 GHz FMCW Radar – BP Estimation</a:t>
            </a:r>
            <a:endParaRPr lang="en-US" sz="1100" dirty="0"/>
          </a:p>
        </p:txBody>
      </p:sp>
      <p:sp>
        <p:nvSpPr>
          <p:cNvPr id="7" name="Text 5">
            <a:extLst>
              <a:ext uri="{FF2B5EF4-FFF2-40B4-BE49-F238E27FC236}">
                <a16:creationId xmlns:a16="http://schemas.microsoft.com/office/drawing/2014/main" id="{C043F92E-A73F-C941-07FE-E7DAD70F271F}"/>
              </a:ext>
            </a:extLst>
          </p:cNvPr>
          <p:cNvSpPr/>
          <p:nvPr/>
        </p:nvSpPr>
        <p:spPr>
          <a:xfrm>
            <a:off x="11091672" y="6583680"/>
            <a:ext cx="914400" cy="292608"/>
          </a:xfrm>
          <a:prstGeom prst="rect">
            <a:avLst/>
          </a:prstGeom>
          <a:noFill/>
          <a:ln/>
        </p:spPr>
        <p:txBody>
          <a:bodyPr wrap="square" rtlCol="0" anchor="ctr"/>
          <a:lstStyle/>
          <a:p>
            <a:pPr marL="0" indent="0" algn="r">
              <a:buNone/>
            </a:pPr>
            <a:r>
              <a:rPr lang="en-US" sz="1100" dirty="0">
                <a:solidFill>
                  <a:srgbClr val="FFFFFF"/>
                </a:solidFill>
              </a:rPr>
              <a:t>9</a:t>
            </a:r>
            <a:endParaRPr lang="en-US" sz="1100" dirty="0"/>
          </a:p>
        </p:txBody>
      </p:sp>
      <p:sp>
        <p:nvSpPr>
          <p:cNvPr id="8" name="Shape 1">
            <a:extLst>
              <a:ext uri="{FF2B5EF4-FFF2-40B4-BE49-F238E27FC236}">
                <a16:creationId xmlns:a16="http://schemas.microsoft.com/office/drawing/2014/main" id="{53D26EEA-C3E8-B816-E6E0-88262F63FDA0}"/>
              </a:ext>
            </a:extLst>
          </p:cNvPr>
          <p:cNvSpPr/>
          <p:nvPr/>
        </p:nvSpPr>
        <p:spPr>
          <a:xfrm>
            <a:off x="137160" y="822960"/>
            <a:ext cx="11914632" cy="36576"/>
          </a:xfrm>
          <a:prstGeom prst="rect">
            <a:avLst/>
          </a:prstGeom>
          <a:solidFill>
            <a:srgbClr val="5B2D2A"/>
          </a:solidFill>
          <a:ln w="12700">
            <a:solidFill>
              <a:srgbClr val="5B2D2A"/>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3713</TotalTime>
  <Words>2669</Words>
  <Application>Microsoft Office PowerPoint</Application>
  <PresentationFormat>Widescreen</PresentationFormat>
  <Paragraphs>296</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Bahnschrift SemiLight SemiConde</vt:lpstr>
      <vt:lpstr>Cambria Math</vt:lpstr>
      <vt:lpstr>Courier New</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PhongPham</cp:lastModifiedBy>
  <cp:revision>29</cp:revision>
  <dcterms:created xsi:type="dcterms:W3CDTF">2026-06-05T11:52:45Z</dcterms:created>
  <dcterms:modified xsi:type="dcterms:W3CDTF">2026-06-09T07:10:38Z</dcterms:modified>
</cp:coreProperties>
</file>