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30"/>
  </p:notesMasterIdLst>
  <p:handoutMasterIdLst>
    <p:handoutMasterId r:id="rId31"/>
  </p:handoutMasterIdLst>
  <p:sldIdLst>
    <p:sldId id="256" r:id="rId3"/>
    <p:sldId id="257" r:id="rId4"/>
    <p:sldId id="258" r:id="rId5"/>
    <p:sldId id="259" r:id="rId6"/>
    <p:sldId id="260" r:id="rId7"/>
    <p:sldId id="261" r:id="rId8"/>
    <p:sldId id="263" r:id="rId9"/>
    <p:sldId id="284"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E61B2C4-A650-48F2-91A8-3659373EC7D6}">
  <a:tblStyle styleId="{3E61B2C4-A650-48F2-91A8-3659373EC7D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CEBDD87-5688-414B-AE38-F706FCA25BF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78" autoAdjust="0"/>
  </p:normalViewPr>
  <p:slideViewPr>
    <p:cSldViewPr snapToGrid="0">
      <p:cViewPr varScale="1">
        <p:scale>
          <a:sx n="61" d="100"/>
          <a:sy n="61" d="100"/>
        </p:scale>
        <p:origin x="1440" y="56"/>
      </p:cViewPr>
      <p:guideLst>
        <p:guide orient="horz" pos="1620"/>
        <p:guide pos="2880"/>
      </p:guideLst>
    </p:cSldViewPr>
  </p:slideViewPr>
  <p:notesTextViewPr>
    <p:cViewPr>
      <p:scale>
        <a:sx n="1" d="1"/>
        <a:sy n="1" d="1"/>
      </p:scale>
      <p:origin x="0" y="0"/>
    </p:cViewPr>
  </p:notesTextViewPr>
  <p:notesViewPr>
    <p:cSldViewPr snapToGrid="0">
      <p:cViewPr varScale="1">
        <p:scale>
          <a:sx n="72" d="100"/>
          <a:sy n="72" d="100"/>
        </p:scale>
        <p:origin x="3010"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D1E3D2DA-F309-0FA7-B802-F0BA348212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A156BA3A-0587-615D-CDAD-5DF879AA6A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7766FB-4373-4CF2-8C0B-0CBF5438CA2E}" type="datetimeFigureOut">
              <a:rPr lang="zh-TW" altLang="en-US" smtClean="0"/>
              <a:t>2026/6/7</a:t>
            </a:fld>
            <a:endParaRPr lang="zh-TW" altLang="en-US"/>
          </a:p>
        </p:txBody>
      </p:sp>
      <p:sp>
        <p:nvSpPr>
          <p:cNvPr id="4" name="頁尾版面配置區 3">
            <a:extLst>
              <a:ext uri="{FF2B5EF4-FFF2-40B4-BE49-F238E27FC236}">
                <a16:creationId xmlns:a16="http://schemas.microsoft.com/office/drawing/2014/main" id="{67E9A26D-10E2-B26F-6131-DF7A915468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BA59CA7-ECA7-F1AF-2E1E-3597A062BD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826576-AC4B-41E2-9545-E9432DFCDA49}" type="slidenum">
              <a:rPr lang="zh-TW" altLang="en-US" smtClean="0"/>
              <a:t>‹#›</a:t>
            </a:fld>
            <a:endParaRPr lang="zh-TW" altLang="en-US"/>
          </a:p>
        </p:txBody>
      </p:sp>
    </p:spTree>
    <p:extLst>
      <p:ext uri="{BB962C8B-B14F-4D97-AF65-F5344CB8AC3E}">
        <p14:creationId xmlns:p14="http://schemas.microsoft.com/office/powerpoint/2010/main" val="21419648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c5bf4ef15d_2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c5bf4ef15d_2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Good afternoon,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c5bf4ef15d_2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3c5bf4ef15d_2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The first de-aliasing technique is quite straightforward and represents a more 'direct' way to solve the aliasing problem. </a:t>
            </a:r>
            <a:endParaRPr/>
          </a:p>
          <a:p>
            <a:pPr marL="0" lvl="0" indent="0" algn="l" rtl="0">
              <a:lnSpc>
                <a:spcPct val="100000"/>
              </a:lnSpc>
              <a:spcBef>
                <a:spcPts val="0"/>
              </a:spcBef>
              <a:spcAft>
                <a:spcPts val="0"/>
              </a:spcAft>
              <a:buSzPts val="1100"/>
              <a:buNone/>
            </a:pPr>
            <a:r>
              <a:rPr lang="zh-TW"/>
              <a:t>Since we all know that pitch can directly effect the sampling rate in spatial domain, Pitch should be less than half the wavelength. If we can keep pitch under this constraint, we can avoid the alasing effect.</a:t>
            </a:r>
            <a:br>
              <a:rPr lang="zh-TW"/>
            </a:br>
            <a:r>
              <a:rPr lang="zh-TW"/>
              <a:t>But how long should it be in reality.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d1978362f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3d1978362f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zh-TW">
                <a:solidFill>
                  <a:schemeClr val="dk1"/>
                </a:solidFill>
              </a:rPr>
              <a:t>Here is a simple comparison table showing the relationship between imaging frequency and the maximum allowable pitch. Depending on the clinical application, we use different frequencies to balance penetration and image quality.</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zh-TW">
                <a:solidFill>
                  <a:schemeClr val="dk1"/>
                </a:solidFill>
              </a:rPr>
              <a:t>As you can see, for </a:t>
            </a:r>
            <a:r>
              <a:rPr lang="zh-TW" b="1">
                <a:solidFill>
                  <a:schemeClr val="dk1"/>
                </a:solidFill>
              </a:rPr>
              <a:t>Abdominal imaging at 2.5 MHz</a:t>
            </a:r>
            <a:r>
              <a:rPr lang="zh-TW">
                <a:solidFill>
                  <a:schemeClr val="dk1"/>
                </a:solidFill>
              </a:rPr>
              <a:t>, the wavelength is about 0.6 mm, which gives us a maximum pitch of </a:t>
            </a:r>
            <a:r>
              <a:rPr lang="zh-TW" b="1">
                <a:solidFill>
                  <a:schemeClr val="dk1"/>
                </a:solidFill>
              </a:rPr>
              <a:t>0.31 mm</a:t>
            </a:r>
            <a:r>
              <a:rPr lang="zh-TW">
                <a:solidFill>
                  <a:schemeClr val="dk1"/>
                </a:solidFill>
              </a:rPr>
              <a:t>. This is relatively manageable. However, as we move toward </a:t>
            </a:r>
            <a:r>
              <a:rPr lang="zh-TW" b="1">
                <a:solidFill>
                  <a:schemeClr val="dk1"/>
                </a:solidFill>
              </a:rPr>
              <a:t>General Purpose or Superficial imaging</a:t>
            </a:r>
            <a:r>
              <a:rPr lang="zh-TW">
                <a:solidFill>
                  <a:schemeClr val="dk1"/>
                </a:solidFill>
              </a:rPr>
              <a:t>—using 5 to 10 MHz—the frequencies become much higher, meaning the wavelengths become significantly smaller.</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zh-TW">
                <a:solidFill>
                  <a:schemeClr val="dk1"/>
                </a:solidFill>
              </a:rPr>
              <a:t>According to the Nyquist theorem, to avoid grating lobes, our consecutive elements must be placed closer and closer together. At </a:t>
            </a:r>
            <a:r>
              <a:rPr lang="zh-TW" b="1">
                <a:solidFill>
                  <a:schemeClr val="dk1"/>
                </a:solidFill>
              </a:rPr>
              <a:t>10 MHz</a:t>
            </a:r>
            <a:r>
              <a:rPr lang="zh-TW">
                <a:solidFill>
                  <a:schemeClr val="dk1"/>
                </a:solidFill>
              </a:rPr>
              <a:t>, for example, the required pitch is only </a:t>
            </a:r>
            <a:r>
              <a:rPr lang="zh-TW" b="1">
                <a:solidFill>
                  <a:schemeClr val="dk1"/>
                </a:solidFill>
              </a:rPr>
              <a:t>0.075 mm</a:t>
            </a:r>
            <a:r>
              <a:rPr lang="zh-TW">
                <a:solidFill>
                  <a:schemeClr val="dk1"/>
                </a:solidFill>
              </a:rPr>
              <a:t>, which is roughly the thickness of a single human hair.</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zh-TW">
                <a:solidFill>
                  <a:schemeClr val="dk1"/>
                </a:solidFill>
              </a:rPr>
              <a:t>This creates a massive challenge in transducer fabrication. Fitting hundreds of individual piezoelectric elements and their electrical connections into such a tiny space is not only expensive but also reaches the physical limits of current dicing technology.</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zh-TW">
                <a:solidFill>
                  <a:schemeClr val="dk1"/>
                </a:solidFill>
              </a:rPr>
              <a:t>This leads us to the first de-aliasing method I want to discuss, which is the </a:t>
            </a:r>
            <a:r>
              <a:rPr lang="zh-TW" b="1">
                <a:solidFill>
                  <a:schemeClr val="dk1"/>
                </a:solidFill>
              </a:rPr>
              <a:t>Sub-dicing method</a:t>
            </a:r>
            <a:r>
              <a:rPr lang="zh-TW">
                <a:solidFill>
                  <a:schemeClr val="dk1"/>
                </a:solidFill>
              </a:rPr>
              <a:t>. This approach attempts to solve the problem directly by physically or virtually cutting the elements into even smaller pieces to satisfy this strict $\lambda/2$ requirement.</a:t>
            </a: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c5bf4ef15d_2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3c5bf4ef15d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The second method is Sparse Array,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c5bf4ef15d_2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g3c5bf4ef15d_2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zh-TW" b="1">
                <a:solidFill>
                  <a:schemeClr val="dk1"/>
                </a:solidFill>
              </a:rPr>
              <a:t>To demonstrate how the K-space filter works, let’s start with the most basic case: a single point target. In physical space, a point target is just one dot. However, in K-space, it reveals its true spectral signature."</a:t>
            </a:r>
            <a:endParaRPr b="1">
              <a:solidFill>
                <a:schemeClr val="dk1"/>
              </a:solidFill>
            </a:endParaRPr>
          </a:p>
          <a:p>
            <a:pPr marL="0" lvl="0" indent="0" algn="l" rtl="0">
              <a:lnSpc>
                <a:spcPct val="115000"/>
              </a:lnSpc>
              <a:spcBef>
                <a:spcPts val="1200"/>
              </a:spcBef>
              <a:spcAft>
                <a:spcPts val="1200"/>
              </a:spcAft>
              <a:buSzPts val="1100"/>
              <a:buNone/>
            </a:pPr>
            <a:r>
              <a:rPr lang="zh-TW" b="1">
                <a:solidFill>
                  <a:schemeClr val="dk1"/>
                </a:solidFill>
              </a:rPr>
              <a:t>"As you can see here, because our Pitch is larger than lambda/2, the spectrum is not just a single peak. Instead, we see multiple periodic 'replicas' along the $k_x$ axis. The center one is our 'Main Lobe'—the true signal—while the ones on the sides are the 'Grating Lobes'. The key takeaway here is that in K-space, these artifacts are at predictable, discrete locations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d181b9e8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3d181b9e84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d1978362f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3d1978362f2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真實仿體在K空間上的頻率散布比較廣，所以重要資訊可能會和grating lobes一起被濾除</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c5bf4ef15d_2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g3c5bf4ef15d_2_1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c5bf4ef15d_2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g3c5bf4ef15d_2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Building on what we just discussed about the limitations of traditional methods, I’m excited to introduce our core approach: the Multi Sample-rate De-aliasing Algorithm. Let's direct our attention to the spectrum diagram on this slide. What you see here is an alias spectrum, denoted as X1(f), which inherently has a finite bandwidth. The fundamental philosophy behind our algorithm is to take advantage of this finite bandwidth. Instead of trying to fix the hardware, we use signal processing to separate and extract the overlapping, aliased artifact energy directly in the frequency domain. In the next few slides, I will show you exactly how we achieve this.</a:t>
            </a:r>
            <a:endParaRPr/>
          </a:p>
          <a:p>
            <a:pPr marL="0" lvl="0" indent="0" algn="l" rtl="0">
              <a:lnSpc>
                <a:spcPct val="100000"/>
              </a:lnSpc>
              <a:spcBef>
                <a:spcPts val="0"/>
              </a:spcBef>
              <a:spcAft>
                <a:spcPts val="0"/>
              </a:spcAft>
              <a:buSzPts val="1100"/>
              <a:buNone/>
            </a:pPr>
            <a:endParaRPr/>
          </a:p>
          <a:p>
            <a:pPr marL="0" lvl="0" indent="0" algn="l" rtl="0">
              <a:lnSpc>
                <a:spcPct val="115000"/>
              </a:lnSpc>
              <a:spcBef>
                <a:spcPts val="1200"/>
              </a:spcBef>
              <a:spcAft>
                <a:spcPts val="0"/>
              </a:spcAft>
              <a:buClr>
                <a:schemeClr val="dk1"/>
              </a:buClr>
              <a:buSzPts val="1100"/>
              <a:buFont typeface="Arial"/>
              <a:buNone/>
            </a:pPr>
            <a:r>
              <a:rPr lang="zh-TW">
                <a:solidFill>
                  <a:schemeClr val="dk1"/>
                </a:solidFill>
              </a:rPr>
              <a:t>在我們剛剛討論了傳統方法的限制之後，我很高興向大家介紹我們的核心方法：</a:t>
            </a:r>
            <a:r>
              <a:rPr lang="zh-TW" b="1">
                <a:solidFill>
                  <a:schemeClr val="dk1"/>
                </a:solidFill>
              </a:rPr>
              <a:t>多取樣率去混疊演算法（Multi Sample-rate De-aliasing Algorithm）</a:t>
            </a:r>
            <a:r>
              <a:rPr lang="zh-TW">
                <a:solidFill>
                  <a:schemeClr val="dk1"/>
                </a:solidFill>
              </a:rPr>
              <a: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zh-TW">
                <a:solidFill>
                  <a:schemeClr val="dk1"/>
                </a:solidFill>
              </a:rPr>
              <a:t>請把注意力放在這張投影片上的頻譜圖。你現在看到的是一個混疊頻譜，記為 X1(f)，它本質上具有有限的頻寬。我們這個演算法的核心理念，就是善用這個「有限頻寬」的特性。與其試圖修正硬體，我們改用訊號處理的方法，在頻域中直接將重疊的混疊失真能量分離並提取出來。</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zh-TW">
                <a:solidFill>
                  <a:schemeClr val="dk1"/>
                </a:solidFill>
              </a:rPr>
              <a:t>接下來的幾張投影片，我會向各位詳細說明我們是如何做到這一點的。</a:t>
            </a: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c5bf4ef15d_2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g3c5bf4ef15d_2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To make this multi-sample-rate algorithm work, we first need to look at the physical hardware structure of our aperture. As illustrated here, we place two distinct arrays on the exact same imaging plane. The crucial difference is that they have a different number of active elements. For example, we configure nyquist element number is 64, array one with 32 elements, while array two is configured with 48 elements. Because they occupy the same overall aperture size—which is strictly constrained to roughly 0.5 to 1 wavelength—this difference in element count naturally creates two different physical pitches. Consequently, this provides us with two independent spatial sample rates, ks1 and ks2. This dual-rate sampling is the physical foundation that makes our downstream processing possible.</a:t>
            </a:r>
            <a:endParaRPr/>
          </a:p>
          <a:p>
            <a:pPr marL="0" lvl="0" indent="0" algn="l" rtl="0">
              <a:lnSpc>
                <a:spcPct val="100000"/>
              </a:lnSpc>
              <a:spcBef>
                <a:spcPts val="0"/>
              </a:spcBef>
              <a:spcAft>
                <a:spcPts val="0"/>
              </a:spcAft>
              <a:buSzPts val="1100"/>
              <a:buNone/>
            </a:pPr>
            <a:endParaRPr/>
          </a:p>
          <a:p>
            <a:pPr marL="0" lvl="0" indent="0" algn="l" rtl="0">
              <a:lnSpc>
                <a:spcPct val="115000"/>
              </a:lnSpc>
              <a:spcBef>
                <a:spcPts val="1200"/>
              </a:spcBef>
              <a:spcAft>
                <a:spcPts val="0"/>
              </a:spcAft>
              <a:buClr>
                <a:schemeClr val="dk1"/>
              </a:buClr>
              <a:buSzPts val="1100"/>
              <a:buFont typeface="Arial"/>
              <a:buNone/>
            </a:pPr>
            <a:r>
              <a:rPr lang="zh-TW"/>
              <a:t>為了讓這個多取樣率演算法能夠運作，我們首先需要檢視我們孔徑的實體硬體結構。如圖所示，我們在同一個成像平面上放置了兩組不同的陣列。關鍵的差異在於，它們具有不同數量的有效元素。</a:t>
            </a:r>
            <a:endParaRPr/>
          </a:p>
          <a:p>
            <a:pPr marL="0" lvl="0" indent="0" algn="l" rtl="0">
              <a:lnSpc>
                <a:spcPct val="115000"/>
              </a:lnSpc>
              <a:spcBef>
                <a:spcPts val="1200"/>
              </a:spcBef>
              <a:spcAft>
                <a:spcPts val="0"/>
              </a:spcAft>
              <a:buClr>
                <a:schemeClr val="dk1"/>
              </a:buClr>
              <a:buSzPts val="1100"/>
              <a:buFont typeface="Arial"/>
              <a:buNone/>
            </a:pPr>
            <a:r>
              <a:rPr lang="zh-TW"/>
              <a:t>舉例來說，我們將奈奎斯特元件數設定為 64，其中第一個陣列配置為 32 個元素，而第二個陣列則配置為 48 個元素。由於它們佔據的是相同的整體孔徑尺寸——且這個尺寸被嚴格限制在約 0.5 到 1 個波長之間——這樣的元素數量差異自然會產生兩種不同的實體間距（pitch）。</a:t>
            </a:r>
            <a:endParaRPr/>
          </a:p>
          <a:p>
            <a:pPr marL="0" lvl="0" indent="0" algn="l" rtl="0">
              <a:lnSpc>
                <a:spcPct val="115000"/>
              </a:lnSpc>
              <a:spcBef>
                <a:spcPts val="1200"/>
              </a:spcBef>
              <a:spcAft>
                <a:spcPts val="0"/>
              </a:spcAft>
              <a:buClr>
                <a:schemeClr val="dk1"/>
              </a:buClr>
              <a:buSzPts val="1100"/>
              <a:buFont typeface="Arial"/>
              <a:buNone/>
            </a:pPr>
            <a:r>
              <a:rPr lang="zh-TW"/>
              <a:t>因此，我們便能獲得兩個獨立的空間取樣率，ks1 和 ks2。這種雙取樣率的設計，正是使後續訊號處理成為可能的物理基礎。</a:t>
            </a:r>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c5bf4ef15d_2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3c5bf4ef15d_2_1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Now, let’s break down the mathematical magic: how do we actually perform the de-aliasing? We process the received spectrum in distinct sections. Let’s start with section i=1. Because our two arrays have different sampling rates—say, fs2 = fH and fs1 equals 4/3 fH—their aliasing periods don't match. This mismatch creates a 'clean', unaliased region at the outer edges of the spectrum, highlighted by the red box. We extract this clean data and use it to subtract the overlapping artifacts from the adjacent section. Then, as shown in section i=2 and i=3, we use this newly cleaned segment to iteratively calculate and peel away the aliased energy closer to the center. It’s a layer-by-layer subtraction until the true spectrum is fully restored.</a:t>
            </a:r>
            <a:endParaRPr/>
          </a:p>
          <a:p>
            <a:pPr marL="0" lvl="0" indent="0" algn="l" rtl="0">
              <a:lnSpc>
                <a:spcPct val="100000"/>
              </a:lnSpc>
              <a:spcBef>
                <a:spcPts val="0"/>
              </a:spcBef>
              <a:spcAft>
                <a:spcPts val="0"/>
              </a:spcAft>
              <a:buSzPts val="1100"/>
              <a:buNone/>
            </a:pPr>
            <a:endParaRPr/>
          </a:p>
          <a:p>
            <a:pPr marL="0" lvl="0" indent="0" algn="l" rtl="0">
              <a:lnSpc>
                <a:spcPct val="115000"/>
              </a:lnSpc>
              <a:spcBef>
                <a:spcPts val="1200"/>
              </a:spcBef>
              <a:spcAft>
                <a:spcPts val="0"/>
              </a:spcAft>
              <a:buClr>
                <a:schemeClr val="dk1"/>
              </a:buClr>
              <a:buSzPts val="1100"/>
              <a:buFont typeface="Arial"/>
              <a:buNone/>
            </a:pPr>
            <a:r>
              <a:rPr lang="zh-TW"/>
              <a:t>現在，讓我們來拆解這個數學上的關鍵：我們究竟是如何實現去混疊（de-aliasing）的？</a:t>
            </a:r>
            <a:endParaRPr/>
          </a:p>
          <a:p>
            <a:pPr marL="0" lvl="0" indent="0" algn="l" rtl="0">
              <a:lnSpc>
                <a:spcPct val="115000"/>
              </a:lnSpc>
              <a:spcBef>
                <a:spcPts val="1200"/>
              </a:spcBef>
              <a:spcAft>
                <a:spcPts val="0"/>
              </a:spcAft>
              <a:buClr>
                <a:schemeClr val="dk1"/>
              </a:buClr>
              <a:buSzPts val="1100"/>
              <a:buFont typeface="Arial"/>
              <a:buNone/>
            </a:pPr>
            <a:r>
              <a:rPr lang="zh-TW"/>
              <a:t>我們會將接收到的頻譜分成數個區段來處理。先從第 i = 1 個區段開始說明。由於兩個陣列具有不同的取樣率——例如 fs2 = fH，而 fs1 = (4/3) fH——它們的混疊週期並不相同。正是這種「不匹配」的特性，使得在頻譜外側邊緣形成了一個「乾淨」、沒有混疊的區域（圖中以紅框標示）。</a:t>
            </a:r>
            <a:endParaRPr/>
          </a:p>
          <a:p>
            <a:pPr marL="0" lvl="0" indent="0" algn="l" rtl="0">
              <a:lnSpc>
                <a:spcPct val="115000"/>
              </a:lnSpc>
              <a:spcBef>
                <a:spcPts val="1200"/>
              </a:spcBef>
              <a:spcAft>
                <a:spcPts val="0"/>
              </a:spcAft>
              <a:buClr>
                <a:schemeClr val="dk1"/>
              </a:buClr>
              <a:buSzPts val="1100"/>
              <a:buFont typeface="Arial"/>
              <a:buNone/>
            </a:pPr>
            <a:r>
              <a:rPr lang="zh-TW"/>
              <a:t>我們會先擷取這段乾淨的資料，並利用它來消除鄰近區段中的重疊混疊成分。接著，如同在 i = 2 和 i = 3 區段所示，我們再利用這段已經被清理過的訊號，逐步向頻譜中心推進，迭代地計算並剝離更多混疊能量。</a:t>
            </a:r>
            <a:endParaRPr/>
          </a:p>
          <a:p>
            <a:pPr marL="0" lvl="0" indent="0" algn="l" rtl="0">
              <a:lnSpc>
                <a:spcPct val="115000"/>
              </a:lnSpc>
              <a:spcBef>
                <a:spcPts val="1200"/>
              </a:spcBef>
              <a:spcAft>
                <a:spcPts val="0"/>
              </a:spcAft>
              <a:buClr>
                <a:schemeClr val="dk1"/>
              </a:buClr>
              <a:buSzPts val="1100"/>
              <a:buFont typeface="Arial"/>
              <a:buNone/>
            </a:pPr>
            <a:r>
              <a:rPr lang="zh-TW"/>
              <a:t>整個過程就像一層一層地剝除干擾，直到最終完整還原出原始的真實頻譜。</a:t>
            </a:r>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c5bf4ef15d_2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3c5bf4ef15d_2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超音波架構解說圖</a:t>
            </a:r>
            <a:endParaRPr/>
          </a:p>
          <a:p>
            <a:pPr marL="0" lvl="0" indent="0" algn="l" rtl="0">
              <a:spcBef>
                <a:spcPts val="0"/>
              </a:spcBef>
              <a:spcAft>
                <a:spcPts val="0"/>
              </a:spcAft>
              <a:buClr>
                <a:schemeClr val="dk1"/>
              </a:buClr>
              <a:buSzPts val="1100"/>
              <a:buFont typeface="Arial"/>
              <a:buNone/>
            </a:pPr>
            <a:r>
              <a:rPr lang="zh-TW">
                <a:solidFill>
                  <a:schemeClr val="dk1"/>
                </a:solidFill>
              </a:rPr>
              <a:t>Ultrasound is one of the most widely used medical diagnostic </a:t>
            </a:r>
            <a:r>
              <a:rPr lang="zh-TW" b="1">
                <a:solidFill>
                  <a:schemeClr val="dk1"/>
                </a:solidFill>
              </a:rPr>
              <a:t>systems</a:t>
            </a:r>
            <a:r>
              <a:rPr lang="zh-TW">
                <a:solidFill>
                  <a:schemeClr val="dk1"/>
                </a:solidFill>
              </a:rPr>
              <a:t>. This picture simply </a:t>
            </a:r>
            <a:r>
              <a:rPr lang="zh-TW" b="1">
                <a:solidFill>
                  <a:schemeClr val="dk1"/>
                </a:solidFill>
              </a:rPr>
              <a:t>illustrates</a:t>
            </a:r>
            <a:r>
              <a:rPr lang="zh-TW">
                <a:solidFill>
                  <a:schemeClr val="dk1"/>
                </a:solidFill>
              </a:rPr>
              <a:t> how ultrasound works. Firstly, probes </a:t>
            </a:r>
            <a:r>
              <a:rPr lang="zh-TW" b="1">
                <a:solidFill>
                  <a:schemeClr val="dk1"/>
                </a:solidFill>
              </a:rPr>
              <a:t>convert</a:t>
            </a:r>
            <a:r>
              <a:rPr lang="zh-TW">
                <a:solidFill>
                  <a:schemeClr val="dk1"/>
                </a:solidFill>
              </a:rPr>
              <a:t> electricity into acoustic </a:t>
            </a:r>
            <a:r>
              <a:rPr lang="zh-TW" b="1">
                <a:solidFill>
                  <a:schemeClr val="dk1"/>
                </a:solidFill>
              </a:rPr>
              <a:t>pulses</a:t>
            </a:r>
            <a:r>
              <a:rPr lang="zh-TW">
                <a:solidFill>
                  <a:schemeClr val="dk1"/>
                </a:solidFill>
              </a:rPr>
              <a:t> through transducers, which are made </a:t>
            </a:r>
            <a:r>
              <a:rPr lang="zh-TW" b="1">
                <a:solidFill>
                  <a:schemeClr val="dk1"/>
                </a:solidFill>
              </a:rPr>
              <a:t>of</a:t>
            </a:r>
            <a:r>
              <a:rPr lang="zh-TW">
                <a:solidFill>
                  <a:schemeClr val="dk1"/>
                </a:solidFill>
              </a:rPr>
              <a:t> piezoelectric materials. After a pulse is transmitted, it travels into </a:t>
            </a:r>
            <a:r>
              <a:rPr lang="zh-TW" b="1">
                <a:solidFill>
                  <a:schemeClr val="dk1"/>
                </a:solidFill>
              </a:rPr>
              <a:t>the patient's</a:t>
            </a:r>
            <a:r>
              <a:rPr lang="zh-TW">
                <a:solidFill>
                  <a:schemeClr val="dk1"/>
                </a:solidFill>
              </a:rPr>
              <a:t> body. Since there is acoustic </a:t>
            </a:r>
            <a:r>
              <a:rPr lang="zh-TW" b="1">
                <a:solidFill>
                  <a:schemeClr val="dk1"/>
                </a:solidFill>
              </a:rPr>
              <a:t>impedance</a:t>
            </a:r>
            <a:r>
              <a:rPr lang="zh-TW">
                <a:solidFill>
                  <a:schemeClr val="dk1"/>
                </a:solidFill>
              </a:rPr>
              <a:t> or mismatch formed by our tissues, vessels, or cells, the pulse will be reflected. The probes receive the echo pulses and </a:t>
            </a:r>
            <a:r>
              <a:rPr lang="zh-TW" b="1">
                <a:solidFill>
                  <a:schemeClr val="dk1"/>
                </a:solidFill>
              </a:rPr>
              <a:t>convert</a:t>
            </a:r>
            <a:r>
              <a:rPr lang="zh-TW">
                <a:solidFill>
                  <a:schemeClr val="dk1"/>
                </a:solidFill>
              </a:rPr>
              <a:t> them back into electrical signals. In the final stage, </a:t>
            </a:r>
            <a:r>
              <a:rPr lang="zh-TW" b="1">
                <a:solidFill>
                  <a:schemeClr val="dk1"/>
                </a:solidFill>
              </a:rPr>
              <a:t>after going</a:t>
            </a:r>
            <a:r>
              <a:rPr lang="zh-TW">
                <a:solidFill>
                  <a:schemeClr val="dk1"/>
                </a:solidFill>
              </a:rPr>
              <a:t> through a series of signal processing, the result </a:t>
            </a:r>
            <a:r>
              <a:rPr lang="zh-TW" b="1">
                <a:solidFill>
                  <a:schemeClr val="dk1"/>
                </a:solidFill>
              </a:rPr>
              <a:t>is shown</a:t>
            </a:r>
            <a:r>
              <a:rPr lang="zh-TW">
                <a:solidFill>
                  <a:schemeClr val="dk1"/>
                </a:solidFill>
              </a:rPr>
              <a:t> on a monitor, allowing us to </a:t>
            </a:r>
            <a:r>
              <a:rPr lang="zh-TW" b="1">
                <a:solidFill>
                  <a:schemeClr val="dk1"/>
                </a:solidFill>
              </a:rPr>
              <a:t>visualize</a:t>
            </a:r>
            <a:r>
              <a:rPr lang="zh-TW">
                <a:solidFill>
                  <a:schemeClr val="dk1"/>
                </a:solidFill>
              </a:rPr>
              <a:t> the internal structures of the body.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c5bf4ef15d_2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3c5bf4ef15d_2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d796198c8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3d796198c86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Next, we examine the raw, independent images produced by our two different element configurations before applying any de-aliasing. On the left side, we have the image from the 48-element array, which operates at a sample rate of 2/3 fN. On the right side, we see the image from the 32-element array, operating at 1/2 fN. Notice the critical difference between these two images: the main target remains in the exact same central position, but the grating lobes—the aliasing artifacts—appear at completely different spatial angles and locations. This happens because the aliasing angle is mathematically dependent on the element pitch. This spatial shift is exactly the distinct feature our algorithm targets for extraction and elimination.</a:t>
            </a:r>
            <a:endParaRPr/>
          </a:p>
          <a:p>
            <a:pPr marL="0" lvl="0" indent="0" algn="l" rtl="0">
              <a:lnSpc>
                <a:spcPct val="100000"/>
              </a:lnSpc>
              <a:spcBef>
                <a:spcPts val="0"/>
              </a:spcBef>
              <a:spcAft>
                <a:spcPts val="0"/>
              </a:spcAft>
              <a:buSzPts val="1100"/>
              <a:buNone/>
            </a:pPr>
            <a:endParaRPr/>
          </a:p>
          <a:p>
            <a:pPr marL="0" lvl="0" indent="0" algn="l" rtl="0">
              <a:lnSpc>
                <a:spcPct val="115000"/>
              </a:lnSpc>
              <a:spcBef>
                <a:spcPts val="1200"/>
              </a:spcBef>
              <a:spcAft>
                <a:spcPts val="0"/>
              </a:spcAft>
              <a:buClr>
                <a:schemeClr val="dk1"/>
              </a:buClr>
              <a:buSzPts val="1100"/>
              <a:buFont typeface="Arial"/>
              <a:buNone/>
            </a:pPr>
            <a:r>
              <a:rPr lang="zh-TW"/>
              <a:t>接下來，我們來觀察在尚未進行任何去混疊處理之前，由兩種不同元素配置所產生的原始、獨立影像。</a:t>
            </a:r>
            <a:endParaRPr/>
          </a:p>
          <a:p>
            <a:pPr marL="0" lvl="0" indent="0" algn="l" rtl="0">
              <a:lnSpc>
                <a:spcPct val="115000"/>
              </a:lnSpc>
              <a:spcBef>
                <a:spcPts val="1200"/>
              </a:spcBef>
              <a:spcAft>
                <a:spcPts val="0"/>
              </a:spcAft>
              <a:buClr>
                <a:schemeClr val="dk1"/>
              </a:buClr>
              <a:buSzPts val="1100"/>
              <a:buFont typeface="Arial"/>
              <a:buNone/>
            </a:pPr>
            <a:r>
              <a:rPr lang="zh-TW"/>
              <a:t>在左側，是來自 48 元件陣列的影像，其運作取樣率為 (2/3 f_N)。在右側，則是來自 32 元件陣列的影像，其取樣率為 (1/2 f_N)。</a:t>
            </a:r>
            <a:endParaRPr/>
          </a:p>
          <a:p>
            <a:pPr marL="0" lvl="0" indent="0" algn="l" rtl="0">
              <a:lnSpc>
                <a:spcPct val="115000"/>
              </a:lnSpc>
              <a:spcBef>
                <a:spcPts val="1200"/>
              </a:spcBef>
              <a:spcAft>
                <a:spcPts val="0"/>
              </a:spcAft>
              <a:buClr>
                <a:schemeClr val="dk1"/>
              </a:buClr>
              <a:buSzPts val="1100"/>
              <a:buFont typeface="Arial"/>
              <a:buNone/>
            </a:pPr>
            <a:r>
              <a:rPr lang="zh-TW"/>
              <a:t>請注意這兩張影像之間的一個關鍵差異：主要目標（main target）仍然位於完全相同的中心位置，但光柵瓣（grating lobes，也就是混疊造成的假影）卻出現在完全不同的空間角度與位置上。</a:t>
            </a:r>
            <a:endParaRPr/>
          </a:p>
          <a:p>
            <a:pPr marL="0" lvl="0" indent="0" algn="l" rtl="0">
              <a:lnSpc>
                <a:spcPct val="115000"/>
              </a:lnSpc>
              <a:spcBef>
                <a:spcPts val="1200"/>
              </a:spcBef>
              <a:spcAft>
                <a:spcPts val="0"/>
              </a:spcAft>
              <a:buClr>
                <a:schemeClr val="dk1"/>
              </a:buClr>
              <a:buSzPts val="1100"/>
              <a:buFont typeface="Arial"/>
              <a:buNone/>
            </a:pPr>
            <a:r>
              <a:rPr lang="zh-TW"/>
              <a:t>這是因為混疊角度在數學上取決於元素間距（element pitch）。也正因如此，這些混疊假影在不同取樣配置下會產生空間位移。</a:t>
            </a:r>
            <a:endParaRPr/>
          </a:p>
          <a:p>
            <a:pPr marL="0" lvl="0" indent="0" algn="l" rtl="0">
              <a:lnSpc>
                <a:spcPct val="115000"/>
              </a:lnSpc>
              <a:spcBef>
                <a:spcPts val="1200"/>
              </a:spcBef>
              <a:spcAft>
                <a:spcPts val="0"/>
              </a:spcAft>
              <a:buClr>
                <a:schemeClr val="dk1"/>
              </a:buClr>
              <a:buSzPts val="1100"/>
              <a:buFont typeface="Arial"/>
              <a:buNone/>
            </a:pPr>
            <a:r>
              <a:rPr lang="zh-TW"/>
              <a:t>而這種「位置上的差異」，正是我們演算法用來辨識、提取並消除混疊成分的關鍵特徵。</a:t>
            </a:r>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c5bf4ef15d_2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3c5bf4ef15d_2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dirty="0"/>
              <a:t>Here is the ultimate payoff of our multi-sample-rate approach. We apply our frequency-domain subtraction algorithm to the data we just saw. At the left is the original, artifact-heavy aliased image for reference. The right image </a:t>
            </a:r>
            <a:r>
              <a:rPr lang="en-US" altLang="zh-TW" dirty="0"/>
              <a:t>show</a:t>
            </a:r>
            <a:r>
              <a:rPr lang="zh-TW" dirty="0"/>
              <a:t>s our completed, de-aliased result. The visual improvement is striking. By leveraging the shifted artifacts from the dual-pitch arrays, we have successfully canceled out the aliased energy. The severe grating lobes on the sides are almost entirely eliminated, leaving a beautifully clean background and a highly contrasted main target. This confirms that our algorithm works exceptionally well in practice.</a:t>
            </a:r>
            <a:endParaRPr dirty="0"/>
          </a:p>
          <a:p>
            <a:pPr marL="0" lvl="0" indent="0" algn="l" rtl="0">
              <a:lnSpc>
                <a:spcPct val="100000"/>
              </a:lnSpc>
              <a:spcBef>
                <a:spcPts val="0"/>
              </a:spcBef>
              <a:spcAft>
                <a:spcPts val="0"/>
              </a:spcAft>
              <a:buSzPts val="1100"/>
              <a:buNone/>
            </a:pPr>
            <a:endParaRPr dirty="0"/>
          </a:p>
          <a:p>
            <a:pPr marL="0" lvl="0" indent="0" algn="l" rtl="0">
              <a:lnSpc>
                <a:spcPct val="115000"/>
              </a:lnSpc>
              <a:spcBef>
                <a:spcPts val="1200"/>
              </a:spcBef>
              <a:spcAft>
                <a:spcPts val="0"/>
              </a:spcAft>
              <a:buClr>
                <a:schemeClr val="dk1"/>
              </a:buClr>
              <a:buSzPts val="1100"/>
              <a:buFont typeface="Arial"/>
              <a:buNone/>
            </a:pPr>
            <a:r>
              <a:rPr lang="zh-TW" dirty="0"/>
              <a:t>這裡就是我們多取樣率方法的最終成果展示。</a:t>
            </a:r>
            <a:endParaRPr dirty="0"/>
          </a:p>
          <a:p>
            <a:pPr marL="0" lvl="0" indent="0" algn="l" rtl="0">
              <a:lnSpc>
                <a:spcPct val="115000"/>
              </a:lnSpc>
              <a:spcBef>
                <a:spcPts val="1200"/>
              </a:spcBef>
              <a:spcAft>
                <a:spcPts val="0"/>
              </a:spcAft>
              <a:buClr>
                <a:schemeClr val="dk1"/>
              </a:buClr>
              <a:buSzPts val="1100"/>
              <a:buFont typeface="Arial"/>
              <a:buNone/>
            </a:pPr>
            <a:r>
              <a:rPr lang="zh-TW" dirty="0"/>
              <a:t>我們將剛剛看到的資料套用頻域相減（frequency-domain subtraction）的演算法。左方是原始的 混疊 影像（作為參考），其中充滿了明顯的假影（artifact）。右方的影像就是我們完成去混疊後的最終成果。</a:t>
            </a:r>
            <a:endParaRPr dirty="0"/>
          </a:p>
          <a:p>
            <a:pPr marL="0" lvl="0" indent="0" algn="l" rtl="0">
              <a:lnSpc>
                <a:spcPct val="115000"/>
              </a:lnSpc>
              <a:spcBef>
                <a:spcPts val="1200"/>
              </a:spcBef>
              <a:spcAft>
                <a:spcPts val="0"/>
              </a:spcAft>
              <a:buClr>
                <a:schemeClr val="dk1"/>
              </a:buClr>
              <a:buSzPts val="1100"/>
              <a:buFont typeface="Arial"/>
              <a:buNone/>
            </a:pPr>
            <a:r>
              <a:rPr lang="zh-TW" dirty="0"/>
              <a:t>視覺上的改善非常顯著。我們利用雙間距陣列所產生的假影位移特性，成功地將混疊能量相互抵消。原本在影像兩側嚴重的光柵瓣幾乎被完全消除，背景變得非常乾淨，而主要目標則呈現出高度對比、更加清晰。</a:t>
            </a:r>
            <a:endParaRPr dirty="0"/>
          </a:p>
          <a:p>
            <a:pPr marL="0" lvl="0" indent="0" algn="l" rtl="0">
              <a:lnSpc>
                <a:spcPct val="115000"/>
              </a:lnSpc>
              <a:spcBef>
                <a:spcPts val="1200"/>
              </a:spcBef>
              <a:spcAft>
                <a:spcPts val="0"/>
              </a:spcAft>
              <a:buClr>
                <a:schemeClr val="dk1"/>
              </a:buClr>
              <a:buSzPts val="1100"/>
              <a:buFont typeface="Arial"/>
              <a:buNone/>
            </a:pPr>
            <a:r>
              <a:rPr lang="zh-TW" dirty="0"/>
              <a:t>這清楚地證明了，我們的演算法在實際應用中具有相當優異的效果。</a:t>
            </a:r>
            <a:endParaRPr dirty="0"/>
          </a:p>
          <a:p>
            <a:pPr marL="0" lvl="0" indent="0" algn="l" rtl="0">
              <a:lnSpc>
                <a:spcPct val="100000"/>
              </a:lnSpc>
              <a:spcBef>
                <a:spcPts val="120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c5bf4ef15d_2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5" name="Google Shape;295;g3c5bf4ef15d_2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While visual images are great, we also need strict quantitative data to validate our results. This graph displays the beam pattern, plotting amplitude in decibels against the lateral position. The blue line represents the 32 elements image, and you can clearly see the high energy spikes corresponding to the grating lobes between 15 to 20mm. The orange line represents our proposed algorithm, combining both the 48 and 32 element arrays. Look at the off-axis regions—our algorithm drives the amplitude down significantly, smoothing out those artifact spikes. We achieve a deep suppression of the grating lobe energy while maintaining the integrity and sharpness of the main beam at zero degrees. This mathematical proof solidifies the effectiveness of our de-aliasing technique.</a:t>
            </a:r>
            <a:endParaRPr/>
          </a:p>
          <a:p>
            <a:pPr marL="0" lvl="0" indent="0" algn="l" rtl="0">
              <a:lnSpc>
                <a:spcPct val="100000"/>
              </a:lnSpc>
              <a:spcBef>
                <a:spcPts val="0"/>
              </a:spcBef>
              <a:spcAft>
                <a:spcPts val="0"/>
              </a:spcAft>
              <a:buSzPts val="1100"/>
              <a:buNone/>
            </a:pPr>
            <a:endParaRPr/>
          </a:p>
          <a:p>
            <a:pPr marL="0" lvl="0" indent="0" algn="l" rtl="0">
              <a:lnSpc>
                <a:spcPct val="115000"/>
              </a:lnSpc>
              <a:spcBef>
                <a:spcPts val="1200"/>
              </a:spcBef>
              <a:spcAft>
                <a:spcPts val="0"/>
              </a:spcAft>
              <a:buClr>
                <a:schemeClr val="dk1"/>
              </a:buClr>
              <a:buSzPts val="1100"/>
              <a:buFont typeface="Arial"/>
              <a:buNone/>
            </a:pPr>
            <a:r>
              <a:rPr lang="zh-TW"/>
              <a:t>雖然視覺影像的結果很直觀，但我們仍然需要嚴謹的量化數據來驗證效果。</a:t>
            </a:r>
            <a:endParaRPr/>
          </a:p>
          <a:p>
            <a:pPr marL="0" lvl="0" indent="0" algn="l" rtl="0">
              <a:lnSpc>
                <a:spcPct val="115000"/>
              </a:lnSpc>
              <a:spcBef>
                <a:spcPts val="1200"/>
              </a:spcBef>
              <a:spcAft>
                <a:spcPts val="0"/>
              </a:spcAft>
              <a:buClr>
                <a:schemeClr val="dk1"/>
              </a:buClr>
              <a:buSzPts val="1100"/>
              <a:buFont typeface="Arial"/>
              <a:buNone/>
            </a:pPr>
            <a:r>
              <a:rPr lang="zh-TW"/>
              <a:t>這張圖顯示的是波束圖（beam pattern），橫軸為橫向角度（lateral angle），縱軸為振幅（以分貝表示）。藍色曲線代表 32 元件的影像，可以清楚看到對應光柵瓣的高能量尖峰。橘色曲線則代表我們提出的演算法，結合了 48 元件與 32 元件陣列的結果。</a:t>
            </a:r>
            <a:endParaRPr/>
          </a:p>
          <a:p>
            <a:pPr marL="0" lvl="0" indent="0" algn="l" rtl="0">
              <a:lnSpc>
                <a:spcPct val="115000"/>
              </a:lnSpc>
              <a:spcBef>
                <a:spcPts val="1200"/>
              </a:spcBef>
              <a:spcAft>
                <a:spcPts val="0"/>
              </a:spcAft>
              <a:buClr>
                <a:schemeClr val="dk1"/>
              </a:buClr>
              <a:buSzPts val="1100"/>
              <a:buFont typeface="Arial"/>
              <a:buNone/>
            </a:pPr>
            <a:r>
              <a:rPr lang="zh-TW"/>
              <a:t>請特別觀察離軸區域（off-axis regions）——我們的演算法顯著降低了振幅，將那些由假影造成的尖峰有效地平滑與抑制。換句話說，我們成功大幅壓低了光柵瓣的能量，同時仍然維持主波束在 0 度方向的完整性與銳利度。</a:t>
            </a:r>
            <a:endParaRPr/>
          </a:p>
          <a:p>
            <a:pPr marL="0" lvl="0" indent="0" algn="l" rtl="0">
              <a:lnSpc>
                <a:spcPct val="115000"/>
              </a:lnSpc>
              <a:spcBef>
                <a:spcPts val="1200"/>
              </a:spcBef>
              <a:spcAft>
                <a:spcPts val="0"/>
              </a:spcAft>
              <a:buClr>
                <a:schemeClr val="dk1"/>
              </a:buClr>
              <a:buSzPts val="1100"/>
              <a:buFont typeface="Arial"/>
              <a:buNone/>
            </a:pPr>
            <a:r>
              <a:rPr lang="zh-TW"/>
              <a:t>這樣的數學與量化結果，進一步強化並證明了我們去混疊技術的有效性。</a:t>
            </a:r>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c5bf4ef15d_2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3c5bf4ef15d_2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Now, let’s summarize and compare our method against the traditional strategies we discussed earlier. When we look at the cost, our Multi Sample-rate method avoids the extreme hardware expenses of shrinking pitch sizes. In terms of time complexity, while it requires more advanced signal processing than a simple filter, modern computing easily handles it. The major advantage here is the near-perfect elimination of grating lobes without sacrificing the main lobe resolution or suffering from the high background noise typical of sparse arrays. It strikes an excellent balance between hardware feasibility and overall imaging performance.However, as noted in the table, we acknowledge that our current method has physical constraints—specifically, an impractical hardware setup and the requirement of a centered phantom, which are challenges we aim to address in our future work.</a:t>
            </a:r>
            <a:endParaRPr/>
          </a:p>
          <a:p>
            <a:pPr marL="0" lvl="0" indent="0" algn="l" rtl="0">
              <a:lnSpc>
                <a:spcPct val="100000"/>
              </a:lnSpc>
              <a:spcBef>
                <a:spcPts val="0"/>
              </a:spcBef>
              <a:spcAft>
                <a:spcPts val="0"/>
              </a:spcAft>
              <a:buSzPts val="1100"/>
              <a:buNone/>
            </a:pPr>
            <a:endParaRPr/>
          </a:p>
          <a:p>
            <a:pPr marL="0" lvl="0" indent="0" algn="l" rtl="0">
              <a:lnSpc>
                <a:spcPct val="115000"/>
              </a:lnSpc>
              <a:spcBef>
                <a:spcPts val="1200"/>
              </a:spcBef>
              <a:spcAft>
                <a:spcPts val="0"/>
              </a:spcAft>
              <a:buClr>
                <a:schemeClr val="dk1"/>
              </a:buClr>
              <a:buSzPts val="1100"/>
              <a:buFont typeface="Arial"/>
              <a:buNone/>
            </a:pPr>
            <a:r>
              <a:rPr lang="zh-TW"/>
              <a:t>現在，讓我們來做一個總結，並將我們的方法與先前討論的傳統策略進行比較。</a:t>
            </a:r>
            <a:endParaRPr/>
          </a:p>
          <a:p>
            <a:pPr marL="0" lvl="0" indent="0" algn="l" rtl="0">
              <a:lnSpc>
                <a:spcPct val="115000"/>
              </a:lnSpc>
              <a:spcBef>
                <a:spcPts val="1200"/>
              </a:spcBef>
              <a:spcAft>
                <a:spcPts val="0"/>
              </a:spcAft>
              <a:buClr>
                <a:schemeClr val="dk1"/>
              </a:buClr>
              <a:buSzPts val="1100"/>
              <a:buFont typeface="Arial"/>
              <a:buNone/>
            </a:pPr>
            <a:r>
              <a:rPr lang="zh-TW"/>
              <a:t>在成本方面，我們的多取樣率方法不需要像縮小元素間距（pitch）那樣付出極高的硬體成本。</a:t>
            </a:r>
            <a:br>
              <a:rPr lang="zh-TW"/>
            </a:br>
            <a:r>
              <a:rPr lang="zh-TW"/>
              <a:t>在時間複雜度方面，雖然我們的方法比單純的濾波器需要更進階的訊號處理，但以現代運算能力來說，這樣的負擔是完全可接受的。</a:t>
            </a:r>
            <a:endParaRPr/>
          </a:p>
          <a:p>
            <a:pPr marL="0" lvl="0" indent="0" algn="l" rtl="0">
              <a:lnSpc>
                <a:spcPct val="115000"/>
              </a:lnSpc>
              <a:spcBef>
                <a:spcPts val="1200"/>
              </a:spcBef>
              <a:spcAft>
                <a:spcPts val="0"/>
              </a:spcAft>
              <a:buClr>
                <a:schemeClr val="dk1"/>
              </a:buClr>
              <a:buSzPts val="1100"/>
              <a:buFont typeface="Arial"/>
              <a:buNone/>
            </a:pPr>
            <a:r>
              <a:rPr lang="zh-TW"/>
              <a:t>而最關鍵的優勢在於：我們幾乎可以完全消除光柵瓣，同時不會犧牲主波束的解析度，也不會像稀疏陣列那樣引入較高的背景雜訊。</a:t>
            </a:r>
            <a:endParaRPr/>
          </a:p>
          <a:p>
            <a:pPr marL="0" lvl="0" indent="0" algn="l" rtl="0">
              <a:lnSpc>
                <a:spcPct val="115000"/>
              </a:lnSpc>
              <a:spcBef>
                <a:spcPts val="1200"/>
              </a:spcBef>
              <a:spcAft>
                <a:spcPts val="0"/>
              </a:spcAft>
              <a:buSzPts val="1100"/>
              <a:buNone/>
            </a:pPr>
            <a:r>
              <a:rPr lang="zh-TW"/>
              <a:t>整體而言，這個方法在硬體可行性與影像品質之間取得了非常出色的平衡。</a:t>
            </a:r>
            <a:endParaRPr/>
          </a:p>
          <a:p>
            <a:pPr marL="0" lvl="0" indent="0" algn="l" rtl="0">
              <a:lnSpc>
                <a:spcPct val="115000"/>
              </a:lnSpc>
              <a:spcBef>
                <a:spcPts val="1200"/>
              </a:spcBef>
              <a:spcAft>
                <a:spcPts val="0"/>
              </a:spcAft>
              <a:buClr>
                <a:schemeClr val="dk1"/>
              </a:buClr>
              <a:buSzPts val="1100"/>
              <a:buFont typeface="Arial"/>
              <a:buNone/>
            </a:pPr>
            <a:r>
              <a:rPr lang="zh-TW"/>
              <a:t>然而，如同表格下方所述，我們也清楚目前的方法仍有物理上的限制——主要是實務上難以實現的硬體設置，以及需要將目標物放置於正中央，這些挑戰將是我們未來研究要解決的重點。</a:t>
            </a:r>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3c5bf4ef15d_2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g3c5bf4ef15d_2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As with any academic research, we must acknowledge the current limitations of our approach. We have identified three primary challenges. First, conducting simultaneous spatial sampling using two physically distinct pitch arrays on the exact same aperture is currently impractical in a real-world setting. Second, our mathematical derivation presently assumes and requires that the target phantom is placed exactly in the middle of the aperture. Finally, from a manufacturing perspective, fabricating a single ultrasound transducer that features interlaced, non-uniform pitches presents a massive engineering hurdle. These are the physical boundaries we are currently facing.</a:t>
            </a:r>
            <a:endParaRPr/>
          </a:p>
          <a:p>
            <a:pPr marL="0" lvl="0" indent="0" algn="l" rtl="0">
              <a:lnSpc>
                <a:spcPct val="100000"/>
              </a:lnSpc>
              <a:spcBef>
                <a:spcPts val="0"/>
              </a:spcBef>
              <a:spcAft>
                <a:spcPts val="0"/>
              </a:spcAft>
              <a:buSzPts val="1100"/>
              <a:buNone/>
            </a:pPr>
            <a:endParaRPr/>
          </a:p>
          <a:p>
            <a:pPr marL="0" lvl="0" indent="0" algn="l" rtl="0">
              <a:lnSpc>
                <a:spcPct val="115000"/>
              </a:lnSpc>
              <a:spcBef>
                <a:spcPts val="1200"/>
              </a:spcBef>
              <a:spcAft>
                <a:spcPts val="0"/>
              </a:spcAft>
              <a:buClr>
                <a:schemeClr val="dk1"/>
              </a:buClr>
              <a:buSzPts val="1100"/>
              <a:buFont typeface="Arial"/>
              <a:buNone/>
            </a:pPr>
            <a:r>
              <a:rPr lang="zh-TW"/>
              <a:t>如同所有學術研究一樣，我們也必須誠實面對目前方法的限制。我們歸納出三個主要挑戰：</a:t>
            </a:r>
            <a:endParaRPr/>
          </a:p>
          <a:p>
            <a:pPr marL="0" lvl="0" indent="0" algn="l" rtl="0">
              <a:lnSpc>
                <a:spcPct val="115000"/>
              </a:lnSpc>
              <a:spcBef>
                <a:spcPts val="1200"/>
              </a:spcBef>
              <a:spcAft>
                <a:spcPts val="0"/>
              </a:spcAft>
              <a:buClr>
                <a:schemeClr val="dk1"/>
              </a:buClr>
              <a:buSzPts val="1100"/>
              <a:buFont typeface="Arial"/>
              <a:buNone/>
            </a:pPr>
            <a:r>
              <a:rPr lang="zh-TW"/>
              <a:t>首先，在同一個孔徑上同時進行兩種不同間距（pitch）陣列的空間取樣，在現實硬體上目前仍然不可行。</a:t>
            </a:r>
            <a:endParaRPr/>
          </a:p>
          <a:p>
            <a:pPr marL="0" lvl="0" indent="0" algn="l" rtl="0">
              <a:lnSpc>
                <a:spcPct val="115000"/>
              </a:lnSpc>
              <a:spcBef>
                <a:spcPts val="1200"/>
              </a:spcBef>
              <a:spcAft>
                <a:spcPts val="0"/>
              </a:spcAft>
              <a:buClr>
                <a:schemeClr val="dk1"/>
              </a:buClr>
              <a:buSzPts val="1100"/>
              <a:buFont typeface="Arial"/>
              <a:buNone/>
            </a:pPr>
            <a:r>
              <a:rPr lang="zh-TW"/>
              <a:t>其次，我們目前的數學推導假設並要求目標體（phantom）必須精確地位於孔徑的正中央，這在實際應用中具有一定限制。</a:t>
            </a:r>
            <a:endParaRPr/>
          </a:p>
          <a:p>
            <a:pPr marL="0" lvl="0" indent="0" algn="l" rtl="0">
              <a:lnSpc>
                <a:spcPct val="115000"/>
              </a:lnSpc>
              <a:spcBef>
                <a:spcPts val="1200"/>
              </a:spcBef>
              <a:spcAft>
                <a:spcPts val="0"/>
              </a:spcAft>
              <a:buClr>
                <a:schemeClr val="dk1"/>
              </a:buClr>
              <a:buSzPts val="1100"/>
              <a:buFont typeface="Arial"/>
              <a:buNone/>
            </a:pPr>
            <a:r>
              <a:rPr lang="zh-TW"/>
              <a:t>最後，從製造角度來看，要製作一個具有交錯排列且非均勻間距的單一超音波換能器，仍然是一項極具挑戰性的工程問題。</a:t>
            </a:r>
            <a:endParaRPr/>
          </a:p>
          <a:p>
            <a:pPr marL="0" lvl="0" indent="0" algn="l" rtl="0">
              <a:lnSpc>
                <a:spcPct val="115000"/>
              </a:lnSpc>
              <a:spcBef>
                <a:spcPts val="1200"/>
              </a:spcBef>
              <a:spcAft>
                <a:spcPts val="0"/>
              </a:spcAft>
              <a:buClr>
                <a:schemeClr val="dk1"/>
              </a:buClr>
              <a:buSzPts val="1100"/>
              <a:buFont typeface="Arial"/>
              <a:buNone/>
            </a:pPr>
            <a:r>
              <a:rPr lang="zh-TW"/>
              <a:t>這些就是我們目前所面臨的實體與實作上的主要限制。</a:t>
            </a:r>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c5bf4ef15d_2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3c5bf4ef15d_2_2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To overcome these current limitations, our future work will pivot towards developing a higher-order de-aliasing algorithm. Right now, our method relies on just two sampling rates, X1 and X2. Moving forward, we plan to introduce a third sample rate, represented here as X3, or perhaps even more. By expanding to a multi-dimensional intersection and utilizing higher-order spectral subtraction, we aim to increase the robustness of the algorithm. This would allow us to handle much broader bandwidths, process off-center targets, and potentially adapt the algorithm to work with more manufacturable hardware designs.</a:t>
            </a:r>
            <a:endParaRPr/>
          </a:p>
          <a:p>
            <a:pPr marL="0" lvl="0" indent="0" algn="l" rtl="0">
              <a:lnSpc>
                <a:spcPct val="100000"/>
              </a:lnSpc>
              <a:spcBef>
                <a:spcPts val="0"/>
              </a:spcBef>
              <a:spcAft>
                <a:spcPts val="0"/>
              </a:spcAft>
              <a:buSzPts val="1100"/>
              <a:buNone/>
            </a:pPr>
            <a:endParaRPr/>
          </a:p>
          <a:p>
            <a:pPr marL="0" lvl="0" indent="0" algn="l" rtl="0">
              <a:lnSpc>
                <a:spcPct val="115000"/>
              </a:lnSpc>
              <a:spcBef>
                <a:spcPts val="1200"/>
              </a:spcBef>
              <a:spcAft>
                <a:spcPts val="0"/>
              </a:spcAft>
              <a:buClr>
                <a:schemeClr val="dk1"/>
              </a:buClr>
              <a:buSzPts val="1100"/>
              <a:buFont typeface="Arial"/>
              <a:buNone/>
            </a:pPr>
            <a:r>
              <a:rPr lang="zh-TW"/>
              <a:t>為了克服目前的這些限制，我們未來的研究方向將轉向發展更高階的去混疊演算法。</a:t>
            </a:r>
            <a:endParaRPr/>
          </a:p>
          <a:p>
            <a:pPr marL="0" lvl="0" indent="0" algn="l" rtl="0">
              <a:lnSpc>
                <a:spcPct val="115000"/>
              </a:lnSpc>
              <a:spcBef>
                <a:spcPts val="1200"/>
              </a:spcBef>
              <a:spcAft>
                <a:spcPts val="0"/>
              </a:spcAft>
              <a:buClr>
                <a:schemeClr val="dk1"/>
              </a:buClr>
              <a:buSzPts val="1100"/>
              <a:buFont typeface="Arial"/>
              <a:buNone/>
            </a:pPr>
            <a:r>
              <a:rPr lang="zh-TW"/>
              <a:t>目前的方法僅依賴兩個取樣率，X1 和 X2。接下來，我們計畫引入第三個取樣率，例如 X3，甚至可能擴展到更多取樣率。透過建立多維度的交集關係，並結合更高階的頻譜相減技術，我們希望能大幅提升演算法的穩健性。</a:t>
            </a:r>
            <a:endParaRPr/>
          </a:p>
          <a:p>
            <a:pPr marL="0" lvl="0" indent="0" algn="l" rtl="0">
              <a:lnSpc>
                <a:spcPct val="115000"/>
              </a:lnSpc>
              <a:spcBef>
                <a:spcPts val="1200"/>
              </a:spcBef>
              <a:spcAft>
                <a:spcPts val="0"/>
              </a:spcAft>
              <a:buClr>
                <a:schemeClr val="dk1"/>
              </a:buClr>
              <a:buSzPts val="1100"/>
              <a:buFont typeface="Arial"/>
              <a:buNone/>
            </a:pPr>
            <a:r>
              <a:rPr lang="zh-TW"/>
              <a:t>這樣的改進將使我們有能力處理更寬的頻寬、應對非中心位置的目標，同時也有潛力讓整體方法更容易適配於實際可製造的硬體設計。</a:t>
            </a:r>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da0c4a3b0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4" name="Google Shape;334;g3da0c4a3b06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zh-TW" dirty="0"/>
              <a:t>That brings us to the conclusion of our presentation. If there is one crucial take-home message we want you to remember from our research today, it is this: Grating lobes, which are fundamentally caused by spatial aliasing, do not always require impossible hardware solutions to fix. They can be effectively and elegantly reduced using spatial spectrum-based de-aliasing methods. Specifically, our dual-row, dual-pitch approach successfully suppresses these artifacts, proving that smart signal processing can overcome strict physical hardware limitations.</a:t>
            </a:r>
            <a:endParaRPr dirty="0"/>
          </a:p>
          <a:p>
            <a:pPr marL="0" lvl="0" indent="0" algn="l" rtl="0">
              <a:lnSpc>
                <a:spcPct val="115000"/>
              </a:lnSpc>
              <a:spcBef>
                <a:spcPts val="1200"/>
              </a:spcBef>
              <a:spcAft>
                <a:spcPts val="0"/>
              </a:spcAft>
              <a:buSzPts val="1100"/>
              <a:buNone/>
            </a:pPr>
            <a:r>
              <a:rPr lang="zh-TW" dirty="0"/>
              <a:t>These is our presentation. Thank you all very much for your time and attention.</a:t>
            </a:r>
            <a:endParaRPr lang="en-US" altLang="zh-TW"/>
          </a:p>
          <a:p>
            <a:pPr marL="0" lvl="0" indent="0" algn="l" rtl="0">
              <a:lnSpc>
                <a:spcPct val="115000"/>
              </a:lnSpc>
              <a:spcBef>
                <a:spcPts val="1200"/>
              </a:spcBef>
              <a:spcAft>
                <a:spcPts val="0"/>
              </a:spcAft>
              <a:buSzPts val="1100"/>
              <a:buNone/>
            </a:pPr>
            <a:endParaRPr/>
          </a:p>
          <a:p>
            <a:pPr marL="0" lvl="0" indent="0" algn="l" rtl="0">
              <a:lnSpc>
                <a:spcPct val="115000"/>
              </a:lnSpc>
              <a:spcBef>
                <a:spcPts val="1200"/>
              </a:spcBef>
              <a:spcAft>
                <a:spcPts val="0"/>
              </a:spcAft>
              <a:buSzPts val="1100"/>
              <a:buNone/>
            </a:pPr>
            <a:r>
              <a:rPr lang="zh-TW" dirty="0"/>
              <a:t>最後，這也帶我們來到本次簡報的結論。</a:t>
            </a:r>
            <a:endParaRPr dirty="0"/>
          </a:p>
          <a:p>
            <a:pPr marL="0" lvl="0" indent="0" algn="l" rtl="0">
              <a:lnSpc>
                <a:spcPct val="115000"/>
              </a:lnSpc>
              <a:spcBef>
                <a:spcPts val="1200"/>
              </a:spcBef>
              <a:spcAft>
                <a:spcPts val="0"/>
              </a:spcAft>
              <a:buSzPts val="1100"/>
              <a:buNone/>
            </a:pPr>
            <a:r>
              <a:rPr lang="zh-TW" dirty="0"/>
              <a:t>如果今天的研究有一個最重要的重點希望大家記住，那就是：由空間混疊所造成的光柵瓣問題，並不一定需要依賴幾乎不可行的硬體解決方案。我們可以透過基於空間頻譜的去混疊方法，有效且優雅地降低這些影像假影。</a:t>
            </a:r>
            <a:endParaRPr dirty="0"/>
          </a:p>
          <a:p>
            <a:pPr marL="0" lvl="0" indent="0" algn="l" rtl="0">
              <a:lnSpc>
                <a:spcPct val="115000"/>
              </a:lnSpc>
              <a:spcBef>
                <a:spcPts val="1200"/>
              </a:spcBef>
              <a:spcAft>
                <a:spcPts val="0"/>
              </a:spcAft>
              <a:buSzPts val="1100"/>
              <a:buNone/>
            </a:pPr>
            <a:r>
              <a:rPr lang="zh-TW" dirty="0"/>
              <a:t>特別是，我們提出的雙列、雙間距（dual-row, dual-pitch）方法，成功地抑制了這些光柵瓣，證明了只要運用聰明的訊號處理技術，就能突破嚴格的硬體限制。</a:t>
            </a:r>
            <a:endParaRPr dirty="0"/>
          </a:p>
          <a:p>
            <a:pPr marL="0" lvl="0" indent="0" algn="l" rtl="0">
              <a:lnSpc>
                <a:spcPct val="115000"/>
              </a:lnSpc>
              <a:spcBef>
                <a:spcPts val="1200"/>
              </a:spcBef>
              <a:spcAft>
                <a:spcPts val="0"/>
              </a:spcAft>
              <a:buSzPts val="1100"/>
              <a:buNone/>
            </a:pPr>
            <a:r>
              <a:rPr lang="zh-TW" dirty="0"/>
              <a:t>以上是我們的報告，非常感謝各位的時間與聆聽。</a:t>
            </a:r>
            <a:endParaRPr dirty="0"/>
          </a:p>
          <a:p>
            <a:pPr marL="0" lvl="0" indent="0" algn="l" rtl="0">
              <a:lnSpc>
                <a:spcPct val="115000"/>
              </a:lnSpc>
              <a:spcBef>
                <a:spcPts val="1200"/>
              </a:spcBef>
              <a:spcAft>
                <a:spcPts val="120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c5bf4ef1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3c5bf4ef1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Transducer 的架構圖</a:t>
            </a:r>
            <a:endParaRPr/>
          </a:p>
          <a:p>
            <a:pPr marL="0" lvl="0" indent="0" algn="l" rtl="0">
              <a:lnSpc>
                <a:spcPct val="100000"/>
              </a:lnSpc>
              <a:spcBef>
                <a:spcPts val="0"/>
              </a:spcBef>
              <a:spcAft>
                <a:spcPts val="0"/>
              </a:spcAft>
              <a:buSzPts val="1100"/>
              <a:buNone/>
            </a:pPr>
            <a:r>
              <a:rPr lang="zh-TW">
                <a:solidFill>
                  <a:schemeClr val="dk1"/>
                </a:solidFill>
              </a:rPr>
              <a:t>This is a simple schematic of a linear </a:t>
            </a:r>
            <a:r>
              <a:rPr lang="zh-TW" b="1">
                <a:solidFill>
                  <a:schemeClr val="dk1"/>
                </a:solidFill>
              </a:rPr>
              <a:t>transducer</a:t>
            </a:r>
            <a:r>
              <a:rPr lang="zh-TW">
                <a:solidFill>
                  <a:schemeClr val="dk1"/>
                </a:solidFill>
              </a:rPr>
              <a:t>, in which there are some important parameters </a:t>
            </a:r>
            <a:r>
              <a:rPr lang="zh-TW" b="1">
                <a:solidFill>
                  <a:schemeClr val="dk1"/>
                </a:solidFill>
              </a:rPr>
              <a:t>relevant</a:t>
            </a:r>
            <a:r>
              <a:rPr lang="zh-TW">
                <a:solidFill>
                  <a:schemeClr val="dk1"/>
                </a:solidFill>
              </a:rPr>
              <a:t> to our topic. </a:t>
            </a:r>
            <a:r>
              <a:rPr lang="zh-TW" b="1">
                <a:solidFill>
                  <a:schemeClr val="dk1"/>
                </a:solidFill>
              </a:rPr>
              <a:t>Kerf</a:t>
            </a:r>
            <a:r>
              <a:rPr lang="zh-TW">
                <a:solidFill>
                  <a:schemeClr val="dk1"/>
                </a:solidFill>
              </a:rPr>
              <a:t> refers to the space between every two consecutive elements, while </a:t>
            </a:r>
            <a:r>
              <a:rPr lang="zh-TW" b="1">
                <a:solidFill>
                  <a:schemeClr val="dk1"/>
                </a:solidFill>
              </a:rPr>
              <a:t>Pitch</a:t>
            </a:r>
            <a:r>
              <a:rPr lang="zh-TW">
                <a:solidFill>
                  <a:schemeClr val="dk1"/>
                </a:solidFill>
              </a:rPr>
              <a:t> refers to the distance between the </a:t>
            </a:r>
            <a:r>
              <a:rPr lang="zh-TW" b="1">
                <a:solidFill>
                  <a:schemeClr val="dk1"/>
                </a:solidFill>
              </a:rPr>
              <a:t>centers</a:t>
            </a:r>
            <a:r>
              <a:rPr lang="zh-TW">
                <a:solidFill>
                  <a:schemeClr val="dk1"/>
                </a:solidFill>
              </a:rPr>
              <a:t> of two consecutive elements.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c5bf4ef15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3c5bf4ef15d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取樣原理與 Pitch 的關係</a:t>
            </a:r>
            <a:endParaRPr/>
          </a:p>
          <a:p>
            <a:pPr marL="0" lvl="0" indent="0" algn="l" rtl="0">
              <a:lnSpc>
                <a:spcPct val="100000"/>
              </a:lnSpc>
              <a:spcBef>
                <a:spcPts val="0"/>
              </a:spcBef>
              <a:spcAft>
                <a:spcPts val="0"/>
              </a:spcAft>
              <a:buSzPts val="1100"/>
              <a:buNone/>
            </a:pPr>
            <a:r>
              <a:rPr lang="zh-TW">
                <a:solidFill>
                  <a:schemeClr val="dk1"/>
                </a:solidFill>
              </a:rPr>
              <a:t>While signals existing in nature are continuous, our computers and processors can only </a:t>
            </a:r>
            <a:r>
              <a:rPr lang="zh-TW" b="1">
                <a:solidFill>
                  <a:schemeClr val="dk1"/>
                </a:solidFill>
              </a:rPr>
              <a:t>process</a:t>
            </a:r>
            <a:r>
              <a:rPr lang="zh-TW">
                <a:solidFill>
                  <a:schemeClr val="dk1"/>
                </a:solidFill>
              </a:rPr>
              <a:t> digital signals, which are discrete. </a:t>
            </a:r>
            <a:r>
              <a:rPr lang="zh-TW" b="1">
                <a:solidFill>
                  <a:schemeClr val="dk1"/>
                </a:solidFill>
              </a:rPr>
              <a:t>Therefore</a:t>
            </a:r>
            <a:r>
              <a:rPr lang="zh-TW">
                <a:solidFill>
                  <a:schemeClr val="dk1"/>
                </a:solidFill>
              </a:rPr>
              <a:t>, we must perform </a:t>
            </a:r>
            <a:r>
              <a:rPr lang="zh-TW" b="1">
                <a:solidFill>
                  <a:schemeClr val="dk1"/>
                </a:solidFill>
              </a:rPr>
              <a:t>sampling</a:t>
            </a:r>
            <a:r>
              <a:rPr lang="zh-TW">
                <a:solidFill>
                  <a:schemeClr val="dk1"/>
                </a:solidFill>
              </a:rPr>
              <a:t> before we start to process the signals.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c5de3cd81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3c5de3cd815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取樣原理與 Pitch 的關係</a:t>
            </a:r>
            <a:endParaRPr/>
          </a:p>
          <a:p>
            <a:pPr marL="0" lvl="0" indent="0" algn="l" rtl="0">
              <a:lnSpc>
                <a:spcPct val="100000"/>
              </a:lnSpc>
              <a:spcBef>
                <a:spcPts val="0"/>
              </a:spcBef>
              <a:spcAft>
                <a:spcPts val="0"/>
              </a:spcAft>
              <a:buSzPts val="1100"/>
              <a:buNone/>
            </a:pPr>
            <a:r>
              <a:rPr lang="zh-TW">
                <a:solidFill>
                  <a:schemeClr val="dk1"/>
                </a:solidFill>
              </a:rPr>
              <a:t>By applying a </a:t>
            </a:r>
            <a:r>
              <a:rPr lang="zh-TW" b="1">
                <a:solidFill>
                  <a:schemeClr val="dk1"/>
                </a:solidFill>
              </a:rPr>
              <a:t>Fourier transform</a:t>
            </a:r>
            <a:r>
              <a:rPr lang="zh-TW">
                <a:solidFill>
                  <a:schemeClr val="dk1"/>
                </a:solidFill>
              </a:rPr>
              <a:t> to the signals, we can observe them shifting from the time domain to the frequency domain. The Ts (sampling interval) I mentioned in the previous slide determines the </a:t>
            </a:r>
            <a:r>
              <a:rPr lang="zh-TW" b="1">
                <a:solidFill>
                  <a:schemeClr val="dk1"/>
                </a:solidFill>
              </a:rPr>
              <a:t>sampling frequency</a:t>
            </a:r>
            <a:r>
              <a:rPr lang="zh-TW">
                <a:solidFill>
                  <a:schemeClr val="dk1"/>
                </a:solidFill>
              </a:rPr>
              <a:t> (fs). This means the signal's spectrum will be </a:t>
            </a:r>
            <a:r>
              <a:rPr lang="zh-TW" b="1">
                <a:solidFill>
                  <a:schemeClr val="dk1"/>
                </a:solidFill>
              </a:rPr>
              <a:t>replicated</a:t>
            </a:r>
            <a:r>
              <a:rPr lang="zh-TW">
                <a:solidFill>
                  <a:schemeClr val="dk1"/>
                </a:solidFill>
              </a:rPr>
              <a:t> every fs in the frequency domain, and this relationship can be expressed by the formula shown on the right.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c5de3cd81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3c5de3cd815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Nyquist 定理與取樣不足</a:t>
            </a:r>
            <a:endParaRPr/>
          </a:p>
          <a:p>
            <a:pPr marL="0" lvl="0" indent="0" algn="l" rtl="0">
              <a:lnSpc>
                <a:spcPct val="100000"/>
              </a:lnSpc>
              <a:spcBef>
                <a:spcPts val="0"/>
              </a:spcBef>
              <a:spcAft>
                <a:spcPts val="0"/>
              </a:spcAft>
              <a:buSzPts val="1100"/>
              <a:buNone/>
            </a:pPr>
            <a:r>
              <a:rPr lang="zh-TW">
                <a:solidFill>
                  <a:schemeClr val="dk1"/>
                </a:solidFill>
              </a:rPr>
              <a:t>Having acknowledged the sampling theorem, a question arises: </a:t>
            </a:r>
            <a:r>
              <a:rPr lang="zh-TW" b="1">
                <a:solidFill>
                  <a:schemeClr val="dk1"/>
                </a:solidFill>
              </a:rPr>
              <a:t>What is the optimal sampling rate?</a:t>
            </a:r>
            <a:r>
              <a:rPr lang="zh-TW">
                <a:solidFill>
                  <a:schemeClr val="dk1"/>
                </a:solidFill>
              </a:rPr>
              <a:t> To answer this, I will explain the </a:t>
            </a:r>
            <a:r>
              <a:rPr lang="zh-TW" b="1">
                <a:solidFill>
                  <a:schemeClr val="dk1"/>
                </a:solidFill>
              </a:rPr>
              <a:t>Nyquist Theorem</a:t>
            </a:r>
            <a:r>
              <a:rPr lang="zh-TW">
                <a:solidFill>
                  <a:schemeClr val="dk1"/>
                </a:solidFill>
              </a:rPr>
              <a:t>. After sampling and performing a Fourier transform, the signal's spectrum is replicated along the </a:t>
            </a:r>
            <a:r>
              <a:rPr lang="zh-TW" b="1">
                <a:solidFill>
                  <a:schemeClr val="dk1"/>
                </a:solidFill>
              </a:rPr>
              <a:t>frequency axis</a:t>
            </a:r>
            <a:r>
              <a:rPr lang="zh-TW">
                <a:solidFill>
                  <a:schemeClr val="dk1"/>
                </a:solidFill>
              </a:rPr>
              <a:t>. Once the sampling frequency becomes smaller than twice the highest frequency of the signals (fs &lt; 2fH), these </a:t>
            </a:r>
            <a:r>
              <a:rPr lang="zh-TW" b="1">
                <a:solidFill>
                  <a:schemeClr val="dk1"/>
                </a:solidFill>
              </a:rPr>
              <a:t>spectral samples </a:t>
            </a:r>
            <a:r>
              <a:rPr lang="zh-TW">
                <a:solidFill>
                  <a:schemeClr val="dk1"/>
                </a:solidFill>
              </a:rPr>
              <a:t>begin to overlap. When this happens, high-frequency information 'bleeds' into the lower frequencies, making it mathematically impossible to distinguish the original signal components. This phenomenon is what we call </a:t>
            </a:r>
            <a:r>
              <a:rPr lang="zh-TW" b="1">
                <a:solidFill>
                  <a:schemeClr val="dk1"/>
                </a:solidFill>
              </a:rPr>
              <a:t>'Aliasing'.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en-US" altLang="zh-TW" dirty="0"/>
                  <a:t>In ultrasound imaging, the array elements sample the incoming acoustic field along the lateral direction. The sampling interval is the element pitch, </a:t>
                </a:r>
                <a14:m>
                  <m:oMath xmlns:m="http://schemas.openxmlformats.org/officeDocument/2006/math">
                    <m:r>
                      <a:rPr lang="zh-TW" altLang="en-US" sz="1200" i="1" kern="1200">
                        <a:solidFill>
                          <a:schemeClr val="tx1"/>
                        </a:solidFill>
                        <a:latin typeface="Cambria Math" panose="02040503050406030204" pitchFamily="18" charset="0"/>
                        <a:ea typeface="+mn-ea"/>
                        <a:cs typeface="+mn-cs"/>
                      </a:rPr>
                      <m:t>𝑑</m:t>
                    </m:r>
                  </m:oMath>
                </a14:m>
                <a:r>
                  <a:rPr lang="en-US" altLang="zh-TW" dirty="0"/>
                  <a:t>.</a:t>
                </a:r>
              </a:p>
              <a:p>
                <a:endParaRPr lang="en-US" altLang="zh-TW" dirty="0"/>
              </a:p>
              <a:p>
                <a:r>
                  <a:rPr lang="en-US" altLang="zh-TW" dirty="0"/>
                  <a:t>For a wave arriving from angle </a:t>
                </a:r>
                <a14:m>
                  <m:oMath xmlns:m="http://schemas.openxmlformats.org/officeDocument/2006/math">
                    <m:r>
                      <a:rPr lang="zh-TW" altLang="en-US" sz="1200" i="1" kern="1200">
                        <a:solidFill>
                          <a:schemeClr val="tx1"/>
                        </a:solidFill>
                        <a:latin typeface="Cambria Math" panose="02040503050406030204" pitchFamily="18" charset="0"/>
                        <a:ea typeface="+mn-ea"/>
                        <a:cs typeface="+mn-cs"/>
                      </a:rPr>
                      <m:t>𝜃</m:t>
                    </m:r>
                  </m:oMath>
                </a14:m>
                <a:r>
                  <a:rPr lang="en-US" altLang="zh-TW" dirty="0"/>
                  <a:t>, the lateral spatial frequency is related to </a:t>
                </a:r>
                <a14:m>
                  <m:oMath xmlns:m="http://schemas.openxmlformats.org/officeDocument/2006/math">
                    <m:func>
                      <m:funcPr>
                        <m:ctrlPr>
                          <a:rPr lang="ar-AE" altLang="zh-TW" sz="1200" i="1" kern="1200">
                            <a:solidFill>
                              <a:schemeClr val="tx1"/>
                            </a:solidFill>
                            <a:latin typeface="Cambria Math" panose="02040503050406030204" pitchFamily="18" charset="0"/>
                            <a:ea typeface="+mn-ea"/>
                            <a:cs typeface="+mn-cs"/>
                          </a:rPr>
                        </m:ctrlPr>
                      </m:funcPr>
                      <m:fName>
                        <m:r>
                          <m:rPr>
                            <m:sty m:val="p"/>
                          </m:rPr>
                          <a:rPr lang="en-US" altLang="zh-TW" sz="1200" kern="1200">
                            <a:solidFill>
                              <a:schemeClr val="tx1"/>
                            </a:solidFill>
                            <a:latin typeface="Cambria Math" panose="02040503050406030204" pitchFamily="18" charset="0"/>
                            <a:ea typeface="+mn-ea"/>
                            <a:cs typeface="+mn-cs"/>
                          </a:rPr>
                          <m:t>sin</m:t>
                        </m:r>
                      </m:fName>
                      <m:e>
                        <m:r>
                          <a:rPr lang="zh-TW" altLang="ar-AE" sz="1200" i="1" kern="1200">
                            <a:solidFill>
                              <a:schemeClr val="tx1"/>
                            </a:solidFill>
                            <a:latin typeface="Cambria Math" panose="02040503050406030204" pitchFamily="18" charset="0"/>
                            <a:ea typeface="+mn-ea"/>
                            <a:cs typeface="+mn-cs"/>
                          </a:rPr>
                          <m:t>𝜃</m:t>
                        </m:r>
                      </m:e>
                    </m:func>
                    <m:r>
                      <a:rPr lang="ar-AE" altLang="zh-TW" sz="1200" i="0" kern="1200">
                        <a:solidFill>
                          <a:schemeClr val="tx1"/>
                        </a:solidFill>
                        <a:latin typeface="Cambria Math" panose="02040503050406030204" pitchFamily="18" charset="0"/>
                        <a:ea typeface="+mn-ea"/>
                        <a:cs typeface="+mn-cs"/>
                      </a:rPr>
                      <m:t>/</m:t>
                    </m:r>
                    <m:r>
                      <a:rPr lang="zh-TW" altLang="ar-AE" sz="1200" i="1" kern="1200">
                        <a:solidFill>
                          <a:schemeClr val="tx1"/>
                        </a:solidFill>
                        <a:latin typeface="Cambria Math" panose="02040503050406030204" pitchFamily="18" charset="0"/>
                        <a:ea typeface="+mn-ea"/>
                        <a:cs typeface="+mn-cs"/>
                      </a:rPr>
                      <m:t>𝜆</m:t>
                    </m:r>
                  </m:oMath>
                </a14:m>
                <a:r>
                  <a:rPr lang="ar-AE" altLang="zh-TW" dirty="0"/>
                  <a:t>, </a:t>
                </a:r>
                <a:r>
                  <a:rPr lang="en-US" altLang="zh-TW" dirty="0"/>
                  <a:t>where </a:t>
                </a:r>
                <a14:m>
                  <m:oMath xmlns:m="http://schemas.openxmlformats.org/officeDocument/2006/math">
                    <m:r>
                      <a:rPr lang="zh-TW" altLang="en-US" sz="1200" i="1" kern="1200">
                        <a:solidFill>
                          <a:schemeClr val="tx1"/>
                        </a:solidFill>
                        <a:latin typeface="Cambria Math" panose="02040503050406030204" pitchFamily="18" charset="0"/>
                        <a:ea typeface="+mn-ea"/>
                        <a:cs typeface="+mn-cs"/>
                      </a:rPr>
                      <m:t>𝜆</m:t>
                    </m:r>
                  </m:oMath>
                </a14:m>
                <a:r>
                  <a:rPr lang="en-US" altLang="zh-TW" dirty="0"/>
                  <a:t>is the wavelength. Therefore, a larger observation angle corresponds to a higher lateral spatial frequency.</a:t>
                </a:r>
              </a:p>
              <a:p>
                <a:endParaRPr lang="en-US" altLang="zh-TW" dirty="0"/>
              </a:p>
              <a:p>
                <a:r>
                  <a:rPr lang="en-US" altLang="zh-TW" dirty="0"/>
                  <a:t>To avoid spatial aliasing, the array pitch must be small enough to sample this lateral wave field. The common criterion is that the pitch should be smaller than or equal to half a wavelength.</a:t>
                </a:r>
              </a:p>
              <a:p>
                <a:endParaRPr lang="en-US" altLang="zh-TW" dirty="0"/>
              </a:p>
              <a:p>
                <a:r>
                  <a:rPr lang="en-US" altLang="zh-TW" dirty="0"/>
                  <a:t>When the pitch becomes larger than this limit, the spatial Nyquist condition is violated. The acoustic field is under-sampled in space, and the copied spatial spectra may appear inside the field of view.</a:t>
                </a:r>
              </a:p>
              <a:p>
                <a:endParaRPr lang="en-US" altLang="zh-TW" dirty="0"/>
              </a:p>
              <a:p>
                <a:r>
                  <a:rPr lang="en-US" altLang="zh-TW" dirty="0"/>
                  <a:t>In ultrasound images, this spatial aliasing appears as grating lobes. These artifacts can generate false structures or strong off-axis responses, which may degrade image quality and affect interpretation.</a:t>
                </a:r>
              </a:p>
              <a:p>
                <a:endParaRPr lang="zh-TW" altLang="en-US" dirty="0"/>
              </a:p>
            </p:txBody>
          </p:sp>
        </mc:Choice>
        <mc:Fallback xmlns="">
          <p:sp>
            <p:nvSpPr>
              <p:cNvPr id="3" name="備忘稿版面配置區 2"/>
              <p:cNvSpPr>
                <a:spLocks noGrp="1"/>
              </p:cNvSpPr>
              <p:nvPr>
                <p:ph type="body" idx="1"/>
              </p:nvPr>
            </p:nvSpPr>
            <p:spPr/>
            <p:txBody>
              <a:bodyPr/>
              <a:lstStyle/>
              <a:p>
                <a:r>
                  <a:rPr lang="en-US" altLang="zh-TW" dirty="0"/>
                  <a:t>In ultrasound imaging, the array elements sample the incoming acoustic field along the lateral direction. The sampling interval is the element pitch, </a:t>
                </a:r>
                <a:r>
                  <a:rPr lang="zh-TW" altLang="en-US" sz="1200" i="0" kern="1200">
                    <a:solidFill>
                      <a:schemeClr val="tx1"/>
                    </a:solidFill>
                    <a:latin typeface="+mn-lt"/>
                    <a:ea typeface="+mn-ea"/>
                    <a:cs typeface="+mn-cs"/>
                  </a:rPr>
                  <a:t>𝑑</a:t>
                </a:r>
                <a:r>
                  <a:rPr lang="en-US" altLang="zh-TW" dirty="0"/>
                  <a:t>.</a:t>
                </a:r>
              </a:p>
              <a:p>
                <a:endParaRPr lang="en-US" altLang="zh-TW" dirty="0"/>
              </a:p>
              <a:p>
                <a:r>
                  <a:rPr lang="en-US" altLang="zh-TW" dirty="0"/>
                  <a:t>For a wave arriving from angle </a:t>
                </a:r>
                <a:r>
                  <a:rPr lang="zh-TW" altLang="en-US" sz="1200" i="0" kern="1200">
                    <a:solidFill>
                      <a:schemeClr val="tx1"/>
                    </a:solidFill>
                    <a:latin typeface="+mn-lt"/>
                    <a:ea typeface="+mn-ea"/>
                    <a:cs typeface="+mn-cs"/>
                  </a:rPr>
                  <a:t>𝜃</a:t>
                </a:r>
                <a:r>
                  <a:rPr lang="en-US" altLang="zh-TW" dirty="0"/>
                  <a:t>, the lateral spatial frequency is related to </a:t>
                </a:r>
                <a:r>
                  <a:rPr lang="en-US" altLang="zh-TW" sz="1200" i="0" kern="1200">
                    <a:solidFill>
                      <a:schemeClr val="tx1"/>
                    </a:solidFill>
                    <a:latin typeface="+mn-lt"/>
                    <a:ea typeface="+mn-ea"/>
                    <a:cs typeface="+mn-cs"/>
                  </a:rPr>
                  <a:t>sin</a:t>
                </a:r>
                <a:r>
                  <a:rPr lang="ar-AE" altLang="zh-TW" sz="1200" i="0" kern="1200">
                    <a:solidFill>
                      <a:schemeClr val="tx1"/>
                    </a:solidFill>
                    <a:latin typeface="+mn-lt"/>
                    <a:ea typeface="+mn-ea"/>
                    <a:cs typeface="+mn-cs"/>
                  </a:rPr>
                  <a:t>⁡</a:t>
                </a:r>
                <a:r>
                  <a:rPr lang="zh-TW" altLang="ar-AE" sz="1200" i="0" kern="1200">
                    <a:solidFill>
                      <a:schemeClr val="tx1"/>
                    </a:solidFill>
                    <a:latin typeface="+mn-lt"/>
                    <a:ea typeface="+mn-ea"/>
                    <a:cs typeface="+mn-cs"/>
                  </a:rPr>
                  <a:t>𝜃</a:t>
                </a:r>
                <a:r>
                  <a:rPr lang="ar-AE" altLang="zh-TW" sz="1200" i="0" kern="1200">
                    <a:solidFill>
                      <a:schemeClr val="tx1"/>
                    </a:solidFill>
                    <a:latin typeface="+mn-lt"/>
                    <a:ea typeface="+mn-ea"/>
                    <a:cs typeface="+mn-cs"/>
                  </a:rPr>
                  <a:t>/</a:t>
                </a:r>
                <a:r>
                  <a:rPr lang="zh-TW" altLang="ar-AE" sz="1200" i="0" kern="1200">
                    <a:solidFill>
                      <a:schemeClr val="tx1"/>
                    </a:solidFill>
                    <a:latin typeface="+mn-lt"/>
                    <a:ea typeface="+mn-ea"/>
                    <a:cs typeface="+mn-cs"/>
                  </a:rPr>
                  <a:t>𝜆</a:t>
                </a:r>
                <a:r>
                  <a:rPr lang="ar-AE" altLang="zh-TW" dirty="0"/>
                  <a:t>, </a:t>
                </a:r>
                <a:r>
                  <a:rPr lang="en-US" altLang="zh-TW" dirty="0"/>
                  <a:t>where </a:t>
                </a:r>
                <a:r>
                  <a:rPr lang="zh-TW" altLang="en-US" sz="1200" i="0" kern="1200">
                    <a:solidFill>
                      <a:schemeClr val="tx1"/>
                    </a:solidFill>
                    <a:latin typeface="+mn-lt"/>
                    <a:ea typeface="+mn-ea"/>
                    <a:cs typeface="+mn-cs"/>
                  </a:rPr>
                  <a:t>𝜆</a:t>
                </a:r>
                <a:r>
                  <a:rPr lang="en-US" altLang="zh-TW" dirty="0"/>
                  <a:t>is the wavelength. Therefore, a larger observation angle corresponds to a higher lateral spatial frequency.</a:t>
                </a:r>
              </a:p>
              <a:p>
                <a:endParaRPr lang="en-US" altLang="zh-TW" dirty="0"/>
              </a:p>
              <a:p>
                <a:r>
                  <a:rPr lang="en-US" altLang="zh-TW" dirty="0"/>
                  <a:t>To avoid spatial aliasing, the array pitch must be small enough to sample this lateral wave field. The common criterion is that the pitch should be smaller than or equal to half a wavelength.</a:t>
                </a:r>
              </a:p>
              <a:p>
                <a:endParaRPr lang="en-US" altLang="zh-TW" dirty="0"/>
              </a:p>
              <a:p>
                <a:r>
                  <a:rPr lang="en-US" altLang="zh-TW" dirty="0"/>
                  <a:t>When the pitch becomes larger than this limit, the spatial Nyquist condition is violated. The acoustic field is under-sampled in space, and the copied spatial spectra may appear inside the field of view.</a:t>
                </a:r>
              </a:p>
              <a:p>
                <a:endParaRPr lang="en-US" altLang="zh-TW" dirty="0"/>
              </a:p>
              <a:p>
                <a:r>
                  <a:rPr lang="en-US" altLang="zh-TW" dirty="0"/>
                  <a:t>In ultrasound images, this spatial aliasing appears as grating lobes. These artifacts can generate false structures or strong off-axis responses, which may degrade image quality and affect interpretation.</a:t>
                </a:r>
              </a:p>
              <a:p>
                <a:endParaRPr lang="zh-TW" altLang="en-US" dirty="0"/>
              </a:p>
            </p:txBody>
          </p:sp>
        </mc:Fallback>
      </mc:AlternateContent>
      <p:sp>
        <p:nvSpPr>
          <p:cNvPr id="4" name="投影片編號版面配置區 3"/>
          <p:cNvSpPr>
            <a:spLocks noGrp="1"/>
          </p:cNvSpPr>
          <p:nvPr>
            <p:ph type="sldNum" sz="quarter" idx="5"/>
          </p:nvPr>
        </p:nvSpPr>
        <p:spPr/>
        <p:txBody>
          <a:bodyPr/>
          <a:lstStyle/>
          <a:p>
            <a:fld id="{5365EF24-B6D8-4938-86D1-2BC370555D0A}" type="slidenum">
              <a:rPr lang="zh-TW" altLang="en-US" smtClean="0"/>
              <a:t>7</a:t>
            </a:fld>
            <a:endParaRPr lang="zh-TW" altLang="en-US"/>
          </a:p>
        </p:txBody>
      </p:sp>
    </p:spTree>
    <p:extLst>
      <p:ext uri="{BB962C8B-B14F-4D97-AF65-F5344CB8AC3E}">
        <p14:creationId xmlns:p14="http://schemas.microsoft.com/office/powerpoint/2010/main" val="2564580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en-US" altLang="zh-TW" dirty="0"/>
              <a:t>Grating lobes can be understood from the constructive interference condition of an array.</a:t>
            </a:r>
          </a:p>
          <a:p>
            <a:endParaRPr lang="en-US" altLang="zh-TW" dirty="0"/>
          </a:p>
          <a:p>
            <a:r>
              <a:rPr lang="en-US" altLang="zh-TW" dirty="0"/>
              <a:t>For the desired imaging direction, the signals received by different elements are aligned by beamforming. After the delay correction, the waves add constructively and form the main lobe.</a:t>
            </a:r>
          </a:p>
          <a:p>
            <a:endParaRPr lang="en-US" altLang="zh-TW" dirty="0"/>
          </a:p>
          <a:p>
            <a:r>
              <a:rPr lang="en-US" altLang="zh-TW" dirty="0"/>
              <a:t>When the element pitch is too large, there can be additional off-axis directions that satisfy a similar phase-matching condition. Signals from these directions can also add constructively after beamforming.</a:t>
            </a:r>
          </a:p>
          <a:p>
            <a:endParaRPr lang="en-US" altLang="zh-TW" dirty="0"/>
          </a:p>
          <a:p>
            <a:r>
              <a:rPr lang="en-US" altLang="zh-TW" dirty="0"/>
              <a:t>As a result, the beam pattern does not contain only the main lobe. It also contains strong additional lobes at off-axis positions. These are the grating lobes.</a:t>
            </a:r>
          </a:p>
          <a:p>
            <a:endParaRPr lang="en-US" altLang="zh-TW" dirty="0"/>
          </a:p>
          <a:p>
            <a:r>
              <a:rPr lang="en-US" altLang="zh-TW" dirty="0"/>
              <a:t>Their locations are determined by the steering angle, wavelength, and element pitch. This is important because it means grating lobes are not random noise. They are predictable artifacts caused by spatial sampling.</a:t>
            </a:r>
          </a:p>
          <a:p>
            <a:endParaRPr lang="en-US" altLang="zh-TW" dirty="0"/>
          </a:p>
          <a:p>
            <a:r>
              <a:rPr lang="en-US" altLang="zh-TW" dirty="0"/>
              <a:t>This predictability is useful later, because if the artifact location changes with steering angle, then angle design may become a possible way to control grating-lobe behavior.</a:t>
            </a:r>
          </a:p>
          <a:p>
            <a:endParaRPr lang="zh-TW" altLang="en-US" dirty="0"/>
          </a:p>
        </p:txBody>
      </p:sp>
      <p:sp>
        <p:nvSpPr>
          <p:cNvPr id="4" name="投影片編號版面配置區 3"/>
          <p:cNvSpPr>
            <a:spLocks noGrp="1"/>
          </p:cNvSpPr>
          <p:nvPr>
            <p:ph type="sldNum" sz="quarter" idx="5"/>
          </p:nvPr>
        </p:nvSpPr>
        <p:spPr/>
        <p:txBody>
          <a:bodyPr/>
          <a:lstStyle/>
          <a:p>
            <a:fld id="{5365EF24-B6D8-4938-86D1-2BC370555D0A}" type="slidenum">
              <a:rPr lang="zh-TW" altLang="en-US" smtClean="0"/>
              <a:t>8</a:t>
            </a:fld>
            <a:endParaRPr lang="zh-TW" altLang="en-US"/>
          </a:p>
        </p:txBody>
      </p:sp>
    </p:spTree>
    <p:extLst>
      <p:ext uri="{BB962C8B-B14F-4D97-AF65-F5344CB8AC3E}">
        <p14:creationId xmlns:p14="http://schemas.microsoft.com/office/powerpoint/2010/main" val="3333176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c5bf4ef15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g3c5bf4ef15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zh-TW"/>
              <a:t>取樣原理與 Pitch 的關係</a:t>
            </a:r>
            <a:endParaRPr/>
          </a:p>
          <a:p>
            <a:pPr marL="0" lvl="0" indent="0" algn="l" rtl="0">
              <a:lnSpc>
                <a:spcPct val="100000"/>
              </a:lnSpc>
              <a:spcBef>
                <a:spcPts val="0"/>
              </a:spcBef>
              <a:spcAft>
                <a:spcPts val="0"/>
              </a:spcAft>
              <a:buSzPts val="1100"/>
              <a:buNone/>
            </a:pPr>
            <a:r>
              <a:rPr lang="zh-TW"/>
              <a:t>K空間 : K 空間就是影像的『空間頻譜』，它是將物理空間進行傅立葉轉換後的結果，用來描述波前的傳播方向與相位變化率。</a:t>
            </a:r>
            <a:endParaRPr/>
          </a:p>
          <a:p>
            <a:pPr marL="0" lvl="0" indent="0" algn="l" rtl="0">
              <a:lnSpc>
                <a:spcPct val="115000"/>
              </a:lnSpc>
              <a:spcBef>
                <a:spcPts val="0"/>
              </a:spcBef>
              <a:spcAft>
                <a:spcPts val="0"/>
              </a:spcAft>
              <a:buClr>
                <a:schemeClr val="dk1"/>
              </a:buClr>
              <a:buSzPts val="1100"/>
              <a:buFont typeface="Arial"/>
              <a:buNone/>
            </a:pPr>
            <a:r>
              <a:rPr lang="zh-TW">
                <a:solidFill>
                  <a:schemeClr val="dk1"/>
                </a:solidFill>
              </a:rPr>
              <a:t>"Remember that I just mentioned there are two important parameters for ultrasound transducers: Kerf and Pitch. Now, I am going to explain why </a:t>
            </a:r>
            <a:r>
              <a:rPr lang="zh-TW" b="1">
                <a:solidFill>
                  <a:schemeClr val="dk1"/>
                </a:solidFill>
              </a:rPr>
              <a:t>Pitch</a:t>
            </a:r>
            <a:r>
              <a:rPr lang="zh-TW">
                <a:solidFill>
                  <a:schemeClr val="dk1"/>
                </a:solidFill>
              </a:rPr>
              <a:t> matters so much when we are performing sampling.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zh-TW">
                <a:solidFill>
                  <a:schemeClr val="dk1"/>
                </a:solidFill>
              </a:rPr>
              <a:t>To understand this, let’s look at the comparison table on this slide. In the </a:t>
            </a:r>
            <a:r>
              <a:rPr lang="zh-TW" b="1">
                <a:solidFill>
                  <a:schemeClr val="dk1"/>
                </a:solidFill>
              </a:rPr>
              <a:t>Time Domain</a:t>
            </a:r>
            <a:r>
              <a:rPr lang="zh-TW">
                <a:solidFill>
                  <a:schemeClr val="dk1"/>
                </a:solidFill>
              </a:rPr>
              <a:t>, we have a sampling period (T_s) that represents how much time passes between samples. Similarly, in the </a:t>
            </a:r>
            <a:r>
              <a:rPr lang="zh-TW" b="1">
                <a:solidFill>
                  <a:schemeClr val="dk1"/>
                </a:solidFill>
              </a:rPr>
              <a:t>Spatial Domain</a:t>
            </a:r>
            <a:r>
              <a:rPr lang="zh-TW">
                <a:solidFill>
                  <a:schemeClr val="dk1"/>
                </a:solidFill>
              </a:rPr>
              <a:t>, the </a:t>
            </a:r>
            <a:r>
              <a:rPr lang="zh-TW" b="1">
                <a:solidFill>
                  <a:schemeClr val="dk1"/>
                </a:solidFill>
              </a:rPr>
              <a:t>Pitch (d)</a:t>
            </a:r>
            <a:r>
              <a:rPr lang="zh-TW">
                <a:solidFill>
                  <a:schemeClr val="dk1"/>
                </a:solidFill>
              </a:rPr>
              <a:t> represents the distance between two sampling points—our transducer elements. Just as fs gives us the temporal sampling frequency, ks defines our </a:t>
            </a:r>
            <a:r>
              <a:rPr lang="zh-TW" b="1">
                <a:solidFill>
                  <a:schemeClr val="dk1"/>
                </a:solidFill>
              </a:rPr>
              <a:t>spatial sampling frequency (k_s)</a:t>
            </a:r>
            <a:r>
              <a:rPr lang="zh-TW">
                <a:solidFill>
                  <a:schemeClr val="dk1"/>
                </a:solidFill>
              </a:rPr>
              <a:t>.</a:t>
            </a:r>
            <a:endParaRPr>
              <a:solidFill>
                <a:schemeClr val="dk1"/>
              </a:solidFill>
            </a:endParaRPr>
          </a:p>
          <a:p>
            <a:pPr marL="0" lvl="0" indent="0" algn="l" rtl="0">
              <a:lnSpc>
                <a:spcPct val="115000"/>
              </a:lnSpc>
              <a:spcBef>
                <a:spcPts val="1200"/>
              </a:spcBef>
              <a:spcAft>
                <a:spcPts val="0"/>
              </a:spcAft>
              <a:buSzPts val="1100"/>
              <a:buNone/>
            </a:pPr>
            <a:r>
              <a:rPr lang="zh-TW">
                <a:solidFill>
                  <a:schemeClr val="dk1"/>
                </a:solidFill>
              </a:rPr>
              <a:t>Just as we use the Fourier Transform to convert a time-domain signal into the Frequency Domain, we apply it to physical space to get K-space. Simply put, </a:t>
            </a:r>
            <a:r>
              <a:rPr lang="zh-TW" b="1">
                <a:solidFill>
                  <a:schemeClr val="dk1"/>
                </a:solidFill>
              </a:rPr>
              <a:t>K-space is the spatial frequency spectrum of an image.</a:t>
            </a:r>
            <a:r>
              <a:rPr lang="zh-TW">
                <a:solidFill>
                  <a:schemeClr val="dk1"/>
                </a:solidFill>
              </a:rPr>
              <a:t>  In this domain, the k_x doesn't represent time; it represents the </a:t>
            </a:r>
            <a:r>
              <a:rPr lang="zh-TW" b="1">
                <a:solidFill>
                  <a:schemeClr val="dk1"/>
                </a:solidFill>
              </a:rPr>
              <a:t>rate of phase change</a:t>
            </a:r>
            <a:r>
              <a:rPr lang="zh-TW">
                <a:solidFill>
                  <a:schemeClr val="dk1"/>
                </a:solidFill>
              </a:rPr>
              <a:t>, which physically maps to the </a:t>
            </a:r>
            <a:r>
              <a:rPr lang="zh-TW" b="1">
                <a:solidFill>
                  <a:schemeClr val="dk1"/>
                </a:solidFill>
              </a:rPr>
              <a:t>steering angle</a:t>
            </a:r>
            <a:r>
              <a:rPr lang="zh-TW">
                <a:solidFill>
                  <a:schemeClr val="dk1"/>
                </a:solidFill>
              </a:rPr>
              <a:t> of the ultrasound wave. K-space will be related to the prior work that I will bring it up later.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 name="Google Shape;60;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682C3E-BF17-1108-FB8A-FB46BBAC227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6F09B5F7-5115-DF15-5BA6-041D26ADCFD9}"/>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2373E41-9547-697E-E98E-F35707B34786}"/>
              </a:ext>
            </a:extLst>
          </p:cNvPr>
          <p:cNvSpPr>
            <a:spLocks noGrp="1"/>
          </p:cNvSpPr>
          <p:nvPr>
            <p:ph type="dt" sz="half" idx="10"/>
          </p:nvPr>
        </p:nvSpPr>
        <p:spPr/>
        <p:txBody>
          <a:bodyPr/>
          <a:lstStyle/>
          <a:p>
            <a:fld id="{D383DB5C-0BE1-48BE-BD9B-E94A1430AC16}" type="datetime1">
              <a:rPr lang="zh-TW" altLang="en-US" smtClean="0"/>
              <a:t>2026/6/7</a:t>
            </a:fld>
            <a:endParaRPr lang="zh-TW" altLang="en-US"/>
          </a:p>
        </p:txBody>
      </p:sp>
      <p:sp>
        <p:nvSpPr>
          <p:cNvPr id="5" name="頁尾版面配置區 4">
            <a:extLst>
              <a:ext uri="{FF2B5EF4-FFF2-40B4-BE49-F238E27FC236}">
                <a16:creationId xmlns:a16="http://schemas.microsoft.com/office/drawing/2014/main" id="{032CDF5E-B028-7646-D79C-44374BE070B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B5E5A6E-734E-EFC2-EBEE-9D2F32D57052}"/>
              </a:ext>
            </a:extLst>
          </p:cNvPr>
          <p:cNvSpPr>
            <a:spLocks noGrp="1"/>
          </p:cNvSpPr>
          <p:nvPr>
            <p:ph type="sldNum" sz="quarter" idx="12"/>
          </p:nvPr>
        </p:nvSpPr>
        <p:spPr/>
        <p:txBody>
          <a:bodyPr/>
          <a:lstStyle/>
          <a:p>
            <a:fld id="{78BEB3C3-EE05-41D8-B7D5-CF49DFC1A3E1}" type="slidenum">
              <a:rPr lang="zh-TW" altLang="en-US" smtClean="0"/>
              <a:t>‹#›</a:t>
            </a:fld>
            <a:endParaRPr lang="zh-TW" altLang="en-US"/>
          </a:p>
        </p:txBody>
      </p:sp>
    </p:spTree>
    <p:extLst>
      <p:ext uri="{BB962C8B-B14F-4D97-AF65-F5344CB8AC3E}">
        <p14:creationId xmlns:p14="http://schemas.microsoft.com/office/powerpoint/2010/main" val="2054954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a:spLocks noGrp="1"/>
          </p:cNvSpPr>
          <p:nvPr>
            <p:ph type="ctrTitle"/>
          </p:nvPr>
        </p:nvSpPr>
        <p:spPr>
          <a:xfrm>
            <a:off x="311700" y="974175"/>
            <a:ext cx="8160758" cy="2052600"/>
          </a:xfrm>
          <a:prstGeom prst="rect">
            <a:avLst/>
          </a:prstGeom>
          <a:noFill/>
          <a:ln>
            <a:noFill/>
          </a:ln>
        </p:spPr>
        <p:txBody>
          <a:bodyPr spcFirstLastPara="1" wrap="square" lIns="91425" tIns="91425" rIns="91425" bIns="91425" anchor="ctr" anchorCtr="0">
            <a:noAutofit/>
          </a:bodyPr>
          <a:lstStyle/>
          <a:p>
            <a:pPr marL="457200" lvl="0" indent="0" algn="ctr" rtl="0">
              <a:lnSpc>
                <a:spcPct val="100000"/>
              </a:lnSpc>
              <a:spcBef>
                <a:spcPts val="0"/>
              </a:spcBef>
              <a:spcAft>
                <a:spcPts val="0"/>
              </a:spcAft>
              <a:buSzPts val="5200"/>
              <a:buNone/>
            </a:pPr>
            <a:r>
              <a:rPr lang="zh-TW" sz="4200" dirty="0">
                <a:latin typeface="Times New Roman"/>
                <a:ea typeface="Times New Roman"/>
                <a:cs typeface="Times New Roman"/>
                <a:sym typeface="Times New Roman"/>
              </a:rPr>
              <a:t>De-aliasing based on </a:t>
            </a:r>
            <a:endParaRPr sz="4200" dirty="0">
              <a:latin typeface="Times New Roman"/>
              <a:ea typeface="Times New Roman"/>
              <a:cs typeface="Times New Roman"/>
              <a:sym typeface="Times New Roman"/>
            </a:endParaRPr>
          </a:p>
          <a:p>
            <a:pPr marL="457200" lvl="0" indent="0" algn="ctr" rtl="0">
              <a:lnSpc>
                <a:spcPct val="100000"/>
              </a:lnSpc>
              <a:spcBef>
                <a:spcPts val="0"/>
              </a:spcBef>
              <a:spcAft>
                <a:spcPts val="0"/>
              </a:spcAft>
              <a:buSzPts val="5200"/>
              <a:buNone/>
            </a:pPr>
            <a:r>
              <a:rPr lang="zh-TW" sz="4200" dirty="0">
                <a:latin typeface="Times New Roman"/>
                <a:ea typeface="Times New Roman"/>
                <a:cs typeface="Times New Roman"/>
                <a:sym typeface="Times New Roman"/>
              </a:rPr>
              <a:t>Multi Sample-rate Algorithm</a:t>
            </a:r>
            <a:endParaRPr sz="4200" dirty="0">
              <a:latin typeface="Times New Roman"/>
              <a:ea typeface="Times New Roman"/>
              <a:cs typeface="Times New Roman"/>
              <a:sym typeface="Times New Roman"/>
            </a:endParaRPr>
          </a:p>
          <a:p>
            <a:pPr marL="457200" lvl="0" indent="0" algn="ctr" rtl="0">
              <a:lnSpc>
                <a:spcPct val="100000"/>
              </a:lnSpc>
              <a:spcBef>
                <a:spcPts val="0"/>
              </a:spcBef>
              <a:spcAft>
                <a:spcPts val="0"/>
              </a:spcAft>
              <a:buSzPts val="5200"/>
              <a:buNone/>
            </a:pPr>
            <a:endParaRPr dirty="0">
              <a:latin typeface="Times New Roman"/>
              <a:ea typeface="Times New Roman"/>
              <a:cs typeface="Times New Roman"/>
              <a:sym typeface="Times New Roman"/>
            </a:endParaRPr>
          </a:p>
        </p:txBody>
      </p:sp>
      <p:sp>
        <p:nvSpPr>
          <p:cNvPr id="100" name="Google Shape;100;p25"/>
          <p:cNvSpPr txBox="1">
            <a:spLocks noGrp="1"/>
          </p:cNvSpPr>
          <p:nvPr>
            <p:ph type="subTitle" idx="1"/>
          </p:nvPr>
        </p:nvSpPr>
        <p:spPr>
          <a:xfrm>
            <a:off x="311700" y="2834125"/>
            <a:ext cx="8520600" cy="11421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US" altLang="zh-TW" sz="1800" dirty="0">
                <a:solidFill>
                  <a:schemeClr val="dk1"/>
                </a:solidFill>
                <a:latin typeface="Times New Roman"/>
                <a:ea typeface="Times New Roman"/>
                <a:cs typeface="Times New Roman"/>
                <a:sym typeface="Times New Roman"/>
              </a:rPr>
              <a:t>2026/06/05</a:t>
            </a:r>
            <a:endParaRPr sz="1800" dirty="0">
              <a:solidFill>
                <a:schemeClr val="dk1"/>
              </a:solidFill>
              <a:latin typeface="Times New Roman"/>
              <a:ea typeface="Times New Roman"/>
              <a:cs typeface="Times New Roman"/>
              <a:sym typeface="Times New Roman"/>
            </a:endParaRPr>
          </a:p>
          <a:p>
            <a:pPr marL="0" lvl="0" indent="0" algn="ctr" rtl="0">
              <a:lnSpc>
                <a:spcPct val="100000"/>
              </a:lnSpc>
              <a:spcBef>
                <a:spcPts val="0"/>
              </a:spcBef>
              <a:spcAft>
                <a:spcPts val="0"/>
              </a:spcAft>
              <a:buSzPts val="2800"/>
              <a:buNone/>
            </a:pPr>
            <a:r>
              <a:rPr lang="en-US" altLang="zh-TW" sz="1800" dirty="0">
                <a:solidFill>
                  <a:schemeClr val="dk1"/>
                </a:solidFill>
                <a:latin typeface="Times New Roman"/>
                <a:ea typeface="Times New Roman"/>
                <a:cs typeface="Times New Roman"/>
                <a:sym typeface="Times New Roman"/>
              </a:rPr>
              <a:t>Advisor</a:t>
            </a:r>
            <a:r>
              <a:rPr lang="zh-TW" sz="1800" dirty="0">
                <a:solidFill>
                  <a:schemeClr val="dk1"/>
                </a:solidFill>
                <a:latin typeface="Times New Roman"/>
                <a:ea typeface="Times New Roman"/>
                <a:cs typeface="Times New Roman"/>
                <a:sym typeface="Times New Roman"/>
              </a:rPr>
              <a:t>: </a:t>
            </a:r>
            <a:r>
              <a:rPr lang="zh-TW" sz="1800" dirty="0">
                <a:solidFill>
                  <a:schemeClr val="dk1"/>
                </a:solidFill>
                <a:latin typeface="DFKai-SB"/>
                <a:ea typeface="DFKai-SB"/>
                <a:cs typeface="DFKai-SB"/>
                <a:sym typeface="DFKai-SB"/>
              </a:rPr>
              <a:t>李百祺</a:t>
            </a:r>
            <a:endParaRPr sz="1800" dirty="0">
              <a:solidFill>
                <a:schemeClr val="dk1"/>
              </a:solidFill>
              <a:latin typeface="DFKai-SB"/>
              <a:ea typeface="DFKai-SB"/>
              <a:cs typeface="DFKai-SB"/>
              <a:sym typeface="DFKai-SB"/>
            </a:endParaRPr>
          </a:p>
          <a:p>
            <a:pPr marL="0" lvl="0" indent="0" algn="ctr" rtl="0">
              <a:spcBef>
                <a:spcPts val="0"/>
              </a:spcBef>
              <a:spcAft>
                <a:spcPts val="0"/>
              </a:spcAft>
              <a:buClr>
                <a:schemeClr val="dk1"/>
              </a:buClr>
              <a:buSzPts val="2800"/>
              <a:buFont typeface="Arial"/>
              <a:buNone/>
            </a:pPr>
            <a:r>
              <a:rPr lang="zh-TW" sz="1800" dirty="0">
                <a:solidFill>
                  <a:schemeClr val="dk1"/>
                </a:solidFill>
                <a:latin typeface="Times New Roman"/>
                <a:ea typeface="Times New Roman"/>
                <a:cs typeface="Times New Roman"/>
                <a:sym typeface="Times New Roman"/>
              </a:rPr>
              <a:t>R</a:t>
            </a:r>
            <a:r>
              <a:rPr lang="en-US" altLang="zh-TW" sz="1800" dirty="0">
                <a:solidFill>
                  <a:schemeClr val="dk1"/>
                </a:solidFill>
                <a:latin typeface="Times New Roman"/>
                <a:ea typeface="Times New Roman"/>
                <a:cs typeface="Times New Roman"/>
                <a:sym typeface="Times New Roman"/>
              </a:rPr>
              <a:t>14945040</a:t>
            </a:r>
            <a:r>
              <a:rPr lang="zh-TW" sz="1800" dirty="0">
                <a:solidFill>
                  <a:schemeClr val="dk1"/>
                </a:solidFill>
                <a:latin typeface="Times New Roman"/>
                <a:ea typeface="Times New Roman"/>
                <a:cs typeface="Times New Roman"/>
                <a:sym typeface="Times New Roman"/>
              </a:rPr>
              <a:t> </a:t>
            </a:r>
            <a:r>
              <a:rPr lang="zh-TW" sz="1800" dirty="0">
                <a:solidFill>
                  <a:schemeClr val="dk1"/>
                </a:solidFill>
                <a:latin typeface="DFKai-SB"/>
                <a:ea typeface="DFKai-SB"/>
                <a:cs typeface="DFKai-SB"/>
                <a:sym typeface="DFKai-SB"/>
              </a:rPr>
              <a:t>曾柏凱</a:t>
            </a:r>
            <a:endParaRPr sz="1800" dirty="0">
              <a:solidFill>
                <a:schemeClr val="dk1"/>
              </a:solidFill>
              <a:latin typeface="DFKai-SB"/>
              <a:ea typeface="DFKai-SB"/>
              <a:cs typeface="DFKai-SB"/>
              <a:sym typeface="DFKai-SB"/>
            </a:endParaRPr>
          </a:p>
        </p:txBody>
      </p:sp>
      <p:sp>
        <p:nvSpPr>
          <p:cNvPr id="2" name="投影片編號版面配置區 1">
            <a:extLst>
              <a:ext uri="{FF2B5EF4-FFF2-40B4-BE49-F238E27FC236}">
                <a16:creationId xmlns:a16="http://schemas.microsoft.com/office/drawing/2014/main" id="{2FE9EA52-B160-A939-7FCE-B7918072BB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zh-TW" smtClean="0"/>
              <a:t>1</a:t>
            </a:fld>
            <a:endParaRPr lang="zh-TW"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Prior Work 1 - Pitch Matching (                 )</a:t>
            </a:r>
            <a:endParaRPr>
              <a:latin typeface="Times New Roman"/>
              <a:ea typeface="Times New Roman"/>
              <a:cs typeface="Times New Roman"/>
              <a:sym typeface="Times New Roman"/>
            </a:endParaRPr>
          </a:p>
        </p:txBody>
      </p:sp>
      <p:sp>
        <p:nvSpPr>
          <p:cNvPr id="175" name="Google Shape;175;p34"/>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10</a:t>
            </a:fld>
            <a:endParaRPr/>
          </a:p>
        </p:txBody>
      </p:sp>
      <p:pic>
        <p:nvPicPr>
          <p:cNvPr id="176" name="Google Shape;176;p34"/>
          <p:cNvPicPr preferRelativeResize="0"/>
          <p:nvPr/>
        </p:nvPicPr>
        <p:blipFill>
          <a:blip r:embed="rId3">
            <a:alphaModFix/>
          </a:blip>
          <a:stretch>
            <a:fillRect/>
          </a:stretch>
        </p:blipFill>
        <p:spPr>
          <a:xfrm>
            <a:off x="4473875" y="500186"/>
            <a:ext cx="1291200" cy="462375"/>
          </a:xfrm>
          <a:prstGeom prst="rect">
            <a:avLst/>
          </a:prstGeom>
          <a:noFill/>
          <a:ln>
            <a:noFill/>
          </a:ln>
        </p:spPr>
      </p:pic>
      <p:pic>
        <p:nvPicPr>
          <p:cNvPr id="177" name="Google Shape;177;p34"/>
          <p:cNvPicPr preferRelativeResize="0"/>
          <p:nvPr/>
        </p:nvPicPr>
        <p:blipFill>
          <a:blip r:embed="rId4">
            <a:alphaModFix/>
          </a:blip>
          <a:stretch>
            <a:fillRect/>
          </a:stretch>
        </p:blipFill>
        <p:spPr>
          <a:xfrm>
            <a:off x="5134125" y="2407675"/>
            <a:ext cx="3949500" cy="1379025"/>
          </a:xfrm>
          <a:prstGeom prst="rect">
            <a:avLst/>
          </a:prstGeom>
          <a:noFill/>
          <a:ln>
            <a:noFill/>
          </a:ln>
        </p:spPr>
      </p:pic>
      <p:pic>
        <p:nvPicPr>
          <p:cNvPr id="178" name="Google Shape;178;p34" title="4CDB56A2-8169-4F1E-A415-393E85749CD9.jpg"/>
          <p:cNvPicPr preferRelativeResize="0"/>
          <p:nvPr/>
        </p:nvPicPr>
        <p:blipFill>
          <a:blip r:embed="rId5">
            <a:alphaModFix/>
          </a:blip>
          <a:stretch>
            <a:fillRect/>
          </a:stretch>
        </p:blipFill>
        <p:spPr>
          <a:xfrm>
            <a:off x="0" y="2079575"/>
            <a:ext cx="4731126" cy="2035225"/>
          </a:xfrm>
          <a:prstGeom prst="rect">
            <a:avLst/>
          </a:prstGeom>
          <a:noFill/>
          <a:ln>
            <a:noFill/>
          </a:ln>
        </p:spPr>
      </p:pic>
      <p:pic>
        <p:nvPicPr>
          <p:cNvPr id="179" name="Google Shape;179;p34"/>
          <p:cNvPicPr preferRelativeResize="0"/>
          <p:nvPr/>
        </p:nvPicPr>
        <p:blipFill>
          <a:blip r:embed="rId3">
            <a:alphaModFix/>
          </a:blip>
          <a:stretch>
            <a:fillRect/>
          </a:stretch>
        </p:blipFill>
        <p:spPr>
          <a:xfrm>
            <a:off x="757800" y="3920700"/>
            <a:ext cx="779137" cy="279000"/>
          </a:xfrm>
          <a:prstGeom prst="rect">
            <a:avLst/>
          </a:prstGeom>
          <a:noFill/>
          <a:ln>
            <a:noFill/>
          </a:ln>
        </p:spPr>
      </p:pic>
      <p:sp>
        <p:nvSpPr>
          <p:cNvPr id="180" name="Google Shape;180;p34"/>
          <p:cNvSpPr/>
          <p:nvPr/>
        </p:nvSpPr>
        <p:spPr>
          <a:xfrm>
            <a:off x="4473875" y="2957683"/>
            <a:ext cx="548700" cy="2790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Prior Work 1 - Pitch Matching (                 )</a:t>
            </a:r>
            <a:endParaRPr>
              <a:latin typeface="Times New Roman"/>
              <a:ea typeface="Times New Roman"/>
              <a:cs typeface="Times New Roman"/>
              <a:sym typeface="Times New Roman"/>
            </a:endParaRPr>
          </a:p>
        </p:txBody>
      </p:sp>
      <p:sp>
        <p:nvSpPr>
          <p:cNvPr id="186" name="Google Shape;186;p35"/>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11</a:t>
            </a:fld>
            <a:endParaRPr/>
          </a:p>
        </p:txBody>
      </p:sp>
      <p:pic>
        <p:nvPicPr>
          <p:cNvPr id="187" name="Google Shape;187;p35"/>
          <p:cNvPicPr preferRelativeResize="0"/>
          <p:nvPr/>
        </p:nvPicPr>
        <p:blipFill>
          <a:blip r:embed="rId3">
            <a:alphaModFix/>
          </a:blip>
          <a:stretch>
            <a:fillRect/>
          </a:stretch>
        </p:blipFill>
        <p:spPr>
          <a:xfrm>
            <a:off x="4473875" y="500186"/>
            <a:ext cx="1291200" cy="462375"/>
          </a:xfrm>
          <a:prstGeom prst="rect">
            <a:avLst/>
          </a:prstGeom>
          <a:noFill/>
          <a:ln>
            <a:noFill/>
          </a:ln>
        </p:spPr>
      </p:pic>
      <p:pic>
        <p:nvPicPr>
          <p:cNvPr id="188" name="Google Shape;188;p35"/>
          <p:cNvPicPr preferRelativeResize="0"/>
          <p:nvPr/>
        </p:nvPicPr>
        <p:blipFill>
          <a:blip r:embed="rId4">
            <a:alphaModFix/>
          </a:blip>
          <a:stretch>
            <a:fillRect/>
          </a:stretch>
        </p:blipFill>
        <p:spPr>
          <a:xfrm>
            <a:off x="220488" y="1910975"/>
            <a:ext cx="8703025" cy="2170725"/>
          </a:xfrm>
          <a:prstGeom prst="rect">
            <a:avLst/>
          </a:prstGeom>
          <a:noFill/>
          <a:ln>
            <a:noFill/>
          </a:ln>
        </p:spPr>
      </p:pic>
      <p:sp>
        <p:nvSpPr>
          <p:cNvPr id="189" name="Google Shape;189;p35"/>
          <p:cNvSpPr txBox="1"/>
          <p:nvPr/>
        </p:nvSpPr>
        <p:spPr>
          <a:xfrm>
            <a:off x="183450" y="1233488"/>
            <a:ext cx="7016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a:solidFill>
                  <a:schemeClr val="dk1"/>
                </a:solidFill>
                <a:latin typeface="Times New Roman"/>
                <a:ea typeface="Times New Roman"/>
                <a:cs typeface="Times New Roman"/>
                <a:sym typeface="Times New Roman"/>
              </a:rPr>
              <a:t>(Assumed Speed of Sound in Tissue c = 1540 m/s)</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Prior Work 2 - Sparse Array</a:t>
            </a:r>
            <a:endParaRPr>
              <a:latin typeface="Times New Roman"/>
              <a:ea typeface="Times New Roman"/>
              <a:cs typeface="Times New Roman"/>
              <a:sym typeface="Times New Roman"/>
            </a:endParaRPr>
          </a:p>
        </p:txBody>
      </p:sp>
      <p:sp>
        <p:nvSpPr>
          <p:cNvPr id="195" name="Google Shape;195;p36"/>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12</a:t>
            </a:fld>
            <a:endParaRPr/>
          </a:p>
        </p:txBody>
      </p:sp>
      <p:pic>
        <p:nvPicPr>
          <p:cNvPr id="196" name="Google Shape;196;p36"/>
          <p:cNvPicPr preferRelativeResize="0"/>
          <p:nvPr/>
        </p:nvPicPr>
        <p:blipFill>
          <a:blip r:embed="rId3">
            <a:alphaModFix/>
          </a:blip>
          <a:stretch>
            <a:fillRect/>
          </a:stretch>
        </p:blipFill>
        <p:spPr>
          <a:xfrm>
            <a:off x="0" y="1017725"/>
            <a:ext cx="3865751" cy="3957124"/>
          </a:xfrm>
          <a:prstGeom prst="rect">
            <a:avLst/>
          </a:prstGeom>
          <a:noFill/>
          <a:ln>
            <a:noFill/>
          </a:ln>
        </p:spPr>
      </p:pic>
      <p:sp>
        <p:nvSpPr>
          <p:cNvPr id="197" name="Google Shape;197;p36"/>
          <p:cNvSpPr txBox="1"/>
          <p:nvPr/>
        </p:nvSpPr>
        <p:spPr>
          <a:xfrm>
            <a:off x="3893700" y="4375425"/>
            <a:ext cx="5250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200">
                <a:solidFill>
                  <a:srgbClr val="B7B7B7"/>
                </a:solidFill>
              </a:rPr>
              <a:t>S. Holm, B. Elgetun and G. Dahl, "Properties of the beampattern of weight- and layout-optimized sparse arrays"</a:t>
            </a:r>
            <a:endParaRPr sz="1200">
              <a:solidFill>
                <a:srgbClr val="B7B7B7"/>
              </a:solidFill>
            </a:endParaRPr>
          </a:p>
        </p:txBody>
      </p:sp>
      <p:sp>
        <p:nvSpPr>
          <p:cNvPr id="198" name="Google Shape;198;p36"/>
          <p:cNvSpPr txBox="1"/>
          <p:nvPr/>
        </p:nvSpPr>
        <p:spPr>
          <a:xfrm>
            <a:off x="3893700" y="941350"/>
            <a:ext cx="5170500" cy="1693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Times New Roman"/>
              <a:buAutoNum type="arabicPeriod"/>
            </a:pPr>
            <a:r>
              <a:rPr lang="zh-TW">
                <a:solidFill>
                  <a:schemeClr val="dk1"/>
                </a:solidFill>
                <a:latin typeface="Times New Roman"/>
                <a:ea typeface="Times New Roman"/>
                <a:cs typeface="Times New Roman"/>
                <a:sym typeface="Times New Roman"/>
              </a:rPr>
              <a:t>Adopted Sparse Arrays to achieve high resolution with limited active elements.</a:t>
            </a:r>
            <a:endParaRPr>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AutoNum type="arabicPeriod"/>
            </a:pPr>
            <a:r>
              <a:rPr lang="zh-TW">
                <a:solidFill>
                  <a:schemeClr val="dk1"/>
                </a:solidFill>
                <a:latin typeface="Times New Roman"/>
                <a:ea typeface="Times New Roman"/>
                <a:cs typeface="Times New Roman"/>
                <a:sym typeface="Times New Roman"/>
              </a:rPr>
              <a:t>Broken the periodicity of elements to suppress Grating Lobes by scattering their energy into the sidelobe region.</a:t>
            </a:r>
            <a:endParaRPr>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AutoNum type="arabicPeriod"/>
            </a:pPr>
            <a:r>
              <a:rPr lang="zh-TW">
                <a:solidFill>
                  <a:schemeClr val="dk1"/>
                </a:solidFill>
                <a:latin typeface="Times New Roman"/>
                <a:ea typeface="Times New Roman"/>
                <a:cs typeface="Times New Roman"/>
                <a:sym typeface="Times New Roman"/>
              </a:rPr>
              <a:t>Employed Linear Programming to optimize weights, minimizing the Peak Sidelobe Level (PSL) to below the theoretical 1/N limit.</a:t>
            </a:r>
            <a:endParaRPr>
              <a:solidFill>
                <a:schemeClr val="dk1"/>
              </a:solidFill>
              <a:latin typeface="Times New Roman"/>
              <a:ea typeface="Times New Roman"/>
              <a:cs typeface="Times New Roman"/>
              <a:sym typeface="Times New Roman"/>
            </a:endParaRPr>
          </a:p>
        </p:txBody>
      </p:sp>
      <p:pic>
        <p:nvPicPr>
          <p:cNvPr id="199" name="Google Shape;199;p36"/>
          <p:cNvPicPr preferRelativeResize="0"/>
          <p:nvPr/>
        </p:nvPicPr>
        <p:blipFill>
          <a:blip r:embed="rId4">
            <a:alphaModFix/>
          </a:blip>
          <a:stretch>
            <a:fillRect/>
          </a:stretch>
        </p:blipFill>
        <p:spPr>
          <a:xfrm>
            <a:off x="3923975" y="2427517"/>
            <a:ext cx="2730000" cy="785075"/>
          </a:xfrm>
          <a:prstGeom prst="rect">
            <a:avLst/>
          </a:prstGeom>
          <a:noFill/>
          <a:ln>
            <a:noFill/>
          </a:ln>
        </p:spPr>
      </p:pic>
      <p:pic>
        <p:nvPicPr>
          <p:cNvPr id="200" name="Google Shape;200;p36"/>
          <p:cNvPicPr preferRelativeResize="0"/>
          <p:nvPr/>
        </p:nvPicPr>
        <p:blipFill>
          <a:blip r:embed="rId5">
            <a:alphaModFix/>
          </a:blip>
          <a:stretch>
            <a:fillRect/>
          </a:stretch>
        </p:blipFill>
        <p:spPr>
          <a:xfrm>
            <a:off x="4098675" y="3231501"/>
            <a:ext cx="3747825" cy="109588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Prior Work 3 - K-Space Filter</a:t>
            </a:r>
            <a:endParaRPr>
              <a:latin typeface="Times New Roman"/>
              <a:ea typeface="Times New Roman"/>
              <a:cs typeface="Times New Roman"/>
              <a:sym typeface="Times New Roman"/>
            </a:endParaRPr>
          </a:p>
        </p:txBody>
      </p:sp>
      <p:sp>
        <p:nvSpPr>
          <p:cNvPr id="206" name="Google Shape;206;p37"/>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13</a:t>
            </a:fld>
            <a:endParaRPr/>
          </a:p>
        </p:txBody>
      </p:sp>
      <p:pic>
        <p:nvPicPr>
          <p:cNvPr id="207" name="Google Shape;207;p37"/>
          <p:cNvPicPr preferRelativeResize="0"/>
          <p:nvPr/>
        </p:nvPicPr>
        <p:blipFill>
          <a:blip r:embed="rId3">
            <a:alphaModFix/>
          </a:blip>
          <a:stretch>
            <a:fillRect/>
          </a:stretch>
        </p:blipFill>
        <p:spPr>
          <a:xfrm>
            <a:off x="0" y="1664550"/>
            <a:ext cx="5583926" cy="2638275"/>
          </a:xfrm>
          <a:prstGeom prst="rect">
            <a:avLst/>
          </a:prstGeom>
          <a:noFill/>
          <a:ln>
            <a:noFill/>
          </a:ln>
        </p:spPr>
      </p:pic>
      <p:pic>
        <p:nvPicPr>
          <p:cNvPr id="208" name="Google Shape;208;p37"/>
          <p:cNvPicPr preferRelativeResize="0"/>
          <p:nvPr/>
        </p:nvPicPr>
        <p:blipFill>
          <a:blip r:embed="rId4">
            <a:alphaModFix/>
          </a:blip>
          <a:stretch>
            <a:fillRect/>
          </a:stretch>
        </p:blipFill>
        <p:spPr>
          <a:xfrm>
            <a:off x="6031613" y="1522150"/>
            <a:ext cx="2852125" cy="428889"/>
          </a:xfrm>
          <a:prstGeom prst="rect">
            <a:avLst/>
          </a:prstGeom>
          <a:noFill/>
          <a:ln>
            <a:noFill/>
          </a:ln>
        </p:spPr>
      </p:pic>
      <p:pic>
        <p:nvPicPr>
          <p:cNvPr id="209" name="Google Shape;209;p37"/>
          <p:cNvPicPr preferRelativeResize="0"/>
          <p:nvPr/>
        </p:nvPicPr>
        <p:blipFill>
          <a:blip r:embed="rId5">
            <a:alphaModFix/>
          </a:blip>
          <a:stretch>
            <a:fillRect/>
          </a:stretch>
        </p:blipFill>
        <p:spPr>
          <a:xfrm>
            <a:off x="5771348" y="2803452"/>
            <a:ext cx="3372651" cy="20480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Prior Work 3 - K-Space Filter</a:t>
            </a:r>
            <a:endParaRPr>
              <a:latin typeface="Times New Roman"/>
              <a:ea typeface="Times New Roman"/>
              <a:cs typeface="Times New Roman"/>
              <a:sym typeface="Times New Roman"/>
            </a:endParaRPr>
          </a:p>
        </p:txBody>
      </p:sp>
      <p:sp>
        <p:nvSpPr>
          <p:cNvPr id="215" name="Google Shape;215;p38"/>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14</a:t>
            </a:fld>
            <a:endParaRPr/>
          </a:p>
        </p:txBody>
      </p:sp>
      <p:pic>
        <p:nvPicPr>
          <p:cNvPr id="216" name="Google Shape;216;p38"/>
          <p:cNvPicPr preferRelativeResize="0"/>
          <p:nvPr/>
        </p:nvPicPr>
        <p:blipFill>
          <a:blip r:embed="rId3">
            <a:alphaModFix/>
          </a:blip>
          <a:stretch>
            <a:fillRect/>
          </a:stretch>
        </p:blipFill>
        <p:spPr>
          <a:xfrm>
            <a:off x="788575" y="1178125"/>
            <a:ext cx="7566849" cy="3531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Prior Work 3 - K-Space Filter</a:t>
            </a:r>
            <a:endParaRPr>
              <a:latin typeface="Times New Roman"/>
              <a:ea typeface="Times New Roman"/>
              <a:cs typeface="Times New Roman"/>
              <a:sym typeface="Times New Roman"/>
            </a:endParaRPr>
          </a:p>
        </p:txBody>
      </p:sp>
      <p:sp>
        <p:nvSpPr>
          <p:cNvPr id="222" name="Google Shape;222;p39"/>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15</a:t>
            </a:fld>
            <a:endParaRPr/>
          </a:p>
        </p:txBody>
      </p:sp>
      <p:pic>
        <p:nvPicPr>
          <p:cNvPr id="223" name="Google Shape;223;p39"/>
          <p:cNvPicPr preferRelativeResize="0"/>
          <p:nvPr/>
        </p:nvPicPr>
        <p:blipFill>
          <a:blip r:embed="rId3">
            <a:alphaModFix/>
          </a:blip>
          <a:stretch>
            <a:fillRect/>
          </a:stretch>
        </p:blipFill>
        <p:spPr>
          <a:xfrm>
            <a:off x="4383375" y="97601"/>
            <a:ext cx="4760625" cy="5017700"/>
          </a:xfrm>
          <a:prstGeom prst="rect">
            <a:avLst/>
          </a:prstGeom>
          <a:noFill/>
          <a:ln>
            <a:noFill/>
          </a:ln>
        </p:spPr>
      </p:pic>
      <p:sp>
        <p:nvSpPr>
          <p:cNvPr id="224" name="Google Shape;224;p39"/>
          <p:cNvSpPr txBox="1"/>
          <p:nvPr/>
        </p:nvSpPr>
        <p:spPr>
          <a:xfrm>
            <a:off x="135488" y="1764250"/>
            <a:ext cx="44127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b="1">
                <a:solidFill>
                  <a:schemeClr val="dk1"/>
                </a:solidFill>
                <a:latin typeface="Times New Roman"/>
                <a:ea typeface="Times New Roman"/>
                <a:cs typeface="Times New Roman"/>
                <a:sym typeface="Times New Roman"/>
              </a:rPr>
              <a:t>Limitation </a:t>
            </a:r>
            <a:r>
              <a:rPr lang="zh-TW" sz="1800">
                <a:solidFill>
                  <a:schemeClr val="dk1"/>
                </a:solidFill>
                <a:latin typeface="Times New Roman"/>
                <a:ea typeface="Times New Roman"/>
                <a:cs typeface="Times New Roman"/>
                <a:sym typeface="Times New Roman"/>
              </a:rPr>
              <a:t>: </a:t>
            </a:r>
            <a:endParaRPr sz="1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zh-TW" sz="1800">
                <a:solidFill>
                  <a:schemeClr val="dk1"/>
                </a:solidFill>
                <a:latin typeface="Times New Roman"/>
                <a:ea typeface="Times New Roman"/>
                <a:cs typeface="Times New Roman"/>
                <a:sym typeface="Times New Roman"/>
              </a:rPr>
              <a:t>Because the k-space spectrum of a real phantom is more dispersed, tissue structural information is mixed within the processing domain of k-space. </a:t>
            </a:r>
            <a:endParaRPr sz="1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zh-TW" sz="1800">
                <a:solidFill>
                  <a:schemeClr val="dk1"/>
                </a:solidFill>
                <a:latin typeface="Times New Roman"/>
                <a:ea typeface="Times New Roman"/>
                <a:cs typeface="Times New Roman"/>
                <a:sym typeface="Times New Roman"/>
              </a:rPr>
              <a:t>Critical signal components might be removed while trying to suppress the grating lobes.</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Summary of Previous Methods</a:t>
            </a:r>
            <a:endParaRPr>
              <a:latin typeface="Times New Roman"/>
              <a:ea typeface="Times New Roman"/>
              <a:cs typeface="Times New Roman"/>
              <a:sym typeface="Times New Roman"/>
            </a:endParaRPr>
          </a:p>
        </p:txBody>
      </p:sp>
      <p:sp>
        <p:nvSpPr>
          <p:cNvPr id="230" name="Google Shape;230;p40"/>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16</a:t>
            </a:fld>
            <a:endParaRPr/>
          </a:p>
        </p:txBody>
      </p:sp>
      <p:graphicFrame>
        <p:nvGraphicFramePr>
          <p:cNvPr id="231" name="Google Shape;231;p40"/>
          <p:cNvGraphicFramePr/>
          <p:nvPr/>
        </p:nvGraphicFramePr>
        <p:xfrm>
          <a:off x="42863" y="1303683"/>
          <a:ext cx="9058275" cy="3372612"/>
        </p:xfrm>
        <a:graphic>
          <a:graphicData uri="http://schemas.openxmlformats.org/drawingml/2006/table">
            <a:tbl>
              <a:tblPr>
                <a:noFill/>
                <a:tableStyleId>{3E61B2C4-A650-48F2-91A8-3659373EC7D6}</a:tableStyleId>
              </a:tblPr>
              <a:tblGrid>
                <a:gridCol w="1562100">
                  <a:extLst>
                    <a:ext uri="{9D8B030D-6E8A-4147-A177-3AD203B41FA5}">
                      <a16:colId xmlns:a16="http://schemas.microsoft.com/office/drawing/2014/main" val="20000"/>
                    </a:ext>
                  </a:extLst>
                </a:gridCol>
                <a:gridCol w="1314475">
                  <a:extLst>
                    <a:ext uri="{9D8B030D-6E8A-4147-A177-3AD203B41FA5}">
                      <a16:colId xmlns:a16="http://schemas.microsoft.com/office/drawing/2014/main" val="20001"/>
                    </a:ext>
                  </a:extLst>
                </a:gridCol>
                <a:gridCol w="2638400">
                  <a:extLst>
                    <a:ext uri="{9D8B030D-6E8A-4147-A177-3AD203B41FA5}">
                      <a16:colId xmlns:a16="http://schemas.microsoft.com/office/drawing/2014/main" val="20002"/>
                    </a:ext>
                  </a:extLst>
                </a:gridCol>
                <a:gridCol w="3543300">
                  <a:extLst>
                    <a:ext uri="{9D8B030D-6E8A-4147-A177-3AD203B41FA5}">
                      <a16:colId xmlns:a16="http://schemas.microsoft.com/office/drawing/2014/main" val="20003"/>
                    </a:ext>
                  </a:extLst>
                </a:gridCol>
              </a:tblGrid>
              <a:tr h="495300">
                <a:tc>
                  <a:txBody>
                    <a:bodyPr/>
                    <a:lstStyle/>
                    <a:p>
                      <a:pPr marL="0" lvl="0" indent="0" algn="ctr" rtl="0">
                        <a:lnSpc>
                          <a:spcPct val="115000"/>
                        </a:lnSpc>
                        <a:spcBef>
                          <a:spcPts val="0"/>
                        </a:spcBef>
                        <a:spcAft>
                          <a:spcPts val="0"/>
                        </a:spcAft>
                        <a:buNone/>
                      </a:pPr>
                      <a:r>
                        <a:rPr lang="zh-TW" sz="1600" b="1">
                          <a:solidFill>
                            <a:srgbClr val="1F1F1F"/>
                          </a:solidFill>
                          <a:latin typeface="Times New Roman"/>
                          <a:ea typeface="Times New Roman"/>
                          <a:cs typeface="Times New Roman"/>
                          <a:sym typeface="Times New Roman"/>
                        </a:rPr>
                        <a:t>Mitigation Strategy</a:t>
                      </a:r>
                      <a:endParaRPr sz="1600" b="1">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zh-TW" sz="1600" b="1">
                          <a:solidFill>
                            <a:srgbClr val="1F1F1F"/>
                          </a:solidFill>
                          <a:latin typeface="Times New Roman"/>
                          <a:ea typeface="Times New Roman"/>
                          <a:cs typeface="Times New Roman"/>
                          <a:sym typeface="Times New Roman"/>
                        </a:rPr>
                        <a:t>Approach</a:t>
                      </a:r>
                      <a:endParaRPr sz="1600" b="1">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zh-TW" sz="1600" b="1">
                          <a:solidFill>
                            <a:srgbClr val="1F1F1F"/>
                          </a:solidFill>
                          <a:latin typeface="Times New Roman"/>
                          <a:ea typeface="Times New Roman"/>
                          <a:cs typeface="Times New Roman"/>
                          <a:sym typeface="Times New Roman"/>
                        </a:rPr>
                        <a:t>Key Advantage</a:t>
                      </a:r>
                      <a:endParaRPr sz="1600" b="1">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zh-TW" sz="1600" b="1">
                          <a:solidFill>
                            <a:srgbClr val="1F1F1F"/>
                          </a:solidFill>
                          <a:latin typeface="Times New Roman"/>
                          <a:ea typeface="Times New Roman"/>
                          <a:cs typeface="Times New Roman"/>
                          <a:sym typeface="Times New Roman"/>
                        </a:rPr>
                        <a:t>Main Limitation</a:t>
                      </a:r>
                      <a:endParaRPr sz="1600" b="1">
                        <a:solidFill>
                          <a:srgbClr val="1F1F1F"/>
                        </a:solidFill>
                        <a:latin typeface="Times New Roman"/>
                        <a:ea typeface="Times New Roman"/>
                        <a:cs typeface="Times New Roman"/>
                        <a:sym typeface="Times New Roman"/>
                      </a:endParaRPr>
                    </a:p>
                  </a:txBody>
                  <a:tcPr marL="91425" marR="91425"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685800">
                <a:tc>
                  <a:txBody>
                    <a:bodyPr/>
                    <a:lstStyle/>
                    <a:p>
                      <a:pPr marL="0" lvl="0" indent="0" algn="ctr" rtl="0">
                        <a:lnSpc>
                          <a:spcPct val="115000"/>
                        </a:lnSpc>
                        <a:spcBef>
                          <a:spcPts val="0"/>
                        </a:spcBef>
                        <a:spcAft>
                          <a:spcPts val="0"/>
                        </a:spcAft>
                        <a:buNone/>
                      </a:pPr>
                      <a:r>
                        <a:rPr lang="zh-TW" sz="1600">
                          <a:solidFill>
                            <a:srgbClr val="1F1F1F"/>
                          </a:solidFill>
                          <a:latin typeface="Times New Roman"/>
                          <a:ea typeface="Times New Roman"/>
                          <a:cs typeface="Times New Roman"/>
                          <a:sym typeface="Times New Roman"/>
                        </a:rPr>
                        <a:t>Pitch Reduction</a:t>
                      </a:r>
                      <a:endParaRPr sz="160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600">
                          <a:solidFill>
                            <a:srgbClr val="1F1F1F"/>
                          </a:solidFill>
                          <a:latin typeface="Times New Roman"/>
                          <a:ea typeface="Times New Roman"/>
                          <a:cs typeface="Times New Roman"/>
                          <a:sym typeface="Times New Roman"/>
                        </a:rPr>
                        <a:t>Hardware</a:t>
                      </a:r>
                      <a:endParaRPr sz="160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600">
                          <a:solidFill>
                            <a:srgbClr val="1F1F1F"/>
                          </a:solidFill>
                          <a:latin typeface="Times New Roman"/>
                          <a:ea typeface="Times New Roman"/>
                          <a:cs typeface="Times New Roman"/>
                          <a:sym typeface="Times New Roman"/>
                        </a:rPr>
                        <a:t>Eliminates aliasing at the source (d &lt; λ/2).</a:t>
                      </a:r>
                      <a:endParaRPr sz="160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600">
                          <a:solidFill>
                            <a:srgbClr val="1F1F1F"/>
                          </a:solidFill>
                          <a:latin typeface="Times New Roman"/>
                          <a:ea typeface="Times New Roman"/>
                          <a:cs typeface="Times New Roman"/>
                          <a:sym typeface="Times New Roman"/>
                        </a:rPr>
                        <a:t>High manufacturing cost; limited for high-frequency/2D arrays.</a:t>
                      </a:r>
                      <a:endParaRPr sz="1600">
                        <a:solidFill>
                          <a:srgbClr val="1F1F1F"/>
                        </a:solidFill>
                        <a:latin typeface="Times New Roman"/>
                        <a:ea typeface="Times New Roman"/>
                        <a:cs typeface="Times New Roman"/>
                        <a:sym typeface="Times New Roman"/>
                      </a:endParaRPr>
                    </a:p>
                  </a:txBody>
                  <a:tcPr marL="91425" marR="91425"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extLst>
                  <a:ext uri="{0D108BD9-81ED-4DB2-BD59-A6C34878D82A}">
                    <a16:rowId xmlns:a16="http://schemas.microsoft.com/office/drawing/2014/main" val="10001"/>
                  </a:ext>
                </a:extLst>
              </a:tr>
              <a:tr h="530925">
                <a:tc>
                  <a:txBody>
                    <a:bodyPr/>
                    <a:lstStyle/>
                    <a:p>
                      <a:pPr marL="0" lvl="0" indent="0" algn="ctr" rtl="0">
                        <a:lnSpc>
                          <a:spcPct val="115000"/>
                        </a:lnSpc>
                        <a:spcBef>
                          <a:spcPts val="0"/>
                        </a:spcBef>
                        <a:spcAft>
                          <a:spcPts val="0"/>
                        </a:spcAft>
                        <a:buNone/>
                      </a:pPr>
                      <a:r>
                        <a:rPr lang="zh-TW" sz="1600">
                          <a:solidFill>
                            <a:srgbClr val="1F1F1F"/>
                          </a:solidFill>
                          <a:latin typeface="Times New Roman"/>
                          <a:ea typeface="Times New Roman"/>
                          <a:cs typeface="Times New Roman"/>
                          <a:sym typeface="Times New Roman"/>
                        </a:rPr>
                        <a:t>Sparse / Random Array</a:t>
                      </a:r>
                      <a:endParaRPr sz="160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600">
                          <a:solidFill>
                            <a:srgbClr val="1F1F1F"/>
                          </a:solidFill>
                          <a:latin typeface="Times New Roman"/>
                          <a:ea typeface="Times New Roman"/>
                          <a:cs typeface="Times New Roman"/>
                          <a:sym typeface="Times New Roman"/>
                        </a:rPr>
                        <a:t>Hardware</a:t>
                      </a:r>
                      <a:endParaRPr sz="160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600">
                          <a:solidFill>
                            <a:srgbClr val="1F1F1F"/>
                          </a:solidFill>
                          <a:latin typeface="Times New Roman"/>
                          <a:ea typeface="Times New Roman"/>
                          <a:cs typeface="Times New Roman"/>
                          <a:sym typeface="Times New Roman"/>
                        </a:rPr>
                        <a:t>Large aperture with fewer elements; scatters energy.</a:t>
                      </a:r>
                      <a:endParaRPr sz="160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600">
                          <a:solidFill>
                            <a:srgbClr val="1F1F1F"/>
                          </a:solidFill>
                          <a:latin typeface="Times New Roman"/>
                          <a:ea typeface="Times New Roman"/>
                          <a:cs typeface="Times New Roman"/>
                          <a:sym typeface="Times New Roman"/>
                        </a:rPr>
                        <a:t>High background noise (sidelobes); reduced image contrast.</a:t>
                      </a:r>
                      <a:endParaRPr sz="1600">
                        <a:solidFill>
                          <a:srgbClr val="1F1F1F"/>
                        </a:solidFill>
                        <a:latin typeface="Times New Roman"/>
                        <a:ea typeface="Times New Roman"/>
                        <a:cs typeface="Times New Roman"/>
                        <a:sym typeface="Times New Roman"/>
                      </a:endParaRPr>
                    </a:p>
                  </a:txBody>
                  <a:tcPr marL="91425" marR="91425"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extLst>
                  <a:ext uri="{0D108BD9-81ED-4DB2-BD59-A6C34878D82A}">
                    <a16:rowId xmlns:a16="http://schemas.microsoft.com/office/drawing/2014/main" val="10002"/>
                  </a:ext>
                </a:extLst>
              </a:tr>
              <a:tr h="520550">
                <a:tc>
                  <a:txBody>
                    <a:bodyPr/>
                    <a:lstStyle/>
                    <a:p>
                      <a:pPr marL="0" lvl="0" indent="0" algn="ctr" rtl="0">
                        <a:lnSpc>
                          <a:spcPct val="115000"/>
                        </a:lnSpc>
                        <a:spcBef>
                          <a:spcPts val="0"/>
                        </a:spcBef>
                        <a:spcAft>
                          <a:spcPts val="0"/>
                        </a:spcAft>
                        <a:buNone/>
                      </a:pPr>
                      <a:r>
                        <a:rPr lang="zh-TW" sz="1600">
                          <a:solidFill>
                            <a:srgbClr val="1F1F1F"/>
                          </a:solidFill>
                          <a:latin typeface="Times New Roman"/>
                          <a:ea typeface="Times New Roman"/>
                          <a:cs typeface="Times New Roman"/>
                          <a:sym typeface="Times New Roman"/>
                        </a:rPr>
                        <a:t>K-space Filtering</a:t>
                      </a:r>
                      <a:endParaRPr sz="160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600">
                          <a:solidFill>
                            <a:srgbClr val="1F1F1F"/>
                          </a:solidFill>
                          <a:latin typeface="Times New Roman"/>
                          <a:ea typeface="Times New Roman"/>
                          <a:cs typeface="Times New Roman"/>
                          <a:sym typeface="Times New Roman"/>
                        </a:rPr>
                        <a:t>Signal</a:t>
                      </a:r>
                      <a:endParaRPr sz="160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600">
                          <a:solidFill>
                            <a:srgbClr val="1F1F1F"/>
                          </a:solidFill>
                          <a:latin typeface="Times New Roman"/>
                          <a:ea typeface="Times New Roman"/>
                          <a:cs typeface="Times New Roman"/>
                          <a:sym typeface="Times New Roman"/>
                        </a:rPr>
                        <a:t>No hardware modification required.</a:t>
                      </a:r>
                      <a:endParaRPr sz="160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600">
                          <a:solidFill>
                            <a:srgbClr val="1F1F1F"/>
                          </a:solidFill>
                          <a:latin typeface="Times New Roman"/>
                          <a:ea typeface="Times New Roman"/>
                          <a:cs typeface="Times New Roman"/>
                          <a:sym typeface="Times New Roman"/>
                        </a:rPr>
                        <a:t>Limited by phase sensitivity and overlap of aliased replicas.</a:t>
                      </a:r>
                      <a:endParaRPr sz="1600">
                        <a:solidFill>
                          <a:srgbClr val="1F1F1F"/>
                        </a:solidFill>
                        <a:latin typeface="Times New Roman"/>
                        <a:ea typeface="Times New Roman"/>
                        <a:cs typeface="Times New Roman"/>
                        <a:sym typeface="Times New Roman"/>
                      </a:endParaRPr>
                    </a:p>
                  </a:txBody>
                  <a:tcPr marL="91425" marR="91425"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Multi Sample-rate De-aliasing Algorithm</a:t>
            </a:r>
            <a:endParaRPr>
              <a:latin typeface="Times New Roman"/>
              <a:ea typeface="Times New Roman"/>
              <a:cs typeface="Times New Roman"/>
              <a:sym typeface="Times New Roman"/>
            </a:endParaRPr>
          </a:p>
        </p:txBody>
      </p:sp>
      <p:sp>
        <p:nvSpPr>
          <p:cNvPr id="237" name="Google Shape;237;p41"/>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17</a:t>
            </a:fld>
            <a:endParaRPr/>
          </a:p>
        </p:txBody>
      </p:sp>
      <p:pic>
        <p:nvPicPr>
          <p:cNvPr id="238" name="Google Shape;238;p41"/>
          <p:cNvPicPr preferRelativeResize="0"/>
          <p:nvPr/>
        </p:nvPicPr>
        <p:blipFill>
          <a:blip r:embed="rId3">
            <a:alphaModFix/>
          </a:blip>
          <a:stretch>
            <a:fillRect/>
          </a:stretch>
        </p:blipFill>
        <p:spPr>
          <a:xfrm>
            <a:off x="151325" y="2387181"/>
            <a:ext cx="2590226" cy="1424175"/>
          </a:xfrm>
          <a:prstGeom prst="rect">
            <a:avLst/>
          </a:prstGeom>
          <a:noFill/>
          <a:ln>
            <a:noFill/>
          </a:ln>
        </p:spPr>
      </p:pic>
      <p:pic>
        <p:nvPicPr>
          <p:cNvPr id="239" name="Google Shape;239;p41"/>
          <p:cNvPicPr preferRelativeResize="0"/>
          <p:nvPr/>
        </p:nvPicPr>
        <p:blipFill>
          <a:blip r:embed="rId4">
            <a:alphaModFix/>
          </a:blip>
          <a:stretch>
            <a:fillRect/>
          </a:stretch>
        </p:blipFill>
        <p:spPr>
          <a:xfrm>
            <a:off x="3182304" y="2294269"/>
            <a:ext cx="2108467" cy="1610000"/>
          </a:xfrm>
          <a:prstGeom prst="rect">
            <a:avLst/>
          </a:prstGeom>
          <a:noFill/>
          <a:ln>
            <a:noFill/>
          </a:ln>
        </p:spPr>
      </p:pic>
      <p:pic>
        <p:nvPicPr>
          <p:cNvPr id="240" name="Google Shape;240;p41"/>
          <p:cNvPicPr preferRelativeResize="0"/>
          <p:nvPr/>
        </p:nvPicPr>
        <p:blipFill>
          <a:blip r:embed="rId5">
            <a:alphaModFix/>
          </a:blip>
          <a:stretch>
            <a:fillRect/>
          </a:stretch>
        </p:blipFill>
        <p:spPr>
          <a:xfrm>
            <a:off x="6037625" y="2236944"/>
            <a:ext cx="2955049" cy="1724650"/>
          </a:xfrm>
          <a:prstGeom prst="rect">
            <a:avLst/>
          </a:prstGeom>
          <a:noFill/>
          <a:ln>
            <a:noFill/>
          </a:ln>
        </p:spPr>
      </p:pic>
      <p:pic>
        <p:nvPicPr>
          <p:cNvPr id="241" name="Google Shape;241;p41"/>
          <p:cNvPicPr preferRelativeResize="0"/>
          <p:nvPr/>
        </p:nvPicPr>
        <p:blipFill>
          <a:blip r:embed="rId6">
            <a:alphaModFix/>
          </a:blip>
          <a:stretch>
            <a:fillRect/>
          </a:stretch>
        </p:blipFill>
        <p:spPr>
          <a:xfrm>
            <a:off x="6505675" y="58220"/>
            <a:ext cx="2107880" cy="2138380"/>
          </a:xfrm>
          <a:prstGeom prst="rect">
            <a:avLst/>
          </a:prstGeom>
          <a:noFill/>
          <a:ln>
            <a:noFill/>
          </a:ln>
        </p:spPr>
      </p:pic>
      <p:pic>
        <p:nvPicPr>
          <p:cNvPr id="242" name="Google Shape;242;p41"/>
          <p:cNvPicPr preferRelativeResize="0"/>
          <p:nvPr/>
        </p:nvPicPr>
        <p:blipFill>
          <a:blip r:embed="rId7">
            <a:alphaModFix/>
          </a:blip>
          <a:stretch>
            <a:fillRect/>
          </a:stretch>
        </p:blipFill>
        <p:spPr>
          <a:xfrm>
            <a:off x="5355248" y="2894419"/>
            <a:ext cx="617900" cy="409700"/>
          </a:xfrm>
          <a:prstGeom prst="rect">
            <a:avLst/>
          </a:prstGeom>
          <a:noFill/>
          <a:ln>
            <a:noFill/>
          </a:ln>
        </p:spPr>
      </p:pic>
      <p:pic>
        <p:nvPicPr>
          <p:cNvPr id="243" name="Google Shape;243;p41"/>
          <p:cNvPicPr preferRelativeResize="0"/>
          <p:nvPr/>
        </p:nvPicPr>
        <p:blipFill>
          <a:blip r:embed="rId8">
            <a:alphaModFix/>
          </a:blip>
          <a:stretch>
            <a:fillRect/>
          </a:stretch>
        </p:blipFill>
        <p:spPr>
          <a:xfrm>
            <a:off x="2806027" y="2928156"/>
            <a:ext cx="311800" cy="342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nodeType="afterEffect">
                                  <p:stCondLst>
                                    <p:cond delay="0"/>
                                  </p:stCondLst>
                                  <p:childTnLst>
                                    <p:animRot by="-21600000">
                                      <p:cBhvr>
                                        <p:cTn id="9" dur="1000" fill="hold"/>
                                        <p:tgtEl>
                                          <p:spTgt spid="2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dirty="0">
                <a:latin typeface="Times New Roman"/>
                <a:ea typeface="Times New Roman"/>
                <a:cs typeface="Times New Roman"/>
                <a:sym typeface="Times New Roman"/>
              </a:rPr>
              <a:t>Structure of Ap</a:t>
            </a:r>
            <a:r>
              <a:rPr lang="en-US" altLang="zh-TW" dirty="0">
                <a:latin typeface="Times New Roman"/>
                <a:ea typeface="Times New Roman"/>
                <a:cs typeface="Times New Roman"/>
                <a:sym typeface="Times New Roman"/>
              </a:rPr>
              <a:t>e</a:t>
            </a:r>
            <a:r>
              <a:rPr lang="zh-TW" dirty="0">
                <a:latin typeface="Times New Roman"/>
                <a:ea typeface="Times New Roman"/>
                <a:cs typeface="Times New Roman"/>
                <a:sym typeface="Times New Roman"/>
              </a:rPr>
              <a:t>rture</a:t>
            </a:r>
            <a:endParaRPr dirty="0">
              <a:latin typeface="Times New Roman"/>
              <a:ea typeface="Times New Roman"/>
              <a:cs typeface="Times New Roman"/>
              <a:sym typeface="Times New Roman"/>
            </a:endParaRPr>
          </a:p>
        </p:txBody>
      </p:sp>
      <p:sp>
        <p:nvSpPr>
          <p:cNvPr id="249" name="Google Shape;249;p42"/>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18</a:t>
            </a:fld>
            <a:endParaRPr/>
          </a:p>
        </p:txBody>
      </p:sp>
      <p:pic>
        <p:nvPicPr>
          <p:cNvPr id="250" name="Google Shape;250;p42"/>
          <p:cNvPicPr preferRelativeResize="0"/>
          <p:nvPr/>
        </p:nvPicPr>
        <p:blipFill>
          <a:blip r:embed="rId3">
            <a:alphaModFix/>
          </a:blip>
          <a:stretch>
            <a:fillRect/>
          </a:stretch>
        </p:blipFill>
        <p:spPr>
          <a:xfrm>
            <a:off x="804272" y="1240147"/>
            <a:ext cx="4565451" cy="3755825"/>
          </a:xfrm>
          <a:prstGeom prst="rect">
            <a:avLst/>
          </a:prstGeom>
          <a:noFill/>
          <a:ln>
            <a:noFill/>
          </a:ln>
        </p:spPr>
      </p:pic>
      <p:sp>
        <p:nvSpPr>
          <p:cNvPr id="251" name="Google Shape;251;p42"/>
          <p:cNvSpPr txBox="1"/>
          <p:nvPr/>
        </p:nvSpPr>
        <p:spPr>
          <a:xfrm>
            <a:off x="5794475" y="3314650"/>
            <a:ext cx="32925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a:solidFill>
                  <a:schemeClr val="dk1"/>
                </a:solidFill>
                <a:latin typeface="Times New Roman"/>
                <a:ea typeface="Times New Roman"/>
                <a:cs typeface="Times New Roman"/>
                <a:sym typeface="Times New Roman"/>
              </a:rPr>
              <a:t>Ex:</a:t>
            </a:r>
            <a:endParaRPr sz="1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zh-TW" sz="1800">
                <a:solidFill>
                  <a:schemeClr val="dk1"/>
                </a:solidFill>
                <a:latin typeface="Times New Roman"/>
                <a:ea typeface="Times New Roman"/>
                <a:cs typeface="Times New Roman"/>
                <a:sym typeface="Times New Roman"/>
              </a:rPr>
              <a:t>Nnyquist = 64</a:t>
            </a:r>
            <a:endParaRPr sz="1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zh-TW" sz="1800">
                <a:solidFill>
                  <a:schemeClr val="dk1"/>
                </a:solidFill>
                <a:latin typeface="Times New Roman"/>
                <a:ea typeface="Times New Roman"/>
                <a:cs typeface="Times New Roman"/>
                <a:sym typeface="Times New Roman"/>
              </a:rPr>
              <a:t>N1 = 32</a:t>
            </a:r>
            <a:endParaRPr sz="1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zh-TW" sz="1800">
                <a:solidFill>
                  <a:schemeClr val="dk1"/>
                </a:solidFill>
                <a:latin typeface="Times New Roman"/>
                <a:ea typeface="Times New Roman"/>
                <a:cs typeface="Times New Roman"/>
                <a:sym typeface="Times New Roman"/>
              </a:rPr>
              <a:t>N2 = 48</a:t>
            </a:r>
            <a:endParaRPr sz="1800">
              <a:solidFill>
                <a:schemeClr val="dk1"/>
              </a:solidFill>
              <a:latin typeface="Times New Roman"/>
              <a:ea typeface="Times New Roman"/>
              <a:cs typeface="Times New Roman"/>
              <a:sym typeface="Times New Roman"/>
            </a:endParaRPr>
          </a:p>
        </p:txBody>
      </p:sp>
      <p:sp>
        <p:nvSpPr>
          <p:cNvPr id="252" name="Google Shape;252;p42"/>
          <p:cNvSpPr txBox="1"/>
          <p:nvPr/>
        </p:nvSpPr>
        <p:spPr>
          <a:xfrm>
            <a:off x="5287475" y="1299250"/>
            <a:ext cx="3799500" cy="15714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1200"/>
              </a:spcBef>
              <a:spcAft>
                <a:spcPts val="0"/>
              </a:spcAft>
              <a:buClr>
                <a:schemeClr val="dk1"/>
              </a:buClr>
              <a:buSzPts val="1800"/>
              <a:buFont typeface="Times New Roman"/>
              <a:buChar char="●"/>
            </a:pPr>
            <a:r>
              <a:rPr lang="zh-TW" sz="1800">
                <a:solidFill>
                  <a:schemeClr val="dk1"/>
                </a:solidFill>
                <a:latin typeface="Times New Roman"/>
                <a:ea typeface="Times New Roman"/>
                <a:cs typeface="Times New Roman"/>
                <a:sym typeface="Times New Roman"/>
              </a:rPr>
              <a:t>Use two arrays with different element number to generate two different sample rates.</a:t>
            </a:r>
            <a:endParaRPr sz="18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De-aliasing Algorithm</a:t>
            </a:r>
            <a:endParaRPr>
              <a:latin typeface="Times New Roman"/>
              <a:ea typeface="Times New Roman"/>
              <a:cs typeface="Times New Roman"/>
              <a:sym typeface="Times New Roman"/>
            </a:endParaRPr>
          </a:p>
        </p:txBody>
      </p:sp>
      <p:sp>
        <p:nvSpPr>
          <p:cNvPr id="258" name="Google Shape;258;p43"/>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19</a:t>
            </a:fld>
            <a:endParaRPr/>
          </a:p>
        </p:txBody>
      </p:sp>
      <p:pic>
        <p:nvPicPr>
          <p:cNvPr id="259" name="Google Shape;259;p43"/>
          <p:cNvPicPr preferRelativeResize="0"/>
          <p:nvPr/>
        </p:nvPicPr>
        <p:blipFill>
          <a:blip r:embed="rId3">
            <a:alphaModFix/>
          </a:blip>
          <a:stretch>
            <a:fillRect/>
          </a:stretch>
        </p:blipFill>
        <p:spPr>
          <a:xfrm>
            <a:off x="765950" y="1300263"/>
            <a:ext cx="3663800" cy="3301300"/>
          </a:xfrm>
          <a:prstGeom prst="rect">
            <a:avLst/>
          </a:prstGeom>
          <a:noFill/>
          <a:ln>
            <a:noFill/>
          </a:ln>
        </p:spPr>
      </p:pic>
      <p:pic>
        <p:nvPicPr>
          <p:cNvPr id="260" name="Google Shape;260;p43"/>
          <p:cNvPicPr preferRelativeResize="0"/>
          <p:nvPr/>
        </p:nvPicPr>
        <p:blipFill>
          <a:blip r:embed="rId4">
            <a:alphaModFix/>
          </a:blip>
          <a:stretch>
            <a:fillRect/>
          </a:stretch>
        </p:blipFill>
        <p:spPr>
          <a:xfrm>
            <a:off x="4907481" y="1303063"/>
            <a:ext cx="3663800" cy="32957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What is Ultrasound?</a:t>
            </a:r>
            <a:endParaRPr>
              <a:latin typeface="Times New Roman"/>
              <a:ea typeface="Times New Roman"/>
              <a:cs typeface="Times New Roman"/>
              <a:sym typeface="Times New Roman"/>
            </a:endParaRPr>
          </a:p>
        </p:txBody>
      </p:sp>
      <p:sp>
        <p:nvSpPr>
          <p:cNvPr id="106" name="Google Shape;106;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Clr>
                <a:schemeClr val="dk1"/>
              </a:buClr>
              <a:buSzPts val="1100"/>
              <a:buFont typeface="Arial"/>
              <a:buNone/>
            </a:pPr>
            <a:endParaRPr>
              <a:solidFill>
                <a:srgbClr val="FF0000"/>
              </a:solidFill>
            </a:endParaRPr>
          </a:p>
          <a:p>
            <a:pPr marL="0" lvl="0" indent="0" algn="l" rtl="0">
              <a:lnSpc>
                <a:spcPct val="115000"/>
              </a:lnSpc>
              <a:spcBef>
                <a:spcPts val="1200"/>
              </a:spcBef>
              <a:spcAft>
                <a:spcPts val="1200"/>
              </a:spcAft>
              <a:buSzPts val="1800"/>
              <a:buNone/>
            </a:pPr>
            <a:endParaRPr/>
          </a:p>
        </p:txBody>
      </p:sp>
      <p:sp>
        <p:nvSpPr>
          <p:cNvPr id="107" name="Google Shape;107;p26"/>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2</a:t>
            </a:fld>
            <a:endParaRPr/>
          </a:p>
        </p:txBody>
      </p:sp>
      <p:pic>
        <p:nvPicPr>
          <p:cNvPr id="108" name="Google Shape;108;p26"/>
          <p:cNvPicPr preferRelativeResize="0"/>
          <p:nvPr/>
        </p:nvPicPr>
        <p:blipFill>
          <a:blip r:embed="rId3">
            <a:alphaModFix/>
          </a:blip>
          <a:stretch>
            <a:fillRect/>
          </a:stretch>
        </p:blipFill>
        <p:spPr>
          <a:xfrm>
            <a:off x="1286000" y="1353188"/>
            <a:ext cx="6572000" cy="3088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64"/>
        <p:cNvGrpSpPr/>
        <p:nvPr/>
      </p:nvGrpSpPr>
      <p:grpSpPr>
        <a:xfrm>
          <a:off x="0" y="0"/>
          <a:ext cx="0" cy="0"/>
          <a:chOff x="0" y="0"/>
          <a:chExt cx="0" cy="0"/>
        </a:xfrm>
      </p:grpSpPr>
      <p:sp>
        <p:nvSpPr>
          <p:cNvPr id="265" name="Google Shape;265;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Results </a:t>
            </a:r>
            <a:endParaRPr>
              <a:latin typeface="Times New Roman"/>
              <a:ea typeface="Times New Roman"/>
              <a:cs typeface="Times New Roman"/>
              <a:sym typeface="Times New Roman"/>
            </a:endParaRPr>
          </a:p>
        </p:txBody>
      </p:sp>
      <p:sp>
        <p:nvSpPr>
          <p:cNvPr id="266" name="Google Shape;266;p44"/>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20</a:t>
            </a:fld>
            <a:endParaRPr/>
          </a:p>
        </p:txBody>
      </p:sp>
      <p:pic>
        <p:nvPicPr>
          <p:cNvPr id="267" name="Google Shape;267;p44" title="origin_CPWC.png"/>
          <p:cNvPicPr preferRelativeResize="0"/>
          <p:nvPr/>
        </p:nvPicPr>
        <p:blipFill>
          <a:blip r:embed="rId3">
            <a:alphaModFix/>
          </a:blip>
          <a:stretch>
            <a:fillRect/>
          </a:stretch>
        </p:blipFill>
        <p:spPr>
          <a:xfrm>
            <a:off x="4399825" y="1321507"/>
            <a:ext cx="5583325" cy="2728217"/>
          </a:xfrm>
          <a:prstGeom prst="rect">
            <a:avLst/>
          </a:prstGeom>
          <a:noFill/>
          <a:ln>
            <a:noFill/>
          </a:ln>
        </p:spPr>
      </p:pic>
      <p:pic>
        <p:nvPicPr>
          <p:cNvPr id="268" name="Google Shape;268;p44"/>
          <p:cNvPicPr preferRelativeResize="0"/>
          <p:nvPr/>
        </p:nvPicPr>
        <p:blipFill>
          <a:blip r:embed="rId4">
            <a:alphaModFix/>
          </a:blip>
          <a:stretch>
            <a:fillRect/>
          </a:stretch>
        </p:blipFill>
        <p:spPr>
          <a:xfrm>
            <a:off x="-104050" y="1273900"/>
            <a:ext cx="4535900" cy="2943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Results </a:t>
            </a:r>
            <a:endParaRPr>
              <a:latin typeface="Times New Roman"/>
              <a:ea typeface="Times New Roman"/>
              <a:cs typeface="Times New Roman"/>
              <a:sym typeface="Times New Roman"/>
            </a:endParaRPr>
          </a:p>
        </p:txBody>
      </p:sp>
      <p:sp>
        <p:nvSpPr>
          <p:cNvPr id="274" name="Google Shape;274;p45"/>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21</a:t>
            </a:fld>
            <a:endParaRPr/>
          </a:p>
        </p:txBody>
      </p:sp>
      <p:pic>
        <p:nvPicPr>
          <p:cNvPr id="275" name="Google Shape;275;p45"/>
          <p:cNvPicPr preferRelativeResize="0"/>
          <p:nvPr/>
        </p:nvPicPr>
        <p:blipFill rotWithShape="1">
          <a:blip r:embed="rId3">
            <a:alphaModFix/>
          </a:blip>
          <a:srcRect t="2760" r="50030" b="48649"/>
          <a:stretch/>
        </p:blipFill>
        <p:spPr>
          <a:xfrm>
            <a:off x="0" y="1477675"/>
            <a:ext cx="4633001" cy="2362900"/>
          </a:xfrm>
          <a:prstGeom prst="rect">
            <a:avLst/>
          </a:prstGeom>
          <a:noFill/>
          <a:ln>
            <a:noFill/>
          </a:ln>
        </p:spPr>
      </p:pic>
      <p:pic>
        <p:nvPicPr>
          <p:cNvPr id="276" name="Google Shape;276;p45"/>
          <p:cNvPicPr preferRelativeResize="0"/>
          <p:nvPr/>
        </p:nvPicPr>
        <p:blipFill rotWithShape="1">
          <a:blip r:embed="rId3">
            <a:alphaModFix/>
          </a:blip>
          <a:srcRect t="51409" r="50030"/>
          <a:stretch/>
        </p:blipFill>
        <p:spPr>
          <a:xfrm>
            <a:off x="4572000" y="1405246"/>
            <a:ext cx="4571999" cy="2331776"/>
          </a:xfrm>
          <a:prstGeom prst="rect">
            <a:avLst/>
          </a:prstGeom>
          <a:noFill/>
          <a:ln>
            <a:noFill/>
          </a:ln>
        </p:spPr>
      </p:pic>
      <p:pic>
        <p:nvPicPr>
          <p:cNvPr id="277" name="Google Shape;277;p45"/>
          <p:cNvPicPr preferRelativeResize="0"/>
          <p:nvPr/>
        </p:nvPicPr>
        <p:blipFill>
          <a:blip r:embed="rId4">
            <a:alphaModFix/>
          </a:blip>
          <a:stretch>
            <a:fillRect/>
          </a:stretch>
        </p:blipFill>
        <p:spPr>
          <a:xfrm>
            <a:off x="311700" y="3840575"/>
            <a:ext cx="1512550" cy="416600"/>
          </a:xfrm>
          <a:prstGeom prst="rect">
            <a:avLst/>
          </a:prstGeom>
          <a:noFill/>
          <a:ln>
            <a:noFill/>
          </a:ln>
        </p:spPr>
      </p:pic>
      <p:pic>
        <p:nvPicPr>
          <p:cNvPr id="278" name="Google Shape;278;p45"/>
          <p:cNvPicPr preferRelativeResize="0"/>
          <p:nvPr/>
        </p:nvPicPr>
        <p:blipFill>
          <a:blip r:embed="rId5">
            <a:alphaModFix/>
          </a:blip>
          <a:stretch>
            <a:fillRect/>
          </a:stretch>
        </p:blipFill>
        <p:spPr>
          <a:xfrm>
            <a:off x="4805000" y="3821075"/>
            <a:ext cx="1654191" cy="455625"/>
          </a:xfrm>
          <a:prstGeom prst="rect">
            <a:avLst/>
          </a:prstGeom>
          <a:noFill/>
          <a:ln>
            <a:noFill/>
          </a:ln>
        </p:spPr>
      </p:pic>
      <p:sp>
        <p:nvSpPr>
          <p:cNvPr id="279" name="Google Shape;279;p45"/>
          <p:cNvSpPr/>
          <p:nvPr/>
        </p:nvSpPr>
        <p:spPr>
          <a:xfrm>
            <a:off x="7991475" y="1561025"/>
            <a:ext cx="964500" cy="1536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0" name="Google Shape;280;p45"/>
          <p:cNvSpPr/>
          <p:nvPr/>
        </p:nvSpPr>
        <p:spPr>
          <a:xfrm>
            <a:off x="3871900" y="1921650"/>
            <a:ext cx="500100" cy="9978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6"/>
          <p:cNvSpPr txBox="1">
            <a:spLocks noGrp="1"/>
          </p:cNvSpPr>
          <p:nvPr>
            <p:ph type="title"/>
          </p:nvPr>
        </p:nvSpPr>
        <p:spPr>
          <a:xfrm>
            <a:off x="311700" y="5420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Results </a:t>
            </a:r>
            <a:endParaRPr>
              <a:latin typeface="Times New Roman"/>
              <a:ea typeface="Times New Roman"/>
              <a:cs typeface="Times New Roman"/>
              <a:sym typeface="Times New Roman"/>
            </a:endParaRPr>
          </a:p>
        </p:txBody>
      </p:sp>
      <p:sp>
        <p:nvSpPr>
          <p:cNvPr id="286" name="Google Shape;286;p46"/>
          <p:cNvSpPr txBox="1">
            <a:spLocks noGrp="1"/>
          </p:cNvSpPr>
          <p:nvPr>
            <p:ph type="sldNum" idx="12"/>
          </p:nvPr>
        </p:nvSpPr>
        <p:spPr>
          <a:xfrm>
            <a:off x="4297650" y="4903826"/>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22</a:t>
            </a:fld>
            <a:endParaRPr/>
          </a:p>
        </p:txBody>
      </p:sp>
      <p:pic>
        <p:nvPicPr>
          <p:cNvPr id="287" name="Google Shape;287;p46"/>
          <p:cNvPicPr preferRelativeResize="0"/>
          <p:nvPr/>
        </p:nvPicPr>
        <p:blipFill>
          <a:blip r:embed="rId3">
            <a:alphaModFix/>
          </a:blip>
          <a:stretch>
            <a:fillRect/>
          </a:stretch>
        </p:blipFill>
        <p:spPr>
          <a:xfrm>
            <a:off x="4720425" y="1808913"/>
            <a:ext cx="4423576" cy="2160016"/>
          </a:xfrm>
          <a:prstGeom prst="rect">
            <a:avLst/>
          </a:prstGeom>
          <a:noFill/>
          <a:ln>
            <a:noFill/>
          </a:ln>
        </p:spPr>
      </p:pic>
      <p:sp>
        <p:nvSpPr>
          <p:cNvPr id="288" name="Google Shape;288;p46"/>
          <p:cNvSpPr txBox="1"/>
          <p:nvPr/>
        </p:nvSpPr>
        <p:spPr>
          <a:xfrm>
            <a:off x="5032463" y="4158725"/>
            <a:ext cx="3799500" cy="93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zh-TW" sz="1800">
                <a:solidFill>
                  <a:schemeClr val="dk1"/>
                </a:solidFill>
                <a:latin typeface="Times New Roman"/>
                <a:ea typeface="Times New Roman"/>
                <a:cs typeface="Times New Roman"/>
                <a:sym typeface="Times New Roman"/>
              </a:rPr>
              <a:t>De-aliasing image</a:t>
            </a:r>
            <a:endParaRPr sz="18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sz="1800">
              <a:solidFill>
                <a:schemeClr val="dk1"/>
              </a:solidFill>
              <a:latin typeface="Times New Roman"/>
              <a:ea typeface="Times New Roman"/>
              <a:cs typeface="Times New Roman"/>
              <a:sym typeface="Times New Roman"/>
            </a:endParaRPr>
          </a:p>
        </p:txBody>
      </p:sp>
      <p:sp>
        <p:nvSpPr>
          <p:cNvPr id="289" name="Google Shape;289;p46"/>
          <p:cNvSpPr txBox="1"/>
          <p:nvPr/>
        </p:nvSpPr>
        <p:spPr>
          <a:xfrm>
            <a:off x="608750" y="4119150"/>
            <a:ext cx="3799500" cy="93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zh-TW" sz="1800">
                <a:solidFill>
                  <a:schemeClr val="dk1"/>
                </a:solidFill>
                <a:latin typeface="Times New Roman"/>
                <a:ea typeface="Times New Roman"/>
                <a:cs typeface="Times New Roman"/>
                <a:sym typeface="Times New Roman"/>
              </a:rPr>
              <a:t>Aliased image</a:t>
            </a:r>
            <a:endParaRPr sz="1800">
              <a:solidFill>
                <a:schemeClr val="dk1"/>
              </a:solidFill>
              <a:latin typeface="Times New Roman"/>
              <a:ea typeface="Times New Roman"/>
              <a:cs typeface="Times New Roman"/>
              <a:sym typeface="Times New Roman"/>
            </a:endParaRPr>
          </a:p>
          <a:p>
            <a:pPr marL="0" lvl="0" indent="0" algn="l" rtl="0">
              <a:spcBef>
                <a:spcPts val="1200"/>
              </a:spcBef>
              <a:spcAft>
                <a:spcPts val="0"/>
              </a:spcAft>
              <a:buNone/>
            </a:pPr>
            <a:endParaRPr sz="1800">
              <a:solidFill>
                <a:schemeClr val="dk1"/>
              </a:solidFill>
              <a:latin typeface="Times New Roman"/>
              <a:ea typeface="Times New Roman"/>
              <a:cs typeface="Times New Roman"/>
              <a:sym typeface="Times New Roman"/>
            </a:endParaRPr>
          </a:p>
        </p:txBody>
      </p:sp>
      <p:pic>
        <p:nvPicPr>
          <p:cNvPr id="290" name="Google Shape;290;p46"/>
          <p:cNvPicPr preferRelativeResize="0"/>
          <p:nvPr/>
        </p:nvPicPr>
        <p:blipFill rotWithShape="1">
          <a:blip r:embed="rId4">
            <a:alphaModFix/>
          </a:blip>
          <a:srcRect t="51409" r="50030"/>
          <a:stretch/>
        </p:blipFill>
        <p:spPr>
          <a:xfrm>
            <a:off x="0" y="1760888"/>
            <a:ext cx="4423577" cy="2256076"/>
          </a:xfrm>
          <a:prstGeom prst="rect">
            <a:avLst/>
          </a:prstGeom>
          <a:noFill/>
          <a:ln>
            <a:noFill/>
          </a:ln>
        </p:spPr>
      </p:pic>
      <p:sp>
        <p:nvSpPr>
          <p:cNvPr id="291" name="Google Shape;291;p46"/>
          <p:cNvSpPr/>
          <p:nvPr/>
        </p:nvSpPr>
        <p:spPr>
          <a:xfrm>
            <a:off x="3205150" y="1695450"/>
            <a:ext cx="964500" cy="1536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92" name="Google Shape;292;p46"/>
          <p:cNvSpPr/>
          <p:nvPr/>
        </p:nvSpPr>
        <p:spPr>
          <a:xfrm>
            <a:off x="7929575" y="1695450"/>
            <a:ext cx="964500" cy="15360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Beam Pattern</a:t>
            </a:r>
            <a:endParaRPr>
              <a:latin typeface="Times New Roman"/>
              <a:ea typeface="Times New Roman"/>
              <a:cs typeface="Times New Roman"/>
              <a:sym typeface="Times New Roman"/>
            </a:endParaRPr>
          </a:p>
        </p:txBody>
      </p:sp>
      <p:sp>
        <p:nvSpPr>
          <p:cNvPr id="298" name="Google Shape;298;p47"/>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23</a:t>
            </a:fld>
            <a:endParaRPr/>
          </a:p>
        </p:txBody>
      </p:sp>
      <p:pic>
        <p:nvPicPr>
          <p:cNvPr id="299" name="Google Shape;299;p47" title="1212.png"/>
          <p:cNvPicPr preferRelativeResize="0"/>
          <p:nvPr/>
        </p:nvPicPr>
        <p:blipFill rotWithShape="1">
          <a:blip r:embed="rId3">
            <a:alphaModFix/>
          </a:blip>
          <a:srcRect/>
          <a:stretch/>
        </p:blipFill>
        <p:spPr>
          <a:xfrm>
            <a:off x="1413900" y="1017725"/>
            <a:ext cx="6040850" cy="4030476"/>
          </a:xfrm>
          <a:prstGeom prst="rect">
            <a:avLst/>
          </a:prstGeom>
          <a:noFill/>
          <a:ln>
            <a:noFill/>
          </a:ln>
        </p:spPr>
      </p:pic>
      <p:sp>
        <p:nvSpPr>
          <p:cNvPr id="300" name="Google Shape;300;p47"/>
          <p:cNvSpPr/>
          <p:nvPr/>
        </p:nvSpPr>
        <p:spPr>
          <a:xfrm>
            <a:off x="6245375" y="3148050"/>
            <a:ext cx="1369200" cy="19086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Summary of Methods</a:t>
            </a:r>
            <a:endParaRPr>
              <a:latin typeface="Times New Roman"/>
              <a:ea typeface="Times New Roman"/>
              <a:cs typeface="Times New Roman"/>
              <a:sym typeface="Times New Roman"/>
            </a:endParaRPr>
          </a:p>
        </p:txBody>
      </p:sp>
      <p:sp>
        <p:nvSpPr>
          <p:cNvPr id="306" name="Google Shape;306;p48"/>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24</a:t>
            </a:fld>
            <a:endParaRPr/>
          </a:p>
        </p:txBody>
      </p:sp>
      <p:graphicFrame>
        <p:nvGraphicFramePr>
          <p:cNvPr id="307" name="Google Shape;307;p48"/>
          <p:cNvGraphicFramePr/>
          <p:nvPr>
            <p:extLst>
              <p:ext uri="{D42A27DB-BD31-4B8C-83A1-F6EECF244321}">
                <p14:modId xmlns:p14="http://schemas.microsoft.com/office/powerpoint/2010/main" val="2871603760"/>
              </p:ext>
            </p:extLst>
          </p:nvPr>
        </p:nvGraphicFramePr>
        <p:xfrm>
          <a:off x="952500" y="1152225"/>
          <a:ext cx="7239000" cy="3560066"/>
        </p:xfrm>
        <a:graphic>
          <a:graphicData uri="http://schemas.openxmlformats.org/drawingml/2006/table">
            <a:tbl>
              <a:tblPr>
                <a:noFill/>
                <a:tableStyleId>{BCEBDD87-5688-414B-AE38-F706FCA25BFB}</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81000">
                <a:tc>
                  <a:txBody>
                    <a:bodyPr/>
                    <a:lstStyle/>
                    <a:p>
                      <a:pPr marL="0" lvl="0" indent="0" algn="ctr" rtl="0">
                        <a:spcBef>
                          <a:spcPts val="0"/>
                        </a:spcBef>
                        <a:spcAft>
                          <a:spcPts val="0"/>
                        </a:spcAft>
                        <a:buNone/>
                      </a:pPr>
                      <a:endParaRPr sz="1400" dirty="0">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zh-TW" sz="1200" b="1" dirty="0">
                          <a:solidFill>
                            <a:srgbClr val="1F1F1F"/>
                          </a:solidFill>
                          <a:latin typeface="Times New Roman"/>
                          <a:ea typeface="Times New Roman"/>
                          <a:cs typeface="Times New Roman"/>
                          <a:sym typeface="Times New Roman"/>
                        </a:rPr>
                        <a:t>Pitch Matching</a:t>
                      </a:r>
                      <a:endParaRPr sz="1200" b="1" dirty="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zh-TW" sz="1200" b="1" dirty="0">
                          <a:solidFill>
                            <a:srgbClr val="1F1F1F"/>
                          </a:solidFill>
                          <a:latin typeface="Times New Roman"/>
                          <a:ea typeface="Times New Roman"/>
                          <a:cs typeface="Times New Roman"/>
                          <a:sym typeface="Times New Roman"/>
                        </a:rPr>
                        <a:t>Sparse Array</a:t>
                      </a:r>
                      <a:endParaRPr sz="1200" b="1" dirty="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zh-TW" sz="1200" b="1" dirty="0">
                          <a:solidFill>
                            <a:srgbClr val="1F1F1F"/>
                          </a:solidFill>
                          <a:latin typeface="Times New Roman"/>
                          <a:ea typeface="Times New Roman"/>
                          <a:cs typeface="Times New Roman"/>
                          <a:sym typeface="Times New Roman"/>
                        </a:rPr>
                        <a:t>K-space Filter</a:t>
                      </a:r>
                      <a:endParaRPr sz="1200" b="1" dirty="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zh-TW" sz="1200" b="1" dirty="0">
                          <a:solidFill>
                            <a:srgbClr val="1F1F1F"/>
                          </a:solidFill>
                          <a:latin typeface="Times New Roman"/>
                          <a:ea typeface="Times New Roman"/>
                          <a:cs typeface="Times New Roman"/>
                          <a:sym typeface="Times New Roman"/>
                        </a:rPr>
                        <a:t>Multi Sample-rate</a:t>
                      </a:r>
                      <a:endParaRPr sz="1200" b="1" dirty="0">
                        <a:solidFill>
                          <a:srgbClr val="1F1F1F"/>
                        </a:solidFill>
                        <a:latin typeface="Times New Roman"/>
                        <a:ea typeface="Times New Roman"/>
                        <a:cs typeface="Times New Roman"/>
                        <a:sym typeface="Times New Roman"/>
                      </a:endParaRPr>
                    </a:p>
                  </a:txBody>
                  <a:tcPr marL="91425" marR="91425"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r>
                        <a:rPr lang="zh-TW" sz="1400" b="1" dirty="0">
                          <a:solidFill>
                            <a:srgbClr val="1F1F1F"/>
                          </a:solidFill>
                          <a:latin typeface="Times New Roman"/>
                          <a:ea typeface="Times New Roman"/>
                          <a:cs typeface="Times New Roman"/>
                          <a:sym typeface="Times New Roman"/>
                        </a:rPr>
                        <a:t>Cost</a:t>
                      </a:r>
                      <a:endParaRPr sz="1400" b="1" dirty="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dirty="0">
                          <a:solidFill>
                            <a:srgbClr val="1F1F1F"/>
                          </a:solidFill>
                          <a:latin typeface="Times New Roman"/>
                          <a:ea typeface="Times New Roman"/>
                          <a:cs typeface="Times New Roman"/>
                          <a:sym typeface="Times New Roman"/>
                        </a:rPr>
                        <a:t>High (Hardware)</a:t>
                      </a:r>
                      <a:endParaRPr sz="1100" dirty="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a:solidFill>
                            <a:srgbClr val="1F1F1F"/>
                          </a:solidFill>
                          <a:latin typeface="Times New Roman"/>
                          <a:ea typeface="Times New Roman"/>
                          <a:cs typeface="Times New Roman"/>
                          <a:sym typeface="Times New Roman"/>
                        </a:rPr>
                        <a:t>Low (Fewer elements)</a:t>
                      </a:r>
                      <a:endParaRPr sz="110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a:solidFill>
                            <a:srgbClr val="1F1F1F"/>
                          </a:solidFill>
                          <a:latin typeface="Times New Roman"/>
                          <a:ea typeface="Times New Roman"/>
                          <a:cs typeface="Times New Roman"/>
                          <a:sym typeface="Times New Roman"/>
                        </a:rPr>
                        <a:t>Low (Software)</a:t>
                      </a:r>
                      <a:endParaRPr sz="110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a:solidFill>
                            <a:srgbClr val="1F1F1F"/>
                          </a:solidFill>
                          <a:latin typeface="Times New Roman"/>
                          <a:ea typeface="Times New Roman"/>
                          <a:cs typeface="Times New Roman"/>
                          <a:sym typeface="Times New Roman"/>
                        </a:rPr>
                        <a:t>Medium</a:t>
                      </a:r>
                      <a:endParaRPr sz="1100">
                        <a:solidFill>
                          <a:srgbClr val="1F1F1F"/>
                        </a:solidFill>
                        <a:latin typeface="Times New Roman"/>
                        <a:ea typeface="Times New Roman"/>
                        <a:cs typeface="Times New Roman"/>
                        <a:sym typeface="Times New Roman"/>
                      </a:endParaRPr>
                    </a:p>
                  </a:txBody>
                  <a:tcPr marL="91425" marR="91425"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lnSpc>
                          <a:spcPct val="115000"/>
                        </a:lnSpc>
                        <a:spcBef>
                          <a:spcPts val="0"/>
                        </a:spcBef>
                        <a:spcAft>
                          <a:spcPts val="0"/>
                        </a:spcAft>
                        <a:buNone/>
                      </a:pPr>
                      <a:r>
                        <a:rPr lang="zh-TW" sz="1400" b="1" dirty="0">
                          <a:solidFill>
                            <a:srgbClr val="1F1F1F"/>
                          </a:solidFill>
                          <a:latin typeface="Times New Roman"/>
                          <a:ea typeface="Times New Roman"/>
                          <a:cs typeface="Times New Roman"/>
                          <a:sym typeface="Times New Roman"/>
                        </a:rPr>
                        <a:t>Time Complexity</a:t>
                      </a:r>
                      <a:endParaRPr sz="1400" b="1" dirty="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a:solidFill>
                            <a:srgbClr val="1F1F1F"/>
                          </a:solidFill>
                          <a:latin typeface="Times New Roman"/>
                          <a:ea typeface="Times New Roman"/>
                          <a:cs typeface="Times New Roman"/>
                          <a:sym typeface="Times New Roman"/>
                        </a:rPr>
                        <a:t>Low</a:t>
                      </a:r>
                      <a:endParaRPr sz="110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dirty="0">
                          <a:solidFill>
                            <a:srgbClr val="1F1F1F"/>
                          </a:solidFill>
                          <a:latin typeface="Times New Roman"/>
                          <a:ea typeface="Times New Roman"/>
                          <a:cs typeface="Times New Roman"/>
                          <a:sym typeface="Times New Roman"/>
                        </a:rPr>
                        <a:t>High (Optimization)</a:t>
                      </a:r>
                      <a:endParaRPr sz="1100" dirty="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dirty="0">
                          <a:solidFill>
                            <a:srgbClr val="1F1F1F"/>
                          </a:solidFill>
                          <a:latin typeface="Times New Roman"/>
                          <a:ea typeface="Times New Roman"/>
                          <a:cs typeface="Times New Roman"/>
                          <a:sym typeface="Times New Roman"/>
                        </a:rPr>
                        <a:t>Medium</a:t>
                      </a:r>
                      <a:endParaRPr sz="1100" dirty="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a:solidFill>
                            <a:srgbClr val="1F1F1F"/>
                          </a:solidFill>
                          <a:latin typeface="Times New Roman"/>
                          <a:ea typeface="Times New Roman"/>
                          <a:cs typeface="Times New Roman"/>
                          <a:sym typeface="Times New Roman"/>
                        </a:rPr>
                        <a:t>Medium</a:t>
                      </a:r>
                      <a:endParaRPr sz="1100">
                        <a:solidFill>
                          <a:srgbClr val="1F1F1F"/>
                        </a:solidFill>
                        <a:latin typeface="Times New Roman"/>
                        <a:ea typeface="Times New Roman"/>
                        <a:cs typeface="Times New Roman"/>
                        <a:sym typeface="Times New Roman"/>
                      </a:endParaRPr>
                    </a:p>
                  </a:txBody>
                  <a:tcPr marL="91425" marR="91425"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lnSpc>
                          <a:spcPct val="115000"/>
                        </a:lnSpc>
                        <a:spcBef>
                          <a:spcPts val="0"/>
                        </a:spcBef>
                        <a:spcAft>
                          <a:spcPts val="0"/>
                        </a:spcAft>
                        <a:buNone/>
                      </a:pPr>
                      <a:r>
                        <a:rPr lang="zh-TW" sz="1400" b="1" dirty="0">
                          <a:solidFill>
                            <a:srgbClr val="1F1F1F"/>
                          </a:solidFill>
                          <a:latin typeface="Times New Roman"/>
                          <a:ea typeface="Times New Roman"/>
                          <a:cs typeface="Times New Roman"/>
                          <a:sym typeface="Times New Roman"/>
                        </a:rPr>
                        <a:t>Advantage</a:t>
                      </a:r>
                      <a:endParaRPr sz="1400" b="1" dirty="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a:solidFill>
                            <a:srgbClr val="1F1F1F"/>
                          </a:solidFill>
                          <a:latin typeface="Times New Roman"/>
                          <a:ea typeface="Times New Roman"/>
                          <a:cs typeface="Times New Roman"/>
                          <a:sym typeface="Times New Roman"/>
                        </a:rPr>
                        <a:t>Eliminates aliasing at the source</a:t>
                      </a:r>
                      <a:endParaRPr sz="110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dirty="0">
                          <a:solidFill>
                            <a:srgbClr val="1F1F1F"/>
                          </a:solidFill>
                          <a:latin typeface="Times New Roman"/>
                          <a:ea typeface="Times New Roman"/>
                          <a:cs typeface="Times New Roman"/>
                          <a:sym typeface="Times New Roman"/>
                        </a:rPr>
                        <a:t>Large aperture with fewer elements</a:t>
                      </a:r>
                      <a:endParaRPr sz="1100" dirty="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dirty="0">
                          <a:solidFill>
                            <a:srgbClr val="1F1F1F"/>
                          </a:solidFill>
                          <a:latin typeface="Times New Roman"/>
                          <a:ea typeface="Times New Roman"/>
                          <a:cs typeface="Times New Roman"/>
                          <a:sym typeface="Times New Roman"/>
                        </a:rPr>
                        <a:t>No hardware modification required</a:t>
                      </a:r>
                      <a:endParaRPr sz="1100" dirty="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dirty="0">
                          <a:solidFill>
                            <a:srgbClr val="1F1F1F"/>
                          </a:solidFill>
                          <a:latin typeface="Times New Roman"/>
                          <a:ea typeface="Times New Roman"/>
                          <a:cs typeface="Times New Roman"/>
                          <a:sym typeface="Times New Roman"/>
                        </a:rPr>
                        <a:t>High contrast; effectively suppresses grating lobes</a:t>
                      </a:r>
                      <a:endParaRPr sz="1100" dirty="0">
                        <a:solidFill>
                          <a:srgbClr val="1F1F1F"/>
                        </a:solidFill>
                        <a:latin typeface="Times New Roman"/>
                        <a:ea typeface="Times New Roman"/>
                        <a:cs typeface="Times New Roman"/>
                        <a:sym typeface="Times New Roman"/>
                      </a:endParaRPr>
                    </a:p>
                  </a:txBody>
                  <a:tcPr marL="91425" marR="91425"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lnSpc>
                          <a:spcPct val="115000"/>
                        </a:lnSpc>
                        <a:spcBef>
                          <a:spcPts val="0"/>
                        </a:spcBef>
                        <a:spcAft>
                          <a:spcPts val="0"/>
                        </a:spcAft>
                        <a:buNone/>
                      </a:pPr>
                      <a:r>
                        <a:rPr lang="zh-TW" sz="1400" b="1" dirty="0">
                          <a:solidFill>
                            <a:srgbClr val="1F1F1F"/>
                          </a:solidFill>
                          <a:latin typeface="Times New Roman"/>
                          <a:ea typeface="Times New Roman"/>
                          <a:cs typeface="Times New Roman"/>
                          <a:sym typeface="Times New Roman"/>
                        </a:rPr>
                        <a:t>Disadvantage</a:t>
                      </a:r>
                      <a:endParaRPr sz="1400" b="1" dirty="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a:solidFill>
                            <a:srgbClr val="1F1F1F"/>
                          </a:solidFill>
                          <a:latin typeface="Times New Roman"/>
                          <a:ea typeface="Times New Roman"/>
                          <a:cs typeface="Times New Roman"/>
                          <a:sym typeface="Times New Roman"/>
                        </a:rPr>
                        <a:t>High manufacturing cost / Heating</a:t>
                      </a:r>
                      <a:endParaRPr sz="110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a:solidFill>
                            <a:srgbClr val="1F1F1F"/>
                          </a:solidFill>
                          <a:latin typeface="Times New Roman"/>
                          <a:ea typeface="Times New Roman"/>
                          <a:cs typeface="Times New Roman"/>
                          <a:sym typeface="Times New Roman"/>
                        </a:rPr>
                        <a:t>High background noise (sidelobes)</a:t>
                      </a:r>
                      <a:endParaRPr sz="110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dirty="0">
                          <a:solidFill>
                            <a:srgbClr val="1F1F1F"/>
                          </a:solidFill>
                          <a:latin typeface="Times New Roman"/>
                          <a:ea typeface="Times New Roman"/>
                          <a:cs typeface="Times New Roman"/>
                          <a:sym typeface="Times New Roman"/>
                        </a:rPr>
                        <a:t>Fails if aliased replicas overlap</a:t>
                      </a:r>
                      <a:endParaRPr sz="1100" dirty="0">
                        <a:solidFill>
                          <a:srgbClr val="1F1F1F"/>
                        </a:solidFill>
                        <a:latin typeface="Times New Roman"/>
                        <a:ea typeface="Times New Roman"/>
                        <a:cs typeface="Times New Roman"/>
                        <a:sym typeface="Times New Roman"/>
                      </a:endParaRPr>
                    </a:p>
                  </a:txBody>
                  <a:tcPr marL="91425" marR="114300"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zh-TW" sz="1100" dirty="0">
                          <a:solidFill>
                            <a:srgbClr val="1F1F1F"/>
                          </a:solidFill>
                          <a:latin typeface="Times New Roman"/>
                          <a:ea typeface="Times New Roman"/>
                          <a:cs typeface="Times New Roman"/>
                          <a:sym typeface="Times New Roman"/>
                        </a:rPr>
                        <a:t>Impractical hardware setup / requires centered phantom</a:t>
                      </a:r>
                      <a:endParaRPr sz="1100" dirty="0">
                        <a:solidFill>
                          <a:srgbClr val="1F1F1F"/>
                        </a:solidFill>
                        <a:latin typeface="Times New Roman"/>
                        <a:ea typeface="Times New Roman"/>
                        <a:cs typeface="Times New Roman"/>
                        <a:sym typeface="Times New Roman"/>
                      </a:endParaRPr>
                    </a:p>
                  </a:txBody>
                  <a:tcPr marL="91425" marR="91425" marT="152400" marB="152400" anchor="ctr">
                    <a:lnL w="7625" cap="flat" cmpd="sng">
                      <a:solidFill>
                        <a:srgbClr val="1F1F1F"/>
                      </a:solidFill>
                      <a:prstDash val="solid"/>
                      <a:round/>
                      <a:headEnd type="none" w="sm" len="sm"/>
                      <a:tailEnd type="none" w="sm" len="sm"/>
                    </a:lnL>
                    <a:lnR w="7625" cap="flat" cmpd="sng">
                      <a:solidFill>
                        <a:srgbClr val="1F1F1F"/>
                      </a:solidFill>
                      <a:prstDash val="solid"/>
                      <a:round/>
                      <a:headEnd type="none" w="sm" len="sm"/>
                      <a:tailEnd type="none" w="sm" len="sm"/>
                    </a:lnR>
                    <a:lnT w="7625" cap="flat" cmpd="sng">
                      <a:solidFill>
                        <a:srgbClr val="1F1F1F"/>
                      </a:solidFill>
                      <a:prstDash val="solid"/>
                      <a:round/>
                      <a:headEnd type="none" w="sm" len="sm"/>
                      <a:tailEnd type="none" w="sm" len="sm"/>
                    </a:lnT>
                    <a:lnB w="7625" cap="flat" cmpd="sng">
                      <a:solidFill>
                        <a:srgbClr val="1F1F1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Limitations </a:t>
            </a:r>
            <a:endParaRPr>
              <a:latin typeface="Times New Roman"/>
              <a:ea typeface="Times New Roman"/>
              <a:cs typeface="Times New Roman"/>
              <a:sym typeface="Times New Roman"/>
            </a:endParaRPr>
          </a:p>
        </p:txBody>
      </p:sp>
      <p:sp>
        <p:nvSpPr>
          <p:cNvPr id="313" name="Google Shape;313;p49"/>
          <p:cNvSpPr txBox="1">
            <a:spLocks noGrp="1"/>
          </p:cNvSpPr>
          <p:nvPr>
            <p:ph type="body" idx="1"/>
          </p:nvPr>
        </p:nvSpPr>
        <p:spPr>
          <a:xfrm>
            <a:off x="311700" y="920498"/>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1200"/>
              </a:spcBef>
              <a:spcAft>
                <a:spcPts val="0"/>
              </a:spcAft>
              <a:buClr>
                <a:schemeClr val="dk1"/>
              </a:buClr>
              <a:buSzPts val="1800"/>
              <a:buFont typeface="Times New Roman"/>
              <a:buChar char="●"/>
            </a:pPr>
            <a:r>
              <a:rPr lang="zh-TW" sz="2000">
                <a:solidFill>
                  <a:schemeClr val="dk1"/>
                </a:solidFill>
                <a:latin typeface="Times New Roman"/>
                <a:ea typeface="Times New Roman"/>
                <a:cs typeface="Times New Roman"/>
                <a:sym typeface="Times New Roman"/>
              </a:rPr>
              <a:t>Simultaneous spatial sampling using two physically distinct pitch arrays is impractical</a:t>
            </a:r>
            <a:endParaRPr>
              <a:solidFill>
                <a:schemeClr val="dk1"/>
              </a:solidFill>
              <a:latin typeface="Times New Roman"/>
              <a:ea typeface="Times New Roman"/>
              <a:cs typeface="Times New Roman"/>
              <a:sym typeface="Times New Roman"/>
            </a:endParaRPr>
          </a:p>
          <a:p>
            <a:pPr marL="457200" lvl="0" indent="-342900" algn="l" rtl="0">
              <a:lnSpc>
                <a:spcPct val="115000"/>
              </a:lnSpc>
              <a:spcBef>
                <a:spcPts val="1200"/>
              </a:spcBef>
              <a:spcAft>
                <a:spcPts val="0"/>
              </a:spcAft>
              <a:buClr>
                <a:schemeClr val="dk1"/>
              </a:buClr>
              <a:buSzPts val="1800"/>
              <a:buFont typeface="Times New Roman"/>
              <a:buChar char="●"/>
            </a:pPr>
            <a:r>
              <a:rPr lang="zh-TW">
                <a:solidFill>
                  <a:schemeClr val="dk1"/>
                </a:solidFill>
                <a:latin typeface="Times New Roman"/>
                <a:ea typeface="Times New Roman"/>
                <a:cs typeface="Times New Roman"/>
                <a:sym typeface="Times New Roman"/>
              </a:rPr>
              <a:t>Phantom must place at middle of the aparture</a:t>
            </a:r>
            <a:endParaRPr>
              <a:solidFill>
                <a:schemeClr val="dk1"/>
              </a:solidFill>
              <a:latin typeface="Times New Roman"/>
              <a:ea typeface="Times New Roman"/>
              <a:cs typeface="Times New Roman"/>
              <a:sym typeface="Times New Roman"/>
            </a:endParaRPr>
          </a:p>
          <a:p>
            <a:pPr marL="457200" lvl="0" indent="-342900" algn="l" rtl="0">
              <a:lnSpc>
                <a:spcPct val="115000"/>
              </a:lnSpc>
              <a:spcBef>
                <a:spcPts val="1200"/>
              </a:spcBef>
              <a:spcAft>
                <a:spcPts val="0"/>
              </a:spcAft>
              <a:buClr>
                <a:schemeClr val="dk1"/>
              </a:buClr>
              <a:buSzPts val="1800"/>
              <a:buFont typeface="Times New Roman"/>
              <a:buChar char="●"/>
            </a:pPr>
            <a:r>
              <a:rPr lang="zh-TW">
                <a:solidFill>
                  <a:schemeClr val="dk1"/>
                </a:solidFill>
                <a:latin typeface="Times New Roman"/>
                <a:ea typeface="Times New Roman"/>
                <a:cs typeface="Times New Roman"/>
                <a:sym typeface="Times New Roman"/>
              </a:rPr>
              <a:t>CANNOT manufacture a aparture with different pitch</a:t>
            </a:r>
            <a:endParaRPr>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SzPts val="1800"/>
              <a:buNone/>
            </a:pPr>
            <a:endParaRPr>
              <a:solidFill>
                <a:schemeClr val="dk1"/>
              </a:solidFill>
              <a:latin typeface="Times New Roman"/>
              <a:ea typeface="Times New Roman"/>
              <a:cs typeface="Times New Roman"/>
              <a:sym typeface="Times New Roman"/>
            </a:endParaRPr>
          </a:p>
        </p:txBody>
      </p:sp>
      <p:sp>
        <p:nvSpPr>
          <p:cNvPr id="314" name="Google Shape;314;p49"/>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25</a:t>
            </a:fld>
            <a:endParaRPr/>
          </a:p>
        </p:txBody>
      </p:sp>
      <p:pic>
        <p:nvPicPr>
          <p:cNvPr id="315" name="Google Shape;315;p49"/>
          <p:cNvPicPr preferRelativeResize="0"/>
          <p:nvPr/>
        </p:nvPicPr>
        <p:blipFill>
          <a:blip r:embed="rId3">
            <a:alphaModFix/>
          </a:blip>
          <a:stretch>
            <a:fillRect/>
          </a:stretch>
        </p:blipFill>
        <p:spPr>
          <a:xfrm>
            <a:off x="5492304" y="2264917"/>
            <a:ext cx="3654700" cy="3006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Future Work</a:t>
            </a:r>
            <a:endParaRPr>
              <a:latin typeface="Times New Roman"/>
              <a:ea typeface="Times New Roman"/>
              <a:cs typeface="Times New Roman"/>
              <a:sym typeface="Times New Roman"/>
            </a:endParaRPr>
          </a:p>
        </p:txBody>
      </p:sp>
      <p:sp>
        <p:nvSpPr>
          <p:cNvPr id="321" name="Google Shape;321;p5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zh-TW">
                <a:solidFill>
                  <a:schemeClr val="dk1"/>
                </a:solidFill>
                <a:latin typeface="Times New Roman"/>
                <a:ea typeface="Times New Roman"/>
                <a:cs typeface="Times New Roman"/>
                <a:sym typeface="Times New Roman"/>
              </a:rPr>
              <a:t>Higher order de-aliasing algorithm</a:t>
            </a:r>
            <a:endParaRPr>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None/>
            </a:pPr>
            <a:endParaRPr>
              <a:latin typeface="Times New Roman"/>
              <a:ea typeface="Times New Roman"/>
              <a:cs typeface="Times New Roman"/>
              <a:sym typeface="Times New Roman"/>
            </a:endParaRPr>
          </a:p>
          <a:p>
            <a:pPr marL="0" lvl="0" indent="0" algn="l" rtl="0">
              <a:lnSpc>
                <a:spcPct val="115000"/>
              </a:lnSpc>
              <a:spcBef>
                <a:spcPts val="1200"/>
              </a:spcBef>
              <a:spcAft>
                <a:spcPts val="1200"/>
              </a:spcAft>
              <a:buSzPts val="1800"/>
              <a:buNone/>
            </a:pPr>
            <a:endParaRPr>
              <a:latin typeface="Times New Roman"/>
              <a:ea typeface="Times New Roman"/>
              <a:cs typeface="Times New Roman"/>
              <a:sym typeface="Times New Roman"/>
            </a:endParaRPr>
          </a:p>
        </p:txBody>
      </p:sp>
      <p:sp>
        <p:nvSpPr>
          <p:cNvPr id="322" name="Google Shape;322;p50"/>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26</a:t>
            </a:fld>
            <a:endParaRPr/>
          </a:p>
        </p:txBody>
      </p:sp>
      <p:pic>
        <p:nvPicPr>
          <p:cNvPr id="323" name="Google Shape;323;p50"/>
          <p:cNvPicPr preferRelativeResize="0"/>
          <p:nvPr/>
        </p:nvPicPr>
        <p:blipFill>
          <a:blip r:embed="rId3">
            <a:alphaModFix/>
          </a:blip>
          <a:stretch>
            <a:fillRect/>
          </a:stretch>
        </p:blipFill>
        <p:spPr>
          <a:xfrm>
            <a:off x="5010947" y="949950"/>
            <a:ext cx="3099725" cy="3736951"/>
          </a:xfrm>
          <a:prstGeom prst="rect">
            <a:avLst/>
          </a:prstGeom>
          <a:noFill/>
          <a:ln>
            <a:noFill/>
          </a:ln>
        </p:spPr>
      </p:pic>
      <p:pic>
        <p:nvPicPr>
          <p:cNvPr id="324" name="Google Shape;324;p50"/>
          <p:cNvPicPr preferRelativeResize="0"/>
          <p:nvPr/>
        </p:nvPicPr>
        <p:blipFill>
          <a:blip r:embed="rId4">
            <a:alphaModFix/>
          </a:blip>
          <a:stretch>
            <a:fillRect/>
          </a:stretch>
        </p:blipFill>
        <p:spPr>
          <a:xfrm>
            <a:off x="729025" y="1760875"/>
            <a:ext cx="3204353" cy="3016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Reference</a:t>
            </a:r>
            <a:endParaRPr>
              <a:latin typeface="Times New Roman"/>
              <a:ea typeface="Times New Roman"/>
              <a:cs typeface="Times New Roman"/>
              <a:sym typeface="Times New Roman"/>
            </a:endParaRPr>
          </a:p>
        </p:txBody>
      </p:sp>
      <p:sp>
        <p:nvSpPr>
          <p:cNvPr id="337" name="Google Shape;337;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ct val="100000"/>
              <a:buFont typeface="Times New Roman"/>
              <a:buChar char="●"/>
            </a:pPr>
            <a:r>
              <a:rPr lang="zh-TW" sz="1600" dirty="0">
                <a:solidFill>
                  <a:schemeClr val="dk1"/>
                </a:solidFill>
                <a:latin typeface="Times New Roman"/>
                <a:ea typeface="Times New Roman"/>
                <a:cs typeface="Times New Roman"/>
                <a:sym typeface="Times New Roman"/>
              </a:rPr>
              <a:t>S. Holm, B. Elgetun and G. Dahl, "Properties of the beampattern of weight- and layout-optimized sparse arrays," in IEEE Transactions on Ultrasonics, Ferroelectrics, and Frequency Control, vol. 44, no. 5, pp. 983-991, Sept. 1997, doi: 10.1109/58.655623.</a:t>
            </a:r>
            <a:endParaRPr sz="1600" dirty="0">
              <a:solidFill>
                <a:schemeClr val="dk1"/>
              </a:solidFill>
              <a:latin typeface="Times New Roman"/>
              <a:ea typeface="Times New Roman"/>
              <a:cs typeface="Times New Roman"/>
              <a:sym typeface="Times New Roman"/>
            </a:endParaRPr>
          </a:p>
          <a:p>
            <a:pPr marL="457200" lvl="0" indent="-336550" algn="l" rtl="0">
              <a:spcBef>
                <a:spcPts val="0"/>
              </a:spcBef>
              <a:spcAft>
                <a:spcPts val="0"/>
              </a:spcAft>
              <a:buClr>
                <a:schemeClr val="dk1"/>
              </a:buClr>
              <a:buSzPct val="100000"/>
              <a:buFont typeface="Times New Roman"/>
              <a:buChar char="●"/>
            </a:pPr>
            <a:r>
              <a:rPr lang="zh-TW" sz="1600" dirty="0">
                <a:solidFill>
                  <a:schemeClr val="dk1"/>
                </a:solidFill>
                <a:latin typeface="Times New Roman"/>
                <a:ea typeface="Times New Roman"/>
                <a:cs typeface="Times New Roman"/>
                <a:sym typeface="Times New Roman"/>
              </a:rPr>
              <a:t>Ponnle, A., Hasegawa, H., &amp; Kanai, H. (2013). Suppression of grating lobe artifacts in ultrasound images formed from diverging transmitting beams by modulation of receiving beams. Ultrasound in medicine &amp; biology, 39(4), 681-691.</a:t>
            </a:r>
            <a:endParaRPr sz="1600" dirty="0">
              <a:solidFill>
                <a:schemeClr val="dk1"/>
              </a:solidFill>
              <a:latin typeface="Times New Roman"/>
              <a:ea typeface="Times New Roman"/>
              <a:cs typeface="Times New Roman"/>
              <a:sym typeface="Times New Roman"/>
            </a:endParaRPr>
          </a:p>
          <a:p>
            <a:pPr marL="457200" lvl="0" indent="-336550" algn="l" rtl="0">
              <a:spcBef>
                <a:spcPts val="0"/>
              </a:spcBef>
              <a:spcAft>
                <a:spcPts val="0"/>
              </a:spcAft>
              <a:buClr>
                <a:schemeClr val="dk1"/>
              </a:buClr>
              <a:buSzPct val="100000"/>
              <a:buFont typeface="Times New Roman"/>
              <a:buChar char="●"/>
            </a:pPr>
            <a:r>
              <a:rPr lang="zh-TW" sz="1600" dirty="0">
                <a:solidFill>
                  <a:schemeClr val="dk1"/>
                </a:solidFill>
                <a:latin typeface="Times New Roman"/>
                <a:ea typeface="Times New Roman"/>
                <a:cs typeface="Times New Roman"/>
                <a:sym typeface="Times New Roman"/>
              </a:rPr>
              <a:t>Yen, J. T., &amp; Lou, Y. (2022). Ultrasound imaging using the coherence of estimated channel data. IEEE Transactions on Ultrasonics, Ferroelectrics, and Frequency Control, 69(7), 2293-2302.</a:t>
            </a:r>
            <a:endParaRPr sz="1600" dirty="0">
              <a:solidFill>
                <a:schemeClr val="dk1"/>
              </a:solidFill>
              <a:latin typeface="Times New Roman"/>
              <a:ea typeface="Times New Roman"/>
              <a:cs typeface="Times New Roman"/>
              <a:sym typeface="Times New Roman"/>
            </a:endParaRPr>
          </a:p>
          <a:p>
            <a:pPr marL="457200" lvl="0" indent="-336550" algn="l" rtl="0">
              <a:spcBef>
                <a:spcPts val="0"/>
              </a:spcBef>
              <a:spcAft>
                <a:spcPts val="0"/>
              </a:spcAft>
              <a:buClr>
                <a:schemeClr val="dk1"/>
              </a:buClr>
              <a:buSzPct val="100000"/>
              <a:buFont typeface="Times New Roman"/>
              <a:buChar char="●"/>
            </a:pPr>
            <a:r>
              <a:rPr lang="zh-TW" sz="1600" dirty="0">
                <a:solidFill>
                  <a:schemeClr val="dk1"/>
                </a:solidFill>
                <a:latin typeface="Times New Roman"/>
                <a:ea typeface="Times New Roman"/>
                <a:cs typeface="Times New Roman"/>
                <a:sym typeface="Times New Roman"/>
              </a:rPr>
              <a:t>Lou, Y., &amp; Yen, J. T. (2020, September). A K-space-based Approach to Coherence Estimation. In 2020 IEEE International Ultrasonics Symposium (IUS) (pp. 1-4). IEEE.</a:t>
            </a:r>
            <a:endParaRPr sz="16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1200"/>
              </a:spcAft>
              <a:buSzPct val="100000"/>
              <a:buNone/>
            </a:pPr>
            <a:endParaRPr sz="300" dirty="0">
              <a:solidFill>
                <a:schemeClr val="dk1"/>
              </a:solidFill>
              <a:latin typeface="Times New Roman"/>
              <a:ea typeface="Times New Roman"/>
              <a:cs typeface="Times New Roman"/>
              <a:sym typeface="Times New Roman"/>
            </a:endParaRPr>
          </a:p>
        </p:txBody>
      </p:sp>
      <p:sp>
        <p:nvSpPr>
          <p:cNvPr id="338" name="Google Shape;338;p52"/>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27</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Schematic of a Linear Transducer</a:t>
            </a:r>
            <a:endParaRPr>
              <a:latin typeface="Times New Roman"/>
              <a:ea typeface="Times New Roman"/>
              <a:cs typeface="Times New Roman"/>
              <a:sym typeface="Times New Roman"/>
            </a:endParaRPr>
          </a:p>
        </p:txBody>
      </p:sp>
      <p:sp>
        <p:nvSpPr>
          <p:cNvPr id="114" name="Google Shape;114;p27"/>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3</a:t>
            </a:fld>
            <a:endParaRPr/>
          </a:p>
        </p:txBody>
      </p:sp>
      <p:pic>
        <p:nvPicPr>
          <p:cNvPr id="115" name="Google Shape;115;p27" title="4CDB56A2-8169-4F1E-A415-393E85749CD9.jpg"/>
          <p:cNvPicPr preferRelativeResize="0"/>
          <p:nvPr/>
        </p:nvPicPr>
        <p:blipFill>
          <a:blip r:embed="rId3">
            <a:alphaModFix/>
          </a:blip>
          <a:stretch>
            <a:fillRect/>
          </a:stretch>
        </p:blipFill>
        <p:spPr>
          <a:xfrm>
            <a:off x="0" y="1613775"/>
            <a:ext cx="5703798" cy="2453642"/>
          </a:xfrm>
          <a:prstGeom prst="rect">
            <a:avLst/>
          </a:prstGeom>
          <a:noFill/>
          <a:ln>
            <a:noFill/>
          </a:ln>
        </p:spPr>
      </p:pic>
      <p:sp>
        <p:nvSpPr>
          <p:cNvPr id="116" name="Google Shape;116;p27"/>
          <p:cNvSpPr txBox="1"/>
          <p:nvPr/>
        </p:nvSpPr>
        <p:spPr>
          <a:xfrm>
            <a:off x="5703800" y="2571750"/>
            <a:ext cx="34401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a:solidFill>
                  <a:schemeClr val="dk1"/>
                </a:solidFill>
                <a:latin typeface="Times New Roman"/>
                <a:ea typeface="Times New Roman"/>
                <a:cs typeface="Times New Roman"/>
                <a:sym typeface="Times New Roman"/>
              </a:rPr>
              <a:t>Pitch: </a:t>
            </a:r>
            <a:endParaRPr sz="1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zh-TW" sz="1800">
                <a:solidFill>
                  <a:schemeClr val="dk1"/>
                </a:solidFill>
                <a:latin typeface="Times New Roman"/>
                <a:ea typeface="Times New Roman"/>
                <a:cs typeface="Times New Roman"/>
                <a:sym typeface="Times New Roman"/>
              </a:rPr>
              <a:t>The distance between the center of two consecutive elements</a:t>
            </a:r>
            <a:endParaRPr sz="1800">
              <a:solidFill>
                <a:schemeClr val="dk1"/>
              </a:solidFill>
              <a:latin typeface="Times New Roman"/>
              <a:ea typeface="Times New Roman"/>
              <a:cs typeface="Times New Roman"/>
              <a:sym typeface="Times New Roman"/>
            </a:endParaRPr>
          </a:p>
        </p:txBody>
      </p:sp>
      <p:sp>
        <p:nvSpPr>
          <p:cNvPr id="117" name="Google Shape;117;p27"/>
          <p:cNvSpPr txBox="1"/>
          <p:nvPr/>
        </p:nvSpPr>
        <p:spPr>
          <a:xfrm>
            <a:off x="5703800" y="1018721"/>
            <a:ext cx="32679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a:solidFill>
                  <a:schemeClr val="dk1"/>
                </a:solidFill>
                <a:latin typeface="Times New Roman"/>
                <a:ea typeface="Times New Roman"/>
                <a:cs typeface="Times New Roman"/>
                <a:sym typeface="Times New Roman"/>
              </a:rPr>
              <a:t>Kerf: </a:t>
            </a:r>
            <a:endParaRPr sz="18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zh-TW" sz="1800">
                <a:solidFill>
                  <a:schemeClr val="dk1"/>
                </a:solidFill>
                <a:latin typeface="Times New Roman"/>
                <a:ea typeface="Times New Roman"/>
                <a:cs typeface="Times New Roman"/>
                <a:sym typeface="Times New Roman"/>
              </a:rPr>
              <a:t>The space between every two consecutive elements</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Sampling</a:t>
            </a:r>
            <a:endParaRPr>
              <a:latin typeface="Times New Roman"/>
              <a:ea typeface="Times New Roman"/>
              <a:cs typeface="Times New Roman"/>
              <a:sym typeface="Times New Roman"/>
            </a:endParaRPr>
          </a:p>
        </p:txBody>
      </p:sp>
      <p:sp>
        <p:nvSpPr>
          <p:cNvPr id="123" name="Google Shape;123;p28"/>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4</a:t>
            </a:fld>
            <a:endParaRPr/>
          </a:p>
        </p:txBody>
      </p:sp>
      <p:pic>
        <p:nvPicPr>
          <p:cNvPr id="124" name="Google Shape;124;p28"/>
          <p:cNvPicPr preferRelativeResize="0"/>
          <p:nvPr/>
        </p:nvPicPr>
        <p:blipFill>
          <a:blip r:embed="rId3">
            <a:alphaModFix/>
          </a:blip>
          <a:stretch>
            <a:fillRect/>
          </a:stretch>
        </p:blipFill>
        <p:spPr>
          <a:xfrm>
            <a:off x="2133184" y="604800"/>
            <a:ext cx="3209890" cy="4172850"/>
          </a:xfrm>
          <a:prstGeom prst="rect">
            <a:avLst/>
          </a:prstGeom>
          <a:noFill/>
          <a:ln>
            <a:noFill/>
          </a:ln>
        </p:spPr>
      </p:pic>
      <p:pic>
        <p:nvPicPr>
          <p:cNvPr id="125" name="Google Shape;125;p28"/>
          <p:cNvPicPr preferRelativeResize="0"/>
          <p:nvPr/>
        </p:nvPicPr>
        <p:blipFill>
          <a:blip r:embed="rId4">
            <a:alphaModFix/>
          </a:blip>
          <a:stretch>
            <a:fillRect/>
          </a:stretch>
        </p:blipFill>
        <p:spPr>
          <a:xfrm>
            <a:off x="5522150" y="1017725"/>
            <a:ext cx="3310150" cy="886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5</a:t>
            </a:fld>
            <a:endParaRPr/>
          </a:p>
        </p:txBody>
      </p:sp>
      <p:pic>
        <p:nvPicPr>
          <p:cNvPr id="131" name="Google Shape;131;p29"/>
          <p:cNvPicPr preferRelativeResize="0"/>
          <p:nvPr/>
        </p:nvPicPr>
        <p:blipFill>
          <a:blip r:embed="rId3">
            <a:alphaModFix/>
          </a:blip>
          <a:stretch>
            <a:fillRect/>
          </a:stretch>
        </p:blipFill>
        <p:spPr>
          <a:xfrm>
            <a:off x="145125" y="766825"/>
            <a:ext cx="5917024" cy="3647225"/>
          </a:xfrm>
          <a:prstGeom prst="rect">
            <a:avLst/>
          </a:prstGeom>
          <a:noFill/>
          <a:ln>
            <a:noFill/>
          </a:ln>
        </p:spPr>
      </p:pic>
      <p:pic>
        <p:nvPicPr>
          <p:cNvPr id="132" name="Google Shape;132;p29"/>
          <p:cNvPicPr preferRelativeResize="0"/>
          <p:nvPr/>
        </p:nvPicPr>
        <p:blipFill>
          <a:blip r:embed="rId4">
            <a:alphaModFix/>
          </a:blip>
          <a:stretch>
            <a:fillRect/>
          </a:stretch>
        </p:blipFill>
        <p:spPr>
          <a:xfrm>
            <a:off x="5988525" y="1375024"/>
            <a:ext cx="2729125" cy="387975"/>
          </a:xfrm>
          <a:prstGeom prst="rect">
            <a:avLst/>
          </a:prstGeom>
          <a:noFill/>
          <a:ln>
            <a:noFill/>
          </a:ln>
        </p:spPr>
      </p:pic>
      <p:pic>
        <p:nvPicPr>
          <p:cNvPr id="133" name="Google Shape;133;p29"/>
          <p:cNvPicPr preferRelativeResize="0"/>
          <p:nvPr/>
        </p:nvPicPr>
        <p:blipFill>
          <a:blip r:embed="rId5">
            <a:alphaModFix/>
          </a:blip>
          <a:stretch>
            <a:fillRect/>
          </a:stretch>
        </p:blipFill>
        <p:spPr>
          <a:xfrm>
            <a:off x="5851050" y="2443325"/>
            <a:ext cx="3129676" cy="745700"/>
          </a:xfrm>
          <a:prstGeom prst="rect">
            <a:avLst/>
          </a:prstGeom>
          <a:noFill/>
          <a:ln>
            <a:noFill/>
          </a:ln>
        </p:spPr>
      </p:pic>
      <p:pic>
        <p:nvPicPr>
          <p:cNvPr id="134" name="Google Shape;134;p29"/>
          <p:cNvPicPr preferRelativeResize="0"/>
          <p:nvPr/>
        </p:nvPicPr>
        <p:blipFill>
          <a:blip r:embed="rId6">
            <a:alphaModFix/>
          </a:blip>
          <a:stretch>
            <a:fillRect/>
          </a:stretch>
        </p:blipFill>
        <p:spPr>
          <a:xfrm>
            <a:off x="5988527" y="3570075"/>
            <a:ext cx="3040651" cy="8439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Nyquist Theorem</a:t>
            </a:r>
            <a:endParaRPr>
              <a:latin typeface="Times New Roman"/>
              <a:ea typeface="Times New Roman"/>
              <a:cs typeface="Times New Roman"/>
              <a:sym typeface="Times New Roman"/>
            </a:endParaRPr>
          </a:p>
        </p:txBody>
      </p:sp>
      <p:sp>
        <p:nvSpPr>
          <p:cNvPr id="140" name="Google Shape;140;p30"/>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6</a:t>
            </a:fld>
            <a:endParaRPr/>
          </a:p>
        </p:txBody>
      </p:sp>
      <p:pic>
        <p:nvPicPr>
          <p:cNvPr id="141" name="Google Shape;141;p30"/>
          <p:cNvPicPr preferRelativeResize="0"/>
          <p:nvPr/>
        </p:nvPicPr>
        <p:blipFill>
          <a:blip r:embed="rId3">
            <a:alphaModFix/>
          </a:blip>
          <a:stretch>
            <a:fillRect/>
          </a:stretch>
        </p:blipFill>
        <p:spPr>
          <a:xfrm>
            <a:off x="666025" y="1170125"/>
            <a:ext cx="7811935" cy="3455126"/>
          </a:xfrm>
          <a:prstGeom prst="rect">
            <a:avLst/>
          </a:prstGeom>
          <a:noFill/>
          <a:ln>
            <a:noFill/>
          </a:ln>
        </p:spPr>
      </p:pic>
      <p:sp>
        <p:nvSpPr>
          <p:cNvPr id="142" name="Google Shape;142;p30"/>
          <p:cNvSpPr txBox="1"/>
          <p:nvPr/>
        </p:nvSpPr>
        <p:spPr>
          <a:xfrm>
            <a:off x="6006000" y="708425"/>
            <a:ext cx="1302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800">
                <a:solidFill>
                  <a:srgbClr val="FF0000"/>
                </a:solidFill>
                <a:latin typeface="Times New Roman"/>
                <a:ea typeface="Times New Roman"/>
                <a:cs typeface="Times New Roman"/>
                <a:sym typeface="Times New Roman"/>
              </a:rPr>
              <a:t>Aliasing</a:t>
            </a:r>
            <a:endParaRPr sz="1800">
              <a:solidFill>
                <a:srgbClr val="FF0000"/>
              </a:solidFill>
              <a:latin typeface="Times New Roman"/>
              <a:ea typeface="Times New Roman"/>
              <a:cs typeface="Times New Roman"/>
              <a:sym typeface="Times New Roman"/>
            </a:endParaRPr>
          </a:p>
        </p:txBody>
      </p:sp>
      <p:pic>
        <p:nvPicPr>
          <p:cNvPr id="143" name="Google Shape;143;p30"/>
          <p:cNvPicPr preferRelativeResize="0"/>
          <p:nvPr/>
        </p:nvPicPr>
        <p:blipFill>
          <a:blip r:embed="rId4">
            <a:alphaModFix/>
          </a:blip>
          <a:stretch>
            <a:fillRect/>
          </a:stretch>
        </p:blipFill>
        <p:spPr>
          <a:xfrm>
            <a:off x="3240702" y="443906"/>
            <a:ext cx="1302000" cy="5183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23E4B-A195-7AEB-83F9-0FE418598C9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99D5418A-A7EA-59B0-F67D-BE70715AFC6D}"/>
              </a:ext>
            </a:extLst>
          </p:cNvPr>
          <p:cNvSpPr>
            <a:spLocks noGrp="1"/>
          </p:cNvSpPr>
          <p:nvPr>
            <p:ph type="title"/>
          </p:nvPr>
        </p:nvSpPr>
        <p:spPr/>
        <p:txBody>
          <a:bodyPr>
            <a:normAutofit fontScale="90000"/>
          </a:bodyPr>
          <a:lstStyle/>
          <a:p>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Spatial Sampling and Grating Lobe</a:t>
            </a:r>
            <a:endParaRPr lang="zh-TW" altLang="en-US" sz="2700"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16" name="群組 15">
            <a:extLst>
              <a:ext uri="{FF2B5EF4-FFF2-40B4-BE49-F238E27FC236}">
                <a16:creationId xmlns:a16="http://schemas.microsoft.com/office/drawing/2014/main" id="{E8227F20-F8EF-32BC-DD36-A960B6B82C06}"/>
              </a:ext>
            </a:extLst>
          </p:cNvPr>
          <p:cNvGrpSpPr/>
          <p:nvPr/>
        </p:nvGrpSpPr>
        <p:grpSpPr>
          <a:xfrm>
            <a:off x="143687" y="169429"/>
            <a:ext cx="1566000" cy="271236"/>
            <a:chOff x="191583" y="225905"/>
            <a:chExt cx="2088000" cy="361648"/>
          </a:xfrm>
        </p:grpSpPr>
        <p:sp>
          <p:nvSpPr>
            <p:cNvPr id="5" name="箭號: 五邊形 4">
              <a:extLst>
                <a:ext uri="{FF2B5EF4-FFF2-40B4-BE49-F238E27FC236}">
                  <a16:creationId xmlns:a16="http://schemas.microsoft.com/office/drawing/2014/main" id="{E63C8372-D7BB-FEE2-35EE-FF09C3DFF905}"/>
                </a:ext>
              </a:extLst>
            </p:cNvPr>
            <p:cNvSpPr/>
            <p:nvPr/>
          </p:nvSpPr>
          <p:spPr>
            <a:xfrm>
              <a:off x="191583" y="227553"/>
              <a:ext cx="2088000" cy="360000"/>
            </a:xfrm>
            <a:prstGeom prst="homePlate">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solidFill>
                  <a:srgbClr val="BDE0F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文字方塊 9">
              <a:extLst>
                <a:ext uri="{FF2B5EF4-FFF2-40B4-BE49-F238E27FC236}">
                  <a16:creationId xmlns:a16="http://schemas.microsoft.com/office/drawing/2014/main" id="{2BF447C1-6575-745E-5C6E-416D7CD3462B}"/>
                </a:ext>
              </a:extLst>
            </p:cNvPr>
            <p:cNvSpPr txBox="1"/>
            <p:nvPr/>
          </p:nvSpPr>
          <p:spPr>
            <a:xfrm>
              <a:off x="205990" y="225905"/>
              <a:ext cx="1883391" cy="338555"/>
            </a:xfrm>
            <a:prstGeom prst="rect">
              <a:avLst/>
            </a:prstGeom>
            <a:noFill/>
          </p:spPr>
          <p:txBody>
            <a:bodyPr wrap="square" rtlCol="0">
              <a:spAutoFit/>
            </a:bodyPr>
            <a:lstStyle/>
            <a:p>
              <a:pPr algn="ctr"/>
              <a:r>
                <a:rPr lang="en-US" altLang="zh-TW" sz="1050" dirty="0">
                  <a:latin typeface="Times New Roman" panose="02020603050405020304" pitchFamily="18" charset="0"/>
                  <a:ea typeface="標楷體" panose="03000509000000000000" pitchFamily="65" charset="-120"/>
                  <a:cs typeface="Times New Roman" panose="02020603050405020304" pitchFamily="18" charset="0"/>
                </a:rPr>
                <a:t>Introduction</a:t>
              </a:r>
              <a:endParaRPr lang="zh-TW" altLang="en-US" sz="1050"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9" name="群組 18">
            <a:extLst>
              <a:ext uri="{FF2B5EF4-FFF2-40B4-BE49-F238E27FC236}">
                <a16:creationId xmlns:a16="http://schemas.microsoft.com/office/drawing/2014/main" id="{D527B86F-CB35-A0A9-ED97-3669EEC089CD}"/>
              </a:ext>
            </a:extLst>
          </p:cNvPr>
          <p:cNvGrpSpPr/>
          <p:nvPr/>
        </p:nvGrpSpPr>
        <p:grpSpPr>
          <a:xfrm>
            <a:off x="4546946" y="169429"/>
            <a:ext cx="1566000" cy="271236"/>
            <a:chOff x="6062595" y="225905"/>
            <a:chExt cx="2088000" cy="361648"/>
          </a:xfrm>
        </p:grpSpPr>
        <p:sp>
          <p:nvSpPr>
            <p:cNvPr id="7" name="箭號: ＞形 6">
              <a:extLst>
                <a:ext uri="{FF2B5EF4-FFF2-40B4-BE49-F238E27FC236}">
                  <a16:creationId xmlns:a16="http://schemas.microsoft.com/office/drawing/2014/main" id="{3623F1A1-02A1-BF04-2D70-C5A6540A53FD}"/>
                </a:ext>
              </a:extLst>
            </p:cNvPr>
            <p:cNvSpPr/>
            <p:nvPr/>
          </p:nvSpPr>
          <p:spPr>
            <a:xfrm>
              <a:off x="6062595" y="227553"/>
              <a:ext cx="2088000" cy="360000"/>
            </a:xfrm>
            <a:prstGeom prst="chevron">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文字方塊 10">
              <a:extLst>
                <a:ext uri="{FF2B5EF4-FFF2-40B4-BE49-F238E27FC236}">
                  <a16:creationId xmlns:a16="http://schemas.microsoft.com/office/drawing/2014/main" id="{38945DFC-3EF9-A1B0-8F2D-2BE587CF3D9A}"/>
                </a:ext>
              </a:extLst>
            </p:cNvPr>
            <p:cNvSpPr txBox="1"/>
            <p:nvPr/>
          </p:nvSpPr>
          <p:spPr>
            <a:xfrm>
              <a:off x="6223187" y="225905"/>
              <a:ext cx="1708243" cy="338555"/>
            </a:xfrm>
            <a:prstGeom prst="rect">
              <a:avLst/>
            </a:prstGeom>
            <a:noFill/>
          </p:spPr>
          <p:txBody>
            <a:bodyPr wrap="square" rtlCol="0">
              <a:spAutoFit/>
            </a:bodyPr>
            <a:lstStyle/>
            <a:p>
              <a:pPr algn="ctr"/>
              <a:r>
                <a:rPr lang="en-US" altLang="zh-TW" sz="1050" dirty="0">
                  <a:latin typeface="Times New Roman" panose="02020603050405020304" pitchFamily="18" charset="0"/>
                  <a:ea typeface="標楷體" panose="03000509000000000000" pitchFamily="65" charset="-120"/>
                  <a:cs typeface="Times New Roman" panose="02020603050405020304" pitchFamily="18" charset="0"/>
                </a:rPr>
                <a:t>Discussion</a:t>
              </a:r>
              <a:endParaRPr lang="zh-TW" altLang="en-US" sz="1050"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7" name="群組 16">
            <a:extLst>
              <a:ext uri="{FF2B5EF4-FFF2-40B4-BE49-F238E27FC236}">
                <a16:creationId xmlns:a16="http://schemas.microsoft.com/office/drawing/2014/main" id="{9D6ECCA6-1669-6924-A775-81989AC32664}"/>
              </a:ext>
            </a:extLst>
          </p:cNvPr>
          <p:cNvGrpSpPr/>
          <p:nvPr/>
        </p:nvGrpSpPr>
        <p:grpSpPr>
          <a:xfrm>
            <a:off x="7482452" y="169429"/>
            <a:ext cx="1566000" cy="271236"/>
            <a:chOff x="9976602" y="225905"/>
            <a:chExt cx="2088000" cy="361648"/>
          </a:xfrm>
        </p:grpSpPr>
        <p:sp>
          <p:nvSpPr>
            <p:cNvPr id="9" name="箭號: ＞形 8">
              <a:extLst>
                <a:ext uri="{FF2B5EF4-FFF2-40B4-BE49-F238E27FC236}">
                  <a16:creationId xmlns:a16="http://schemas.microsoft.com/office/drawing/2014/main" id="{3EE48570-D800-F544-1AAF-AC659CD543C5}"/>
                </a:ext>
              </a:extLst>
            </p:cNvPr>
            <p:cNvSpPr/>
            <p:nvPr/>
          </p:nvSpPr>
          <p:spPr>
            <a:xfrm>
              <a:off x="9976602" y="227553"/>
              <a:ext cx="2088000" cy="360000"/>
            </a:xfrm>
            <a:prstGeom prst="chevron">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文字方塊 11">
              <a:extLst>
                <a:ext uri="{FF2B5EF4-FFF2-40B4-BE49-F238E27FC236}">
                  <a16:creationId xmlns:a16="http://schemas.microsoft.com/office/drawing/2014/main" id="{29BEEC84-908A-13B6-C1AC-EE888306DBA9}"/>
                </a:ext>
              </a:extLst>
            </p:cNvPr>
            <p:cNvSpPr txBox="1"/>
            <p:nvPr/>
          </p:nvSpPr>
          <p:spPr>
            <a:xfrm>
              <a:off x="10037973" y="225905"/>
              <a:ext cx="1883391" cy="338555"/>
            </a:xfrm>
            <a:prstGeom prst="rect">
              <a:avLst/>
            </a:prstGeom>
            <a:noFill/>
          </p:spPr>
          <p:txBody>
            <a:bodyPr wrap="square" rtlCol="0">
              <a:spAutoFit/>
            </a:bodyPr>
            <a:lstStyle/>
            <a:p>
              <a:pPr algn="ctr"/>
              <a:r>
                <a:rPr lang="en-US" altLang="zh-TW" sz="1050" dirty="0">
                  <a:latin typeface="Times New Roman" panose="02020603050405020304" pitchFamily="18" charset="0"/>
                  <a:ea typeface="標楷體" panose="03000509000000000000" pitchFamily="65" charset="-120"/>
                  <a:cs typeface="Times New Roman" panose="02020603050405020304" pitchFamily="18" charset="0"/>
                </a:rPr>
                <a:t>Future work</a:t>
              </a:r>
              <a:endParaRPr lang="zh-TW" altLang="en-US" sz="1050"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1" name="群組 20">
            <a:extLst>
              <a:ext uri="{FF2B5EF4-FFF2-40B4-BE49-F238E27FC236}">
                <a16:creationId xmlns:a16="http://schemas.microsoft.com/office/drawing/2014/main" id="{C3C600E0-C617-1B93-6FE4-AE610F292011}"/>
              </a:ext>
            </a:extLst>
          </p:cNvPr>
          <p:cNvGrpSpPr/>
          <p:nvPr/>
        </p:nvGrpSpPr>
        <p:grpSpPr>
          <a:xfrm>
            <a:off x="1611440" y="169429"/>
            <a:ext cx="1566000" cy="271236"/>
            <a:chOff x="2148587" y="225905"/>
            <a:chExt cx="2088000" cy="361648"/>
          </a:xfrm>
        </p:grpSpPr>
        <p:sp>
          <p:nvSpPr>
            <p:cNvPr id="4" name="箭號: ＞形 3">
              <a:extLst>
                <a:ext uri="{FF2B5EF4-FFF2-40B4-BE49-F238E27FC236}">
                  <a16:creationId xmlns:a16="http://schemas.microsoft.com/office/drawing/2014/main" id="{A6359D16-21A3-91B8-DE5F-E979F211900E}"/>
                </a:ext>
              </a:extLst>
            </p:cNvPr>
            <p:cNvSpPr/>
            <p:nvPr/>
          </p:nvSpPr>
          <p:spPr>
            <a:xfrm>
              <a:off x="2148587" y="227553"/>
              <a:ext cx="2088000" cy="360000"/>
            </a:xfrm>
            <a:prstGeom prst="chevron">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文字方塊 12">
              <a:extLst>
                <a:ext uri="{FF2B5EF4-FFF2-40B4-BE49-F238E27FC236}">
                  <a16:creationId xmlns:a16="http://schemas.microsoft.com/office/drawing/2014/main" id="{38757B84-8978-5D0F-82C4-86A0FEB3D9DB}"/>
                </a:ext>
              </a:extLst>
            </p:cNvPr>
            <p:cNvSpPr txBox="1"/>
            <p:nvPr/>
          </p:nvSpPr>
          <p:spPr>
            <a:xfrm>
              <a:off x="2273068" y="225905"/>
              <a:ext cx="1883391" cy="338555"/>
            </a:xfrm>
            <a:prstGeom prst="rect">
              <a:avLst/>
            </a:prstGeom>
            <a:noFill/>
          </p:spPr>
          <p:txBody>
            <a:bodyPr wrap="square" rtlCol="0">
              <a:spAutoFit/>
            </a:bodyPr>
            <a:lstStyle/>
            <a:p>
              <a:pPr algn="ctr"/>
              <a:r>
                <a:rPr lang="en-US" altLang="zh-TW" sz="1050" dirty="0">
                  <a:latin typeface="Times New Roman" panose="02020603050405020304" pitchFamily="18" charset="0"/>
                  <a:ea typeface="標楷體" panose="03000509000000000000" pitchFamily="65" charset="-120"/>
                  <a:cs typeface="Times New Roman" panose="02020603050405020304" pitchFamily="18" charset="0"/>
                </a:rPr>
                <a:t>Method</a:t>
              </a:r>
              <a:endParaRPr lang="zh-TW" altLang="en-US" sz="1050"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0" name="群組 19">
            <a:extLst>
              <a:ext uri="{FF2B5EF4-FFF2-40B4-BE49-F238E27FC236}">
                <a16:creationId xmlns:a16="http://schemas.microsoft.com/office/drawing/2014/main" id="{012E0D0F-1A52-D1DA-6F31-69C14EED5869}"/>
              </a:ext>
            </a:extLst>
          </p:cNvPr>
          <p:cNvGrpSpPr/>
          <p:nvPr/>
        </p:nvGrpSpPr>
        <p:grpSpPr>
          <a:xfrm>
            <a:off x="3079193" y="169429"/>
            <a:ext cx="1566000" cy="271236"/>
            <a:chOff x="4105591" y="225905"/>
            <a:chExt cx="2088000" cy="361648"/>
          </a:xfrm>
        </p:grpSpPr>
        <p:sp>
          <p:nvSpPr>
            <p:cNvPr id="6" name="箭號: ＞形 5">
              <a:extLst>
                <a:ext uri="{FF2B5EF4-FFF2-40B4-BE49-F238E27FC236}">
                  <a16:creationId xmlns:a16="http://schemas.microsoft.com/office/drawing/2014/main" id="{5A61ADC5-7A80-F4A2-F94E-AF042ABCDBCF}"/>
                </a:ext>
              </a:extLst>
            </p:cNvPr>
            <p:cNvSpPr/>
            <p:nvPr/>
          </p:nvSpPr>
          <p:spPr>
            <a:xfrm>
              <a:off x="4105591" y="227553"/>
              <a:ext cx="2088000" cy="360000"/>
            </a:xfrm>
            <a:prstGeom prst="chevron">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文字方塊 13">
              <a:extLst>
                <a:ext uri="{FF2B5EF4-FFF2-40B4-BE49-F238E27FC236}">
                  <a16:creationId xmlns:a16="http://schemas.microsoft.com/office/drawing/2014/main" id="{2DF8AAFD-5421-71C2-D158-2AA6EF4EBDD0}"/>
                </a:ext>
              </a:extLst>
            </p:cNvPr>
            <p:cNvSpPr txBox="1"/>
            <p:nvPr/>
          </p:nvSpPr>
          <p:spPr>
            <a:xfrm>
              <a:off x="4236587" y="225905"/>
              <a:ext cx="1883391" cy="338555"/>
            </a:xfrm>
            <a:prstGeom prst="rect">
              <a:avLst/>
            </a:prstGeom>
            <a:noFill/>
          </p:spPr>
          <p:txBody>
            <a:bodyPr wrap="square" rtlCol="0">
              <a:spAutoFit/>
            </a:bodyPr>
            <a:lstStyle/>
            <a:p>
              <a:pPr algn="ctr"/>
              <a:r>
                <a:rPr lang="en-US" altLang="zh-TW" sz="1050" dirty="0">
                  <a:latin typeface="Times New Roman" panose="02020603050405020304" pitchFamily="18" charset="0"/>
                  <a:ea typeface="標楷體" panose="03000509000000000000" pitchFamily="65" charset="-120"/>
                  <a:cs typeface="Times New Roman" panose="02020603050405020304" pitchFamily="18" charset="0"/>
                </a:rPr>
                <a:t>Result</a:t>
              </a:r>
              <a:endParaRPr lang="zh-TW" altLang="en-US" sz="1050"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8" name="群組 17">
            <a:extLst>
              <a:ext uri="{FF2B5EF4-FFF2-40B4-BE49-F238E27FC236}">
                <a16:creationId xmlns:a16="http://schemas.microsoft.com/office/drawing/2014/main" id="{115C23C9-830E-F81A-33AD-2F3B34F45BE7}"/>
              </a:ext>
            </a:extLst>
          </p:cNvPr>
          <p:cNvGrpSpPr/>
          <p:nvPr/>
        </p:nvGrpSpPr>
        <p:grpSpPr>
          <a:xfrm>
            <a:off x="6014699" y="169429"/>
            <a:ext cx="1566000" cy="271236"/>
            <a:chOff x="8019599" y="225905"/>
            <a:chExt cx="2088000" cy="361648"/>
          </a:xfrm>
        </p:grpSpPr>
        <p:sp>
          <p:nvSpPr>
            <p:cNvPr id="8" name="箭號: ＞形 7">
              <a:extLst>
                <a:ext uri="{FF2B5EF4-FFF2-40B4-BE49-F238E27FC236}">
                  <a16:creationId xmlns:a16="http://schemas.microsoft.com/office/drawing/2014/main" id="{6D1DA57F-5B11-EDC4-0228-0126B3701C98}"/>
                </a:ext>
              </a:extLst>
            </p:cNvPr>
            <p:cNvSpPr/>
            <p:nvPr/>
          </p:nvSpPr>
          <p:spPr>
            <a:xfrm>
              <a:off x="8019599" y="227553"/>
              <a:ext cx="2088000" cy="360000"/>
            </a:xfrm>
            <a:prstGeom prst="chevron">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文字方塊 14">
              <a:extLst>
                <a:ext uri="{FF2B5EF4-FFF2-40B4-BE49-F238E27FC236}">
                  <a16:creationId xmlns:a16="http://schemas.microsoft.com/office/drawing/2014/main" id="{3C94BE3A-6969-5D4D-BC39-F8D18344953F}"/>
                </a:ext>
              </a:extLst>
            </p:cNvPr>
            <p:cNvSpPr txBox="1"/>
            <p:nvPr/>
          </p:nvSpPr>
          <p:spPr>
            <a:xfrm>
              <a:off x="8096686" y="225905"/>
              <a:ext cx="1708243" cy="338555"/>
            </a:xfrm>
            <a:prstGeom prst="rect">
              <a:avLst/>
            </a:prstGeom>
            <a:noFill/>
          </p:spPr>
          <p:txBody>
            <a:bodyPr wrap="square" rtlCol="0">
              <a:spAutoFit/>
            </a:bodyPr>
            <a:lstStyle/>
            <a:p>
              <a:pPr algn="ctr"/>
              <a:r>
                <a:rPr lang="en-US" altLang="zh-TW" sz="1050" dirty="0">
                  <a:latin typeface="Times New Roman" panose="02020603050405020304" pitchFamily="18" charset="0"/>
                  <a:ea typeface="標楷體" panose="03000509000000000000" pitchFamily="65" charset="-120"/>
                  <a:cs typeface="Times New Roman" panose="02020603050405020304" pitchFamily="18" charset="0"/>
                </a:rPr>
                <a:t>Conclusion</a:t>
              </a:r>
              <a:endParaRPr lang="zh-TW" altLang="en-US" sz="1050"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2" name="投影片編號版面配置區 21">
            <a:extLst>
              <a:ext uri="{FF2B5EF4-FFF2-40B4-BE49-F238E27FC236}">
                <a16:creationId xmlns:a16="http://schemas.microsoft.com/office/drawing/2014/main" id="{5A759F8B-D078-CB71-142D-5E3A1F05E058}"/>
              </a:ext>
            </a:extLst>
          </p:cNvPr>
          <p:cNvSpPr>
            <a:spLocks noGrp="1"/>
          </p:cNvSpPr>
          <p:nvPr>
            <p:ph type="sldNum" sz="quarter" idx="12"/>
          </p:nvPr>
        </p:nvSpPr>
        <p:spPr/>
        <p:txBody>
          <a:bodyPr/>
          <a:lstStyle/>
          <a:p>
            <a:fld id="{78BEB3C3-EE05-41D8-B7D5-CF49DFC1A3E1}" type="slidenum">
              <a:rPr lang="zh-TW" altLang="en-US" smtClean="0"/>
              <a:t>7</a:t>
            </a:fld>
            <a:endParaRPr lang="zh-TW" altLang="en-US" dirty="0"/>
          </a:p>
        </p:txBody>
      </p:sp>
      <p:pic>
        <p:nvPicPr>
          <p:cNvPr id="23" name="圖片 22">
            <a:extLst>
              <a:ext uri="{FF2B5EF4-FFF2-40B4-BE49-F238E27FC236}">
                <a16:creationId xmlns:a16="http://schemas.microsoft.com/office/drawing/2014/main" id="{21E91C1C-4BAA-D25B-9011-EBC34594D081}"/>
              </a:ext>
            </a:extLst>
          </p:cNvPr>
          <p:cNvPicPr>
            <a:picLocks noChangeAspect="1"/>
          </p:cNvPicPr>
          <p:nvPr/>
        </p:nvPicPr>
        <p:blipFill>
          <a:blip r:embed="rId3"/>
          <a:srcRect r="12743"/>
          <a:stretch>
            <a:fillRect/>
          </a:stretch>
        </p:blipFill>
        <p:spPr>
          <a:xfrm>
            <a:off x="3247969" y="3497044"/>
            <a:ext cx="2466653" cy="1413434"/>
          </a:xfrm>
          <a:prstGeom prst="rect">
            <a:avLst/>
          </a:prstGeom>
        </p:spPr>
      </p:pic>
      <p:pic>
        <p:nvPicPr>
          <p:cNvPr id="24" name="圖片 23">
            <a:extLst>
              <a:ext uri="{FF2B5EF4-FFF2-40B4-BE49-F238E27FC236}">
                <a16:creationId xmlns:a16="http://schemas.microsoft.com/office/drawing/2014/main" id="{6000C113-995A-8085-28BE-6DAF16F96C1D}"/>
              </a:ext>
            </a:extLst>
          </p:cNvPr>
          <p:cNvPicPr>
            <a:picLocks noChangeAspect="1"/>
          </p:cNvPicPr>
          <p:nvPr/>
        </p:nvPicPr>
        <p:blipFill>
          <a:blip r:embed="rId4"/>
          <a:srcRect r="11630"/>
          <a:stretch>
            <a:fillRect/>
          </a:stretch>
        </p:blipFill>
        <p:spPr>
          <a:xfrm>
            <a:off x="3278244" y="1947431"/>
            <a:ext cx="2466653" cy="1400466"/>
          </a:xfrm>
          <a:prstGeom prst="rect">
            <a:avLst/>
          </a:prstGeom>
        </p:spPr>
      </p:pic>
      <p:pic>
        <p:nvPicPr>
          <p:cNvPr id="25" name="圖片 24">
            <a:extLst>
              <a:ext uri="{FF2B5EF4-FFF2-40B4-BE49-F238E27FC236}">
                <a16:creationId xmlns:a16="http://schemas.microsoft.com/office/drawing/2014/main" id="{F9763FA6-7D4F-1BA9-9933-338BF5093AEE}"/>
              </a:ext>
            </a:extLst>
          </p:cNvPr>
          <p:cNvPicPr>
            <a:picLocks noChangeAspect="1"/>
          </p:cNvPicPr>
          <p:nvPr/>
        </p:nvPicPr>
        <p:blipFill>
          <a:blip r:embed="rId5"/>
          <a:srcRect l="10706"/>
          <a:stretch>
            <a:fillRect/>
          </a:stretch>
        </p:blipFill>
        <p:spPr>
          <a:xfrm>
            <a:off x="6324045" y="3497044"/>
            <a:ext cx="2191305" cy="1535586"/>
          </a:xfrm>
          <a:prstGeom prst="rect">
            <a:avLst/>
          </a:prstGeom>
        </p:spPr>
      </p:pic>
      <p:pic>
        <p:nvPicPr>
          <p:cNvPr id="26" name="圖片 25">
            <a:extLst>
              <a:ext uri="{FF2B5EF4-FFF2-40B4-BE49-F238E27FC236}">
                <a16:creationId xmlns:a16="http://schemas.microsoft.com/office/drawing/2014/main" id="{BA18D68A-D0C1-D193-5A63-B8177E8A8253}"/>
              </a:ext>
            </a:extLst>
          </p:cNvPr>
          <p:cNvPicPr>
            <a:picLocks noChangeAspect="1"/>
          </p:cNvPicPr>
          <p:nvPr/>
        </p:nvPicPr>
        <p:blipFill>
          <a:blip r:embed="rId6"/>
          <a:srcRect l="9269"/>
          <a:stretch>
            <a:fillRect/>
          </a:stretch>
        </p:blipFill>
        <p:spPr>
          <a:xfrm>
            <a:off x="6297302" y="1949868"/>
            <a:ext cx="2244792" cy="1467373"/>
          </a:xfrm>
          <a:prstGeom prst="rect">
            <a:avLst/>
          </a:prstGeom>
        </p:spPr>
      </p:pic>
      <p:grpSp>
        <p:nvGrpSpPr>
          <p:cNvPr id="118" name="群組 117">
            <a:extLst>
              <a:ext uri="{FF2B5EF4-FFF2-40B4-BE49-F238E27FC236}">
                <a16:creationId xmlns:a16="http://schemas.microsoft.com/office/drawing/2014/main" id="{DBC68E5D-1C1A-49C6-1A03-54951BF72048}"/>
              </a:ext>
            </a:extLst>
          </p:cNvPr>
          <p:cNvGrpSpPr/>
          <p:nvPr/>
        </p:nvGrpSpPr>
        <p:grpSpPr>
          <a:xfrm>
            <a:off x="1291797" y="2466176"/>
            <a:ext cx="1701679" cy="2508837"/>
            <a:chOff x="2243331" y="3225823"/>
            <a:chExt cx="2268905" cy="3345115"/>
          </a:xfrm>
        </p:grpSpPr>
        <p:sp>
          <p:nvSpPr>
            <p:cNvPr id="72" name="矩形 71">
              <a:extLst>
                <a:ext uri="{FF2B5EF4-FFF2-40B4-BE49-F238E27FC236}">
                  <a16:creationId xmlns:a16="http://schemas.microsoft.com/office/drawing/2014/main" id="{39BD3B9F-9B42-B549-CF25-6C061EE5CCFC}"/>
                </a:ext>
              </a:extLst>
            </p:cNvPr>
            <p:cNvSpPr/>
            <p:nvPr/>
          </p:nvSpPr>
          <p:spPr>
            <a:xfrm>
              <a:off x="2433587" y="3812841"/>
              <a:ext cx="94711" cy="313266"/>
            </a:xfrm>
            <a:prstGeom prst="rect">
              <a:avLst/>
            </a:prstGeom>
            <a:solidFill>
              <a:srgbClr val="9DC3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73" name="矩形 72">
              <a:extLst>
                <a:ext uri="{FF2B5EF4-FFF2-40B4-BE49-F238E27FC236}">
                  <a16:creationId xmlns:a16="http://schemas.microsoft.com/office/drawing/2014/main" id="{9E34BB74-DE07-C474-DF8F-F298B9E3D2E3}"/>
                </a:ext>
              </a:extLst>
            </p:cNvPr>
            <p:cNvSpPr/>
            <p:nvPr/>
          </p:nvSpPr>
          <p:spPr>
            <a:xfrm>
              <a:off x="2569054" y="3812841"/>
              <a:ext cx="94711" cy="313266"/>
            </a:xfrm>
            <a:prstGeom prst="rect">
              <a:avLst/>
            </a:prstGeom>
            <a:solidFill>
              <a:srgbClr val="9DC3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74" name="矩形 73">
              <a:extLst>
                <a:ext uri="{FF2B5EF4-FFF2-40B4-BE49-F238E27FC236}">
                  <a16:creationId xmlns:a16="http://schemas.microsoft.com/office/drawing/2014/main" id="{9A973D05-774E-4163-87DA-61743D9D7142}"/>
                </a:ext>
              </a:extLst>
            </p:cNvPr>
            <p:cNvSpPr/>
            <p:nvPr/>
          </p:nvSpPr>
          <p:spPr>
            <a:xfrm>
              <a:off x="2704521" y="3812841"/>
              <a:ext cx="94711" cy="313266"/>
            </a:xfrm>
            <a:prstGeom prst="rect">
              <a:avLst/>
            </a:prstGeom>
            <a:solidFill>
              <a:srgbClr val="9DC3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75" name="矩形 74">
              <a:extLst>
                <a:ext uri="{FF2B5EF4-FFF2-40B4-BE49-F238E27FC236}">
                  <a16:creationId xmlns:a16="http://schemas.microsoft.com/office/drawing/2014/main" id="{259B5B6F-60B5-F64D-77FE-E0BA0FF1867D}"/>
                </a:ext>
              </a:extLst>
            </p:cNvPr>
            <p:cNvSpPr/>
            <p:nvPr/>
          </p:nvSpPr>
          <p:spPr>
            <a:xfrm>
              <a:off x="2839988" y="3812841"/>
              <a:ext cx="94711" cy="313266"/>
            </a:xfrm>
            <a:prstGeom prst="rect">
              <a:avLst/>
            </a:prstGeom>
            <a:solidFill>
              <a:srgbClr val="9DC3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76" name="矩形 75">
              <a:extLst>
                <a:ext uri="{FF2B5EF4-FFF2-40B4-BE49-F238E27FC236}">
                  <a16:creationId xmlns:a16="http://schemas.microsoft.com/office/drawing/2014/main" id="{C70F09CF-B437-9F9D-DEC6-B74A54316F7B}"/>
                </a:ext>
              </a:extLst>
            </p:cNvPr>
            <p:cNvSpPr/>
            <p:nvPr/>
          </p:nvSpPr>
          <p:spPr>
            <a:xfrm>
              <a:off x="2975455" y="3812841"/>
              <a:ext cx="94711" cy="313266"/>
            </a:xfrm>
            <a:prstGeom prst="rect">
              <a:avLst/>
            </a:prstGeom>
            <a:solidFill>
              <a:srgbClr val="9DC3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77" name="矩形 76">
              <a:extLst>
                <a:ext uri="{FF2B5EF4-FFF2-40B4-BE49-F238E27FC236}">
                  <a16:creationId xmlns:a16="http://schemas.microsoft.com/office/drawing/2014/main" id="{E354AD53-CBC3-0084-1F06-70C114DEF8B7}"/>
                </a:ext>
              </a:extLst>
            </p:cNvPr>
            <p:cNvSpPr/>
            <p:nvPr/>
          </p:nvSpPr>
          <p:spPr>
            <a:xfrm>
              <a:off x="3246389" y="3812841"/>
              <a:ext cx="94711" cy="313266"/>
            </a:xfrm>
            <a:prstGeom prst="rect">
              <a:avLst/>
            </a:prstGeom>
            <a:solidFill>
              <a:srgbClr val="9DC3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78" name="矩形 77">
              <a:extLst>
                <a:ext uri="{FF2B5EF4-FFF2-40B4-BE49-F238E27FC236}">
                  <a16:creationId xmlns:a16="http://schemas.microsoft.com/office/drawing/2014/main" id="{CA0CDD94-9A99-3741-0545-1D93B395884A}"/>
                </a:ext>
              </a:extLst>
            </p:cNvPr>
            <p:cNvSpPr/>
            <p:nvPr/>
          </p:nvSpPr>
          <p:spPr>
            <a:xfrm>
              <a:off x="3381856" y="3812841"/>
              <a:ext cx="94711" cy="313266"/>
            </a:xfrm>
            <a:prstGeom prst="rect">
              <a:avLst/>
            </a:prstGeom>
            <a:solidFill>
              <a:srgbClr val="9DC3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79" name="矩形 78">
              <a:extLst>
                <a:ext uri="{FF2B5EF4-FFF2-40B4-BE49-F238E27FC236}">
                  <a16:creationId xmlns:a16="http://schemas.microsoft.com/office/drawing/2014/main" id="{AA09B385-B788-4795-B7EA-8EF8BDED9BCA}"/>
                </a:ext>
              </a:extLst>
            </p:cNvPr>
            <p:cNvSpPr/>
            <p:nvPr/>
          </p:nvSpPr>
          <p:spPr>
            <a:xfrm>
              <a:off x="3517323" y="3812841"/>
              <a:ext cx="94711" cy="313266"/>
            </a:xfrm>
            <a:prstGeom prst="rect">
              <a:avLst/>
            </a:prstGeom>
            <a:solidFill>
              <a:srgbClr val="9DC3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80" name="矩形 79">
              <a:extLst>
                <a:ext uri="{FF2B5EF4-FFF2-40B4-BE49-F238E27FC236}">
                  <a16:creationId xmlns:a16="http://schemas.microsoft.com/office/drawing/2014/main" id="{27766349-9420-2860-2C6A-78E02766B274}"/>
                </a:ext>
              </a:extLst>
            </p:cNvPr>
            <p:cNvSpPr/>
            <p:nvPr/>
          </p:nvSpPr>
          <p:spPr>
            <a:xfrm>
              <a:off x="3652787" y="3812841"/>
              <a:ext cx="94711" cy="313266"/>
            </a:xfrm>
            <a:prstGeom prst="rect">
              <a:avLst/>
            </a:prstGeom>
            <a:solidFill>
              <a:srgbClr val="9DC3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dirty="0"/>
            </a:p>
          </p:txBody>
        </p:sp>
        <p:sp>
          <p:nvSpPr>
            <p:cNvPr id="81" name="矩形 80">
              <a:extLst>
                <a:ext uri="{FF2B5EF4-FFF2-40B4-BE49-F238E27FC236}">
                  <a16:creationId xmlns:a16="http://schemas.microsoft.com/office/drawing/2014/main" id="{33649C7E-A3BA-BC76-BAA8-18307866C089}"/>
                </a:ext>
              </a:extLst>
            </p:cNvPr>
            <p:cNvSpPr/>
            <p:nvPr/>
          </p:nvSpPr>
          <p:spPr>
            <a:xfrm>
              <a:off x="3110922" y="3812841"/>
              <a:ext cx="94711" cy="313266"/>
            </a:xfrm>
            <a:prstGeom prst="rect">
              <a:avLst/>
            </a:prstGeom>
            <a:solidFill>
              <a:srgbClr val="9DC3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82" name="矩形: 圓角 81">
              <a:extLst>
                <a:ext uri="{FF2B5EF4-FFF2-40B4-BE49-F238E27FC236}">
                  <a16:creationId xmlns:a16="http://schemas.microsoft.com/office/drawing/2014/main" id="{33297664-8B5A-1DE3-B258-0E00B57B267E}"/>
                </a:ext>
              </a:extLst>
            </p:cNvPr>
            <p:cNvSpPr/>
            <p:nvPr/>
          </p:nvSpPr>
          <p:spPr>
            <a:xfrm>
              <a:off x="2374205" y="3746800"/>
              <a:ext cx="1451516" cy="447039"/>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cxnSp>
          <p:nvCxnSpPr>
            <p:cNvPr id="83" name="直線接點 82">
              <a:extLst>
                <a:ext uri="{FF2B5EF4-FFF2-40B4-BE49-F238E27FC236}">
                  <a16:creationId xmlns:a16="http://schemas.microsoft.com/office/drawing/2014/main" id="{90F7B552-FA09-C6B7-76A7-36CC17B42894}"/>
                </a:ext>
              </a:extLst>
            </p:cNvPr>
            <p:cNvCxnSpPr>
              <a:cxnSpLocks/>
            </p:cNvCxnSpPr>
            <p:nvPr/>
          </p:nvCxnSpPr>
          <p:spPr>
            <a:xfrm>
              <a:off x="2410481" y="4435446"/>
              <a:ext cx="0" cy="1459482"/>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直線接點 83">
              <a:extLst>
                <a:ext uri="{FF2B5EF4-FFF2-40B4-BE49-F238E27FC236}">
                  <a16:creationId xmlns:a16="http://schemas.microsoft.com/office/drawing/2014/main" id="{BFDBB7B6-D874-609B-79A0-C47DDA62532F}"/>
                </a:ext>
              </a:extLst>
            </p:cNvPr>
            <p:cNvCxnSpPr>
              <a:cxnSpLocks/>
            </p:cNvCxnSpPr>
            <p:nvPr/>
          </p:nvCxnSpPr>
          <p:spPr>
            <a:xfrm flipV="1">
              <a:off x="2410481" y="4428872"/>
              <a:ext cx="1381290" cy="6574"/>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5" name="文字方塊 84">
                  <a:extLst>
                    <a:ext uri="{FF2B5EF4-FFF2-40B4-BE49-F238E27FC236}">
                      <a16:creationId xmlns:a16="http://schemas.microsoft.com/office/drawing/2014/main" id="{925FCA1E-AA1B-E532-84BF-33762A9DB5E5}"/>
                    </a:ext>
                  </a:extLst>
                </p:cNvPr>
                <p:cNvSpPr txBox="1"/>
                <p:nvPr/>
              </p:nvSpPr>
              <p:spPr>
                <a:xfrm>
                  <a:off x="3825721" y="4266170"/>
                  <a:ext cx="35783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1200" i="1">
                            <a:latin typeface="Cambria Math" panose="02040503050406030204" pitchFamily="18" charset="0"/>
                          </a:rPr>
                          <m:t>𝑥</m:t>
                        </m:r>
                      </m:oMath>
                    </m:oMathPara>
                  </a14:m>
                  <a:endParaRPr lang="zh-TW" altLang="en-US" sz="1200" dirty="0"/>
                </a:p>
              </p:txBody>
            </p:sp>
          </mc:Choice>
          <mc:Fallback xmlns="">
            <p:sp>
              <p:nvSpPr>
                <p:cNvPr id="85" name="文字方塊 84">
                  <a:extLst>
                    <a:ext uri="{FF2B5EF4-FFF2-40B4-BE49-F238E27FC236}">
                      <a16:creationId xmlns:a16="http://schemas.microsoft.com/office/drawing/2014/main" id="{925FCA1E-AA1B-E532-84BF-33762A9DB5E5}"/>
                    </a:ext>
                  </a:extLst>
                </p:cNvPr>
                <p:cNvSpPr txBox="1">
                  <a:spLocks noRot="1" noChangeAspect="1" noMove="1" noResize="1" noEditPoints="1" noAdjustHandles="1" noChangeArrowheads="1" noChangeShapeType="1" noTextEdit="1"/>
                </p:cNvSpPr>
                <p:nvPr/>
              </p:nvSpPr>
              <p:spPr>
                <a:xfrm>
                  <a:off x="3825721" y="4266170"/>
                  <a:ext cx="357839" cy="369332"/>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6" name="文字方塊 85">
                  <a:extLst>
                    <a:ext uri="{FF2B5EF4-FFF2-40B4-BE49-F238E27FC236}">
                      <a16:creationId xmlns:a16="http://schemas.microsoft.com/office/drawing/2014/main" id="{48ECF09B-3DB2-22CB-BB04-7EEB3CEEB837}"/>
                    </a:ext>
                  </a:extLst>
                </p:cNvPr>
                <p:cNvSpPr txBox="1"/>
                <p:nvPr/>
              </p:nvSpPr>
              <p:spPr>
                <a:xfrm>
                  <a:off x="2243331" y="5866024"/>
                  <a:ext cx="5734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1200" i="1">
                            <a:latin typeface="Cambria Math" panose="02040503050406030204" pitchFamily="18" charset="0"/>
                          </a:rPr>
                          <m:t>𝑡</m:t>
                        </m:r>
                      </m:oMath>
                    </m:oMathPara>
                  </a14:m>
                  <a:endParaRPr lang="zh-TW" altLang="en-US" sz="1200" dirty="0"/>
                </a:p>
              </p:txBody>
            </p:sp>
          </mc:Choice>
          <mc:Fallback xmlns="">
            <p:sp>
              <p:nvSpPr>
                <p:cNvPr id="86" name="文字方塊 85">
                  <a:extLst>
                    <a:ext uri="{FF2B5EF4-FFF2-40B4-BE49-F238E27FC236}">
                      <a16:creationId xmlns:a16="http://schemas.microsoft.com/office/drawing/2014/main" id="{48ECF09B-3DB2-22CB-BB04-7EEB3CEEB837}"/>
                    </a:ext>
                  </a:extLst>
                </p:cNvPr>
                <p:cNvSpPr txBox="1">
                  <a:spLocks noRot="1" noChangeAspect="1" noMove="1" noResize="1" noEditPoints="1" noAdjustHandles="1" noChangeArrowheads="1" noChangeShapeType="1" noTextEdit="1"/>
                </p:cNvSpPr>
                <p:nvPr/>
              </p:nvSpPr>
              <p:spPr>
                <a:xfrm>
                  <a:off x="2243331" y="5866024"/>
                  <a:ext cx="573496" cy="369332"/>
                </a:xfrm>
                <a:prstGeom prst="rect">
                  <a:avLst/>
                </a:prstGeom>
                <a:blipFill>
                  <a:blip r:embed="rId8"/>
                  <a:stretch>
                    <a:fillRect/>
                  </a:stretch>
                </a:blipFill>
              </p:spPr>
              <p:txBody>
                <a:bodyPr/>
                <a:lstStyle/>
                <a:p>
                  <a:r>
                    <a:rPr lang="zh-TW" altLang="en-US">
                      <a:noFill/>
                    </a:rPr>
                    <a:t> </a:t>
                  </a:r>
                </a:p>
              </p:txBody>
            </p:sp>
          </mc:Fallback>
        </mc:AlternateContent>
        <p:grpSp>
          <p:nvGrpSpPr>
            <p:cNvPr id="87" name="群組 86">
              <a:extLst>
                <a:ext uri="{FF2B5EF4-FFF2-40B4-BE49-F238E27FC236}">
                  <a16:creationId xmlns:a16="http://schemas.microsoft.com/office/drawing/2014/main" id="{C4CF8C54-687A-9661-C1D6-FD488AF0FDC7}"/>
                </a:ext>
              </a:extLst>
            </p:cNvPr>
            <p:cNvGrpSpPr/>
            <p:nvPr/>
          </p:nvGrpSpPr>
          <p:grpSpPr>
            <a:xfrm rot="5400000">
              <a:off x="2283743" y="5111551"/>
              <a:ext cx="1447065" cy="67047"/>
              <a:chOff x="5884278" y="5267645"/>
              <a:chExt cx="1638742" cy="260577"/>
            </a:xfrm>
          </p:grpSpPr>
          <p:cxnSp>
            <p:nvCxnSpPr>
              <p:cNvPr id="88" name="直線接點 87">
                <a:extLst>
                  <a:ext uri="{FF2B5EF4-FFF2-40B4-BE49-F238E27FC236}">
                    <a16:creationId xmlns:a16="http://schemas.microsoft.com/office/drawing/2014/main" id="{B0A31B8D-1D8B-F444-9586-56304FEAA3A3}"/>
                  </a:ext>
                </a:extLst>
              </p:cNvPr>
              <p:cNvCxnSpPr>
                <a:cxnSpLocks/>
              </p:cNvCxnSpPr>
              <p:nvPr/>
            </p:nvCxnSpPr>
            <p:spPr>
              <a:xfrm>
                <a:off x="5884278" y="5401109"/>
                <a:ext cx="491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手繪多邊形: 圖案 88">
                <a:extLst>
                  <a:ext uri="{FF2B5EF4-FFF2-40B4-BE49-F238E27FC236}">
                    <a16:creationId xmlns:a16="http://schemas.microsoft.com/office/drawing/2014/main" id="{A63E05C7-59FA-11CC-51C5-135B48E38E2A}"/>
                  </a:ext>
                </a:extLst>
              </p:cNvPr>
              <p:cNvSpPr/>
              <p:nvPr/>
            </p:nvSpPr>
            <p:spPr>
              <a:xfrm>
                <a:off x="6371372" y="5267645"/>
                <a:ext cx="393700" cy="260577"/>
              </a:xfrm>
              <a:custGeom>
                <a:avLst/>
                <a:gdLst>
                  <a:gd name="connsiteX0" fmla="*/ 0 w 393700"/>
                  <a:gd name="connsiteY0" fmla="*/ 133570 h 260577"/>
                  <a:gd name="connsiteX1" fmla="*/ 98425 w 393700"/>
                  <a:gd name="connsiteY1" fmla="*/ 114520 h 260577"/>
                  <a:gd name="connsiteX2" fmla="*/ 136525 w 393700"/>
                  <a:gd name="connsiteY2" fmla="*/ 3395 h 260577"/>
                  <a:gd name="connsiteX3" fmla="*/ 187325 w 393700"/>
                  <a:gd name="connsiteY3" fmla="*/ 260570 h 260577"/>
                  <a:gd name="connsiteX4" fmla="*/ 244475 w 393700"/>
                  <a:gd name="connsiteY4" fmla="*/ 12920 h 260577"/>
                  <a:gd name="connsiteX5" fmla="*/ 295275 w 393700"/>
                  <a:gd name="connsiteY5" fmla="*/ 241520 h 260577"/>
                  <a:gd name="connsiteX6" fmla="*/ 317500 w 393700"/>
                  <a:gd name="connsiteY6" fmla="*/ 143095 h 260577"/>
                  <a:gd name="connsiteX7" fmla="*/ 393700 w 393700"/>
                  <a:gd name="connsiteY7" fmla="*/ 124045 h 26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700" h="260577">
                    <a:moveTo>
                      <a:pt x="0" y="133570"/>
                    </a:moveTo>
                    <a:cubicBezTo>
                      <a:pt x="37835" y="134893"/>
                      <a:pt x="75671" y="136216"/>
                      <a:pt x="98425" y="114520"/>
                    </a:cubicBezTo>
                    <a:cubicBezTo>
                      <a:pt x="121179" y="92824"/>
                      <a:pt x="121708" y="-20947"/>
                      <a:pt x="136525" y="3395"/>
                    </a:cubicBezTo>
                    <a:cubicBezTo>
                      <a:pt x="151342" y="27737"/>
                      <a:pt x="169333" y="258983"/>
                      <a:pt x="187325" y="260570"/>
                    </a:cubicBezTo>
                    <a:cubicBezTo>
                      <a:pt x="205317" y="262158"/>
                      <a:pt x="226483" y="16095"/>
                      <a:pt x="244475" y="12920"/>
                    </a:cubicBezTo>
                    <a:cubicBezTo>
                      <a:pt x="262467" y="9745"/>
                      <a:pt x="283104" y="219824"/>
                      <a:pt x="295275" y="241520"/>
                    </a:cubicBezTo>
                    <a:cubicBezTo>
                      <a:pt x="307446" y="263216"/>
                      <a:pt x="301096" y="162674"/>
                      <a:pt x="317500" y="143095"/>
                    </a:cubicBezTo>
                    <a:cubicBezTo>
                      <a:pt x="333904" y="123516"/>
                      <a:pt x="363802" y="123780"/>
                      <a:pt x="393700" y="12404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cxnSp>
            <p:nvCxnSpPr>
              <p:cNvPr id="90" name="直線接點 89">
                <a:extLst>
                  <a:ext uri="{FF2B5EF4-FFF2-40B4-BE49-F238E27FC236}">
                    <a16:creationId xmlns:a16="http://schemas.microsoft.com/office/drawing/2014/main" id="{2F0ED39A-C0E8-17AE-DE47-494C0BDE2B62}"/>
                  </a:ext>
                </a:extLst>
              </p:cNvPr>
              <p:cNvCxnSpPr>
                <a:cxnSpLocks/>
              </p:cNvCxnSpPr>
              <p:nvPr/>
            </p:nvCxnSpPr>
            <p:spPr>
              <a:xfrm>
                <a:off x="6765072" y="5392258"/>
                <a:ext cx="7579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1" name="群組 90">
              <a:extLst>
                <a:ext uri="{FF2B5EF4-FFF2-40B4-BE49-F238E27FC236}">
                  <a16:creationId xmlns:a16="http://schemas.microsoft.com/office/drawing/2014/main" id="{A65F5D10-55C5-391C-71DB-345CB095966B}"/>
                </a:ext>
              </a:extLst>
            </p:cNvPr>
            <p:cNvGrpSpPr/>
            <p:nvPr/>
          </p:nvGrpSpPr>
          <p:grpSpPr>
            <a:xfrm rot="5400000">
              <a:off x="2675465" y="5108973"/>
              <a:ext cx="1445908" cy="67047"/>
              <a:chOff x="5885588" y="4207712"/>
              <a:chExt cx="1637432" cy="260577"/>
            </a:xfrm>
          </p:grpSpPr>
          <p:cxnSp>
            <p:nvCxnSpPr>
              <p:cNvPr id="92" name="直線接點 91">
                <a:extLst>
                  <a:ext uri="{FF2B5EF4-FFF2-40B4-BE49-F238E27FC236}">
                    <a16:creationId xmlns:a16="http://schemas.microsoft.com/office/drawing/2014/main" id="{9BFC8979-4318-CA64-0D7C-61070BDDF2CC}"/>
                  </a:ext>
                </a:extLst>
              </p:cNvPr>
              <p:cNvCxnSpPr>
                <a:cxnSpLocks/>
              </p:cNvCxnSpPr>
              <p:nvPr/>
            </p:nvCxnSpPr>
            <p:spPr>
              <a:xfrm>
                <a:off x="5885588" y="4339589"/>
                <a:ext cx="797985"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手繪多邊形: 圖案 92">
                <a:extLst>
                  <a:ext uri="{FF2B5EF4-FFF2-40B4-BE49-F238E27FC236}">
                    <a16:creationId xmlns:a16="http://schemas.microsoft.com/office/drawing/2014/main" id="{85B555FC-FB70-6E15-FA6F-B076E419A915}"/>
                  </a:ext>
                </a:extLst>
              </p:cNvPr>
              <p:cNvSpPr/>
              <p:nvPr/>
            </p:nvSpPr>
            <p:spPr>
              <a:xfrm>
                <a:off x="6667688" y="4207712"/>
                <a:ext cx="393700" cy="260577"/>
              </a:xfrm>
              <a:custGeom>
                <a:avLst/>
                <a:gdLst>
                  <a:gd name="connsiteX0" fmla="*/ 0 w 393700"/>
                  <a:gd name="connsiteY0" fmla="*/ 133570 h 260577"/>
                  <a:gd name="connsiteX1" fmla="*/ 98425 w 393700"/>
                  <a:gd name="connsiteY1" fmla="*/ 114520 h 260577"/>
                  <a:gd name="connsiteX2" fmla="*/ 136525 w 393700"/>
                  <a:gd name="connsiteY2" fmla="*/ 3395 h 260577"/>
                  <a:gd name="connsiteX3" fmla="*/ 187325 w 393700"/>
                  <a:gd name="connsiteY3" fmla="*/ 260570 h 260577"/>
                  <a:gd name="connsiteX4" fmla="*/ 244475 w 393700"/>
                  <a:gd name="connsiteY4" fmla="*/ 12920 h 260577"/>
                  <a:gd name="connsiteX5" fmla="*/ 295275 w 393700"/>
                  <a:gd name="connsiteY5" fmla="*/ 241520 h 260577"/>
                  <a:gd name="connsiteX6" fmla="*/ 317500 w 393700"/>
                  <a:gd name="connsiteY6" fmla="*/ 143095 h 260577"/>
                  <a:gd name="connsiteX7" fmla="*/ 393700 w 393700"/>
                  <a:gd name="connsiteY7" fmla="*/ 124045 h 26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700" h="260577">
                    <a:moveTo>
                      <a:pt x="0" y="133570"/>
                    </a:moveTo>
                    <a:cubicBezTo>
                      <a:pt x="37835" y="134893"/>
                      <a:pt x="75671" y="136216"/>
                      <a:pt x="98425" y="114520"/>
                    </a:cubicBezTo>
                    <a:cubicBezTo>
                      <a:pt x="121179" y="92824"/>
                      <a:pt x="121708" y="-20947"/>
                      <a:pt x="136525" y="3395"/>
                    </a:cubicBezTo>
                    <a:cubicBezTo>
                      <a:pt x="151342" y="27737"/>
                      <a:pt x="169333" y="258983"/>
                      <a:pt x="187325" y="260570"/>
                    </a:cubicBezTo>
                    <a:cubicBezTo>
                      <a:pt x="205317" y="262158"/>
                      <a:pt x="226483" y="16095"/>
                      <a:pt x="244475" y="12920"/>
                    </a:cubicBezTo>
                    <a:cubicBezTo>
                      <a:pt x="262467" y="9745"/>
                      <a:pt x="283104" y="219824"/>
                      <a:pt x="295275" y="241520"/>
                    </a:cubicBezTo>
                    <a:cubicBezTo>
                      <a:pt x="307446" y="263216"/>
                      <a:pt x="301096" y="162674"/>
                      <a:pt x="317500" y="143095"/>
                    </a:cubicBezTo>
                    <a:cubicBezTo>
                      <a:pt x="333904" y="123516"/>
                      <a:pt x="363802" y="123780"/>
                      <a:pt x="393700" y="12404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cxnSp>
            <p:nvCxnSpPr>
              <p:cNvPr id="94" name="直線接點 93">
                <a:extLst>
                  <a:ext uri="{FF2B5EF4-FFF2-40B4-BE49-F238E27FC236}">
                    <a16:creationId xmlns:a16="http://schemas.microsoft.com/office/drawing/2014/main" id="{ACDED4E9-67FB-3A69-4FAA-FE0C50C31C08}"/>
                  </a:ext>
                </a:extLst>
              </p:cNvPr>
              <p:cNvCxnSpPr>
                <a:cxnSpLocks/>
              </p:cNvCxnSpPr>
              <p:nvPr/>
            </p:nvCxnSpPr>
            <p:spPr>
              <a:xfrm flipV="1">
                <a:off x="7044880" y="4326596"/>
                <a:ext cx="478140" cy="4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5" name="群組 94">
              <a:extLst>
                <a:ext uri="{FF2B5EF4-FFF2-40B4-BE49-F238E27FC236}">
                  <a16:creationId xmlns:a16="http://schemas.microsoft.com/office/drawing/2014/main" id="{C7E1EAA3-EC07-F48F-CE74-95C223104CF7}"/>
                </a:ext>
              </a:extLst>
            </p:cNvPr>
            <p:cNvGrpSpPr/>
            <p:nvPr/>
          </p:nvGrpSpPr>
          <p:grpSpPr>
            <a:xfrm rot="5400000">
              <a:off x="2549284" y="5113764"/>
              <a:ext cx="1438333" cy="67047"/>
              <a:chOff x="5885588" y="4719576"/>
              <a:chExt cx="1628854" cy="260577"/>
            </a:xfrm>
          </p:grpSpPr>
          <p:cxnSp>
            <p:nvCxnSpPr>
              <p:cNvPr id="96" name="直線接點 95">
                <a:extLst>
                  <a:ext uri="{FF2B5EF4-FFF2-40B4-BE49-F238E27FC236}">
                    <a16:creationId xmlns:a16="http://schemas.microsoft.com/office/drawing/2014/main" id="{885E3536-59A2-34DF-A6B9-404999FFA880}"/>
                  </a:ext>
                </a:extLst>
              </p:cNvPr>
              <p:cNvCxnSpPr>
                <a:cxnSpLocks/>
                <a:endCxn id="97" idx="0"/>
              </p:cNvCxnSpPr>
              <p:nvPr/>
            </p:nvCxnSpPr>
            <p:spPr>
              <a:xfrm flipV="1">
                <a:off x="5885588" y="4853146"/>
                <a:ext cx="633942" cy="8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手繪多邊形: 圖案 96">
                <a:extLst>
                  <a:ext uri="{FF2B5EF4-FFF2-40B4-BE49-F238E27FC236}">
                    <a16:creationId xmlns:a16="http://schemas.microsoft.com/office/drawing/2014/main" id="{2B1DE40F-9431-C36F-8BF2-331636AB559C}"/>
                  </a:ext>
                </a:extLst>
              </p:cNvPr>
              <p:cNvSpPr/>
              <p:nvPr/>
            </p:nvSpPr>
            <p:spPr>
              <a:xfrm>
                <a:off x="6519530" y="4719576"/>
                <a:ext cx="393700" cy="260577"/>
              </a:xfrm>
              <a:custGeom>
                <a:avLst/>
                <a:gdLst>
                  <a:gd name="connsiteX0" fmla="*/ 0 w 393700"/>
                  <a:gd name="connsiteY0" fmla="*/ 133570 h 260577"/>
                  <a:gd name="connsiteX1" fmla="*/ 98425 w 393700"/>
                  <a:gd name="connsiteY1" fmla="*/ 114520 h 260577"/>
                  <a:gd name="connsiteX2" fmla="*/ 136525 w 393700"/>
                  <a:gd name="connsiteY2" fmla="*/ 3395 h 260577"/>
                  <a:gd name="connsiteX3" fmla="*/ 187325 w 393700"/>
                  <a:gd name="connsiteY3" fmla="*/ 260570 h 260577"/>
                  <a:gd name="connsiteX4" fmla="*/ 244475 w 393700"/>
                  <a:gd name="connsiteY4" fmla="*/ 12920 h 260577"/>
                  <a:gd name="connsiteX5" fmla="*/ 295275 w 393700"/>
                  <a:gd name="connsiteY5" fmla="*/ 241520 h 260577"/>
                  <a:gd name="connsiteX6" fmla="*/ 317500 w 393700"/>
                  <a:gd name="connsiteY6" fmla="*/ 143095 h 260577"/>
                  <a:gd name="connsiteX7" fmla="*/ 393700 w 393700"/>
                  <a:gd name="connsiteY7" fmla="*/ 124045 h 26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700" h="260577">
                    <a:moveTo>
                      <a:pt x="0" y="133570"/>
                    </a:moveTo>
                    <a:cubicBezTo>
                      <a:pt x="37835" y="134893"/>
                      <a:pt x="75671" y="136216"/>
                      <a:pt x="98425" y="114520"/>
                    </a:cubicBezTo>
                    <a:cubicBezTo>
                      <a:pt x="121179" y="92824"/>
                      <a:pt x="121708" y="-20947"/>
                      <a:pt x="136525" y="3395"/>
                    </a:cubicBezTo>
                    <a:cubicBezTo>
                      <a:pt x="151342" y="27737"/>
                      <a:pt x="169333" y="258983"/>
                      <a:pt x="187325" y="260570"/>
                    </a:cubicBezTo>
                    <a:cubicBezTo>
                      <a:pt x="205317" y="262158"/>
                      <a:pt x="226483" y="16095"/>
                      <a:pt x="244475" y="12920"/>
                    </a:cubicBezTo>
                    <a:cubicBezTo>
                      <a:pt x="262467" y="9745"/>
                      <a:pt x="283104" y="219824"/>
                      <a:pt x="295275" y="241520"/>
                    </a:cubicBezTo>
                    <a:cubicBezTo>
                      <a:pt x="307446" y="263216"/>
                      <a:pt x="301096" y="162674"/>
                      <a:pt x="317500" y="143095"/>
                    </a:cubicBezTo>
                    <a:cubicBezTo>
                      <a:pt x="333904" y="123516"/>
                      <a:pt x="363802" y="123780"/>
                      <a:pt x="393700" y="12404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cxnSp>
            <p:nvCxnSpPr>
              <p:cNvPr id="98" name="直線接點 97">
                <a:extLst>
                  <a:ext uri="{FF2B5EF4-FFF2-40B4-BE49-F238E27FC236}">
                    <a16:creationId xmlns:a16="http://schemas.microsoft.com/office/drawing/2014/main" id="{700E1AE1-47D3-3861-CF5D-B72C63D0B51C}"/>
                  </a:ext>
                </a:extLst>
              </p:cNvPr>
              <p:cNvCxnSpPr>
                <a:cxnSpLocks/>
              </p:cNvCxnSpPr>
              <p:nvPr/>
            </p:nvCxnSpPr>
            <p:spPr>
              <a:xfrm>
                <a:off x="6904652" y="4843621"/>
                <a:ext cx="609790" cy="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群組 98">
              <a:extLst>
                <a:ext uri="{FF2B5EF4-FFF2-40B4-BE49-F238E27FC236}">
                  <a16:creationId xmlns:a16="http://schemas.microsoft.com/office/drawing/2014/main" id="{613F049E-B91E-44F5-FD7D-3DD3E828AFB0}"/>
                </a:ext>
              </a:extLst>
            </p:cNvPr>
            <p:cNvGrpSpPr/>
            <p:nvPr/>
          </p:nvGrpSpPr>
          <p:grpSpPr>
            <a:xfrm rot="5400000">
              <a:off x="2024388" y="5112282"/>
              <a:ext cx="1445908" cy="67047"/>
              <a:chOff x="5876794" y="3683782"/>
              <a:chExt cx="1637432" cy="260577"/>
            </a:xfrm>
          </p:grpSpPr>
          <p:cxnSp>
            <p:nvCxnSpPr>
              <p:cNvPr id="100" name="直線接點 99">
                <a:extLst>
                  <a:ext uri="{FF2B5EF4-FFF2-40B4-BE49-F238E27FC236}">
                    <a16:creationId xmlns:a16="http://schemas.microsoft.com/office/drawing/2014/main" id="{4D934286-7E7E-D191-B355-B63086FA0951}"/>
                  </a:ext>
                </a:extLst>
              </p:cNvPr>
              <p:cNvCxnSpPr>
                <a:cxnSpLocks/>
              </p:cNvCxnSpPr>
              <p:nvPr/>
            </p:nvCxnSpPr>
            <p:spPr>
              <a:xfrm>
                <a:off x="5876794" y="3815659"/>
                <a:ext cx="797985"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手繪多邊形: 圖案 100">
                <a:extLst>
                  <a:ext uri="{FF2B5EF4-FFF2-40B4-BE49-F238E27FC236}">
                    <a16:creationId xmlns:a16="http://schemas.microsoft.com/office/drawing/2014/main" id="{A5F90112-FD60-50CE-5E1D-77E55435CD95}"/>
                  </a:ext>
                </a:extLst>
              </p:cNvPr>
              <p:cNvSpPr/>
              <p:nvPr/>
            </p:nvSpPr>
            <p:spPr>
              <a:xfrm>
                <a:off x="6658894" y="3683782"/>
                <a:ext cx="393700" cy="260577"/>
              </a:xfrm>
              <a:custGeom>
                <a:avLst/>
                <a:gdLst>
                  <a:gd name="connsiteX0" fmla="*/ 0 w 393700"/>
                  <a:gd name="connsiteY0" fmla="*/ 133570 h 260577"/>
                  <a:gd name="connsiteX1" fmla="*/ 98425 w 393700"/>
                  <a:gd name="connsiteY1" fmla="*/ 114520 h 260577"/>
                  <a:gd name="connsiteX2" fmla="*/ 136525 w 393700"/>
                  <a:gd name="connsiteY2" fmla="*/ 3395 h 260577"/>
                  <a:gd name="connsiteX3" fmla="*/ 187325 w 393700"/>
                  <a:gd name="connsiteY3" fmla="*/ 260570 h 260577"/>
                  <a:gd name="connsiteX4" fmla="*/ 244475 w 393700"/>
                  <a:gd name="connsiteY4" fmla="*/ 12920 h 260577"/>
                  <a:gd name="connsiteX5" fmla="*/ 295275 w 393700"/>
                  <a:gd name="connsiteY5" fmla="*/ 241520 h 260577"/>
                  <a:gd name="connsiteX6" fmla="*/ 317500 w 393700"/>
                  <a:gd name="connsiteY6" fmla="*/ 143095 h 260577"/>
                  <a:gd name="connsiteX7" fmla="*/ 393700 w 393700"/>
                  <a:gd name="connsiteY7" fmla="*/ 124045 h 26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700" h="260577">
                    <a:moveTo>
                      <a:pt x="0" y="133570"/>
                    </a:moveTo>
                    <a:cubicBezTo>
                      <a:pt x="37835" y="134893"/>
                      <a:pt x="75671" y="136216"/>
                      <a:pt x="98425" y="114520"/>
                    </a:cubicBezTo>
                    <a:cubicBezTo>
                      <a:pt x="121179" y="92824"/>
                      <a:pt x="121708" y="-20947"/>
                      <a:pt x="136525" y="3395"/>
                    </a:cubicBezTo>
                    <a:cubicBezTo>
                      <a:pt x="151342" y="27737"/>
                      <a:pt x="169333" y="258983"/>
                      <a:pt x="187325" y="260570"/>
                    </a:cubicBezTo>
                    <a:cubicBezTo>
                      <a:pt x="205317" y="262158"/>
                      <a:pt x="226483" y="16095"/>
                      <a:pt x="244475" y="12920"/>
                    </a:cubicBezTo>
                    <a:cubicBezTo>
                      <a:pt x="262467" y="9745"/>
                      <a:pt x="283104" y="219824"/>
                      <a:pt x="295275" y="241520"/>
                    </a:cubicBezTo>
                    <a:cubicBezTo>
                      <a:pt x="307446" y="263216"/>
                      <a:pt x="301096" y="162674"/>
                      <a:pt x="317500" y="143095"/>
                    </a:cubicBezTo>
                    <a:cubicBezTo>
                      <a:pt x="333904" y="123516"/>
                      <a:pt x="363802" y="123780"/>
                      <a:pt x="393700" y="12404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cxnSp>
            <p:nvCxnSpPr>
              <p:cNvPr id="102" name="直線接點 101">
                <a:extLst>
                  <a:ext uri="{FF2B5EF4-FFF2-40B4-BE49-F238E27FC236}">
                    <a16:creationId xmlns:a16="http://schemas.microsoft.com/office/drawing/2014/main" id="{BDD1808E-C98D-5160-ACA8-A73A277C36F6}"/>
                  </a:ext>
                </a:extLst>
              </p:cNvPr>
              <p:cNvCxnSpPr>
                <a:cxnSpLocks/>
              </p:cNvCxnSpPr>
              <p:nvPr/>
            </p:nvCxnSpPr>
            <p:spPr>
              <a:xfrm flipV="1">
                <a:off x="7036086" y="3802666"/>
                <a:ext cx="478140" cy="4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群組 102">
              <a:extLst>
                <a:ext uri="{FF2B5EF4-FFF2-40B4-BE49-F238E27FC236}">
                  <a16:creationId xmlns:a16="http://schemas.microsoft.com/office/drawing/2014/main" id="{A89FBC0B-79DF-665A-8400-D19AA7B99E18}"/>
                </a:ext>
              </a:extLst>
            </p:cNvPr>
            <p:cNvGrpSpPr/>
            <p:nvPr/>
          </p:nvGrpSpPr>
          <p:grpSpPr>
            <a:xfrm rot="5400000">
              <a:off x="2158142" y="5117073"/>
              <a:ext cx="1438333" cy="67047"/>
              <a:chOff x="5885588" y="4719576"/>
              <a:chExt cx="1628854" cy="260577"/>
            </a:xfrm>
          </p:grpSpPr>
          <p:cxnSp>
            <p:nvCxnSpPr>
              <p:cNvPr id="104" name="直線接點 103">
                <a:extLst>
                  <a:ext uri="{FF2B5EF4-FFF2-40B4-BE49-F238E27FC236}">
                    <a16:creationId xmlns:a16="http://schemas.microsoft.com/office/drawing/2014/main" id="{81AB85AB-3051-A811-5D94-5A4CAA78DA39}"/>
                  </a:ext>
                </a:extLst>
              </p:cNvPr>
              <p:cNvCxnSpPr>
                <a:cxnSpLocks/>
                <a:endCxn id="105" idx="0"/>
              </p:cNvCxnSpPr>
              <p:nvPr/>
            </p:nvCxnSpPr>
            <p:spPr>
              <a:xfrm flipV="1">
                <a:off x="5885588" y="4853146"/>
                <a:ext cx="633942" cy="8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手繪多邊形: 圖案 104">
                <a:extLst>
                  <a:ext uri="{FF2B5EF4-FFF2-40B4-BE49-F238E27FC236}">
                    <a16:creationId xmlns:a16="http://schemas.microsoft.com/office/drawing/2014/main" id="{B33276B6-DF4B-324D-2789-FAEE55327E9F}"/>
                  </a:ext>
                </a:extLst>
              </p:cNvPr>
              <p:cNvSpPr/>
              <p:nvPr/>
            </p:nvSpPr>
            <p:spPr>
              <a:xfrm>
                <a:off x="6519530" y="4719576"/>
                <a:ext cx="393700" cy="260577"/>
              </a:xfrm>
              <a:custGeom>
                <a:avLst/>
                <a:gdLst>
                  <a:gd name="connsiteX0" fmla="*/ 0 w 393700"/>
                  <a:gd name="connsiteY0" fmla="*/ 133570 h 260577"/>
                  <a:gd name="connsiteX1" fmla="*/ 98425 w 393700"/>
                  <a:gd name="connsiteY1" fmla="*/ 114520 h 260577"/>
                  <a:gd name="connsiteX2" fmla="*/ 136525 w 393700"/>
                  <a:gd name="connsiteY2" fmla="*/ 3395 h 260577"/>
                  <a:gd name="connsiteX3" fmla="*/ 187325 w 393700"/>
                  <a:gd name="connsiteY3" fmla="*/ 260570 h 260577"/>
                  <a:gd name="connsiteX4" fmla="*/ 244475 w 393700"/>
                  <a:gd name="connsiteY4" fmla="*/ 12920 h 260577"/>
                  <a:gd name="connsiteX5" fmla="*/ 295275 w 393700"/>
                  <a:gd name="connsiteY5" fmla="*/ 241520 h 260577"/>
                  <a:gd name="connsiteX6" fmla="*/ 317500 w 393700"/>
                  <a:gd name="connsiteY6" fmla="*/ 143095 h 260577"/>
                  <a:gd name="connsiteX7" fmla="*/ 393700 w 393700"/>
                  <a:gd name="connsiteY7" fmla="*/ 124045 h 26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700" h="260577">
                    <a:moveTo>
                      <a:pt x="0" y="133570"/>
                    </a:moveTo>
                    <a:cubicBezTo>
                      <a:pt x="37835" y="134893"/>
                      <a:pt x="75671" y="136216"/>
                      <a:pt x="98425" y="114520"/>
                    </a:cubicBezTo>
                    <a:cubicBezTo>
                      <a:pt x="121179" y="92824"/>
                      <a:pt x="121708" y="-20947"/>
                      <a:pt x="136525" y="3395"/>
                    </a:cubicBezTo>
                    <a:cubicBezTo>
                      <a:pt x="151342" y="27737"/>
                      <a:pt x="169333" y="258983"/>
                      <a:pt x="187325" y="260570"/>
                    </a:cubicBezTo>
                    <a:cubicBezTo>
                      <a:pt x="205317" y="262158"/>
                      <a:pt x="226483" y="16095"/>
                      <a:pt x="244475" y="12920"/>
                    </a:cubicBezTo>
                    <a:cubicBezTo>
                      <a:pt x="262467" y="9745"/>
                      <a:pt x="283104" y="219824"/>
                      <a:pt x="295275" y="241520"/>
                    </a:cubicBezTo>
                    <a:cubicBezTo>
                      <a:pt x="307446" y="263216"/>
                      <a:pt x="301096" y="162674"/>
                      <a:pt x="317500" y="143095"/>
                    </a:cubicBezTo>
                    <a:cubicBezTo>
                      <a:pt x="333904" y="123516"/>
                      <a:pt x="363802" y="123780"/>
                      <a:pt x="393700" y="12404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cxnSp>
            <p:nvCxnSpPr>
              <p:cNvPr id="106" name="直線接點 105">
                <a:extLst>
                  <a:ext uri="{FF2B5EF4-FFF2-40B4-BE49-F238E27FC236}">
                    <a16:creationId xmlns:a16="http://schemas.microsoft.com/office/drawing/2014/main" id="{A371E8E1-7AA7-7D47-800F-7C0AB17290DE}"/>
                  </a:ext>
                </a:extLst>
              </p:cNvPr>
              <p:cNvCxnSpPr>
                <a:cxnSpLocks/>
              </p:cNvCxnSpPr>
              <p:nvPr/>
            </p:nvCxnSpPr>
            <p:spPr>
              <a:xfrm>
                <a:off x="6904652" y="4843621"/>
                <a:ext cx="609790" cy="5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群組 106">
              <a:extLst>
                <a:ext uri="{FF2B5EF4-FFF2-40B4-BE49-F238E27FC236}">
                  <a16:creationId xmlns:a16="http://schemas.microsoft.com/office/drawing/2014/main" id="{739A0354-2348-6748-C9E0-B0C04A7BC585}"/>
                </a:ext>
              </a:extLst>
            </p:cNvPr>
            <p:cNvGrpSpPr/>
            <p:nvPr/>
          </p:nvGrpSpPr>
          <p:grpSpPr>
            <a:xfrm rot="5400000">
              <a:off x="2413710" y="5111551"/>
              <a:ext cx="1447065" cy="67047"/>
              <a:chOff x="5884278" y="5267645"/>
              <a:chExt cx="1638742" cy="260577"/>
            </a:xfrm>
          </p:grpSpPr>
          <p:cxnSp>
            <p:nvCxnSpPr>
              <p:cNvPr id="108" name="直線接點 107">
                <a:extLst>
                  <a:ext uri="{FF2B5EF4-FFF2-40B4-BE49-F238E27FC236}">
                    <a16:creationId xmlns:a16="http://schemas.microsoft.com/office/drawing/2014/main" id="{466A3E8D-0100-9B15-4662-5E43806CAD90}"/>
                  </a:ext>
                </a:extLst>
              </p:cNvPr>
              <p:cNvCxnSpPr>
                <a:cxnSpLocks/>
              </p:cNvCxnSpPr>
              <p:nvPr/>
            </p:nvCxnSpPr>
            <p:spPr>
              <a:xfrm>
                <a:off x="5884278" y="5401109"/>
                <a:ext cx="4916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手繪多邊形: 圖案 108">
                <a:extLst>
                  <a:ext uri="{FF2B5EF4-FFF2-40B4-BE49-F238E27FC236}">
                    <a16:creationId xmlns:a16="http://schemas.microsoft.com/office/drawing/2014/main" id="{8C6396FB-FF92-E6CD-1185-E5794F7FB229}"/>
                  </a:ext>
                </a:extLst>
              </p:cNvPr>
              <p:cNvSpPr/>
              <p:nvPr/>
            </p:nvSpPr>
            <p:spPr>
              <a:xfrm>
                <a:off x="6371372" y="5267645"/>
                <a:ext cx="393700" cy="260577"/>
              </a:xfrm>
              <a:custGeom>
                <a:avLst/>
                <a:gdLst>
                  <a:gd name="connsiteX0" fmla="*/ 0 w 393700"/>
                  <a:gd name="connsiteY0" fmla="*/ 133570 h 260577"/>
                  <a:gd name="connsiteX1" fmla="*/ 98425 w 393700"/>
                  <a:gd name="connsiteY1" fmla="*/ 114520 h 260577"/>
                  <a:gd name="connsiteX2" fmla="*/ 136525 w 393700"/>
                  <a:gd name="connsiteY2" fmla="*/ 3395 h 260577"/>
                  <a:gd name="connsiteX3" fmla="*/ 187325 w 393700"/>
                  <a:gd name="connsiteY3" fmla="*/ 260570 h 260577"/>
                  <a:gd name="connsiteX4" fmla="*/ 244475 w 393700"/>
                  <a:gd name="connsiteY4" fmla="*/ 12920 h 260577"/>
                  <a:gd name="connsiteX5" fmla="*/ 295275 w 393700"/>
                  <a:gd name="connsiteY5" fmla="*/ 241520 h 260577"/>
                  <a:gd name="connsiteX6" fmla="*/ 317500 w 393700"/>
                  <a:gd name="connsiteY6" fmla="*/ 143095 h 260577"/>
                  <a:gd name="connsiteX7" fmla="*/ 393700 w 393700"/>
                  <a:gd name="connsiteY7" fmla="*/ 124045 h 26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700" h="260577">
                    <a:moveTo>
                      <a:pt x="0" y="133570"/>
                    </a:moveTo>
                    <a:cubicBezTo>
                      <a:pt x="37835" y="134893"/>
                      <a:pt x="75671" y="136216"/>
                      <a:pt x="98425" y="114520"/>
                    </a:cubicBezTo>
                    <a:cubicBezTo>
                      <a:pt x="121179" y="92824"/>
                      <a:pt x="121708" y="-20947"/>
                      <a:pt x="136525" y="3395"/>
                    </a:cubicBezTo>
                    <a:cubicBezTo>
                      <a:pt x="151342" y="27737"/>
                      <a:pt x="169333" y="258983"/>
                      <a:pt x="187325" y="260570"/>
                    </a:cubicBezTo>
                    <a:cubicBezTo>
                      <a:pt x="205317" y="262158"/>
                      <a:pt x="226483" y="16095"/>
                      <a:pt x="244475" y="12920"/>
                    </a:cubicBezTo>
                    <a:cubicBezTo>
                      <a:pt x="262467" y="9745"/>
                      <a:pt x="283104" y="219824"/>
                      <a:pt x="295275" y="241520"/>
                    </a:cubicBezTo>
                    <a:cubicBezTo>
                      <a:pt x="307446" y="263216"/>
                      <a:pt x="301096" y="162674"/>
                      <a:pt x="317500" y="143095"/>
                    </a:cubicBezTo>
                    <a:cubicBezTo>
                      <a:pt x="333904" y="123516"/>
                      <a:pt x="363802" y="123780"/>
                      <a:pt x="393700" y="124045"/>
                    </a:cubicBez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cxnSp>
            <p:nvCxnSpPr>
              <p:cNvPr id="110" name="直線接點 109">
                <a:extLst>
                  <a:ext uri="{FF2B5EF4-FFF2-40B4-BE49-F238E27FC236}">
                    <a16:creationId xmlns:a16="http://schemas.microsoft.com/office/drawing/2014/main" id="{1245B32D-4379-C771-B70C-9E187EEB0CD4}"/>
                  </a:ext>
                </a:extLst>
              </p:cNvPr>
              <p:cNvCxnSpPr>
                <a:cxnSpLocks/>
              </p:cNvCxnSpPr>
              <p:nvPr/>
            </p:nvCxnSpPr>
            <p:spPr>
              <a:xfrm>
                <a:off x="6765072" y="5392258"/>
                <a:ext cx="7579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文字方塊 110">
              <a:extLst>
                <a:ext uri="{FF2B5EF4-FFF2-40B4-BE49-F238E27FC236}">
                  <a16:creationId xmlns:a16="http://schemas.microsoft.com/office/drawing/2014/main" id="{748189FA-4263-E03B-CD54-69E6AB68E5F6}"/>
                </a:ext>
              </a:extLst>
            </p:cNvPr>
            <p:cNvSpPr txBox="1"/>
            <p:nvPr/>
          </p:nvSpPr>
          <p:spPr>
            <a:xfrm>
              <a:off x="3451811" y="5061923"/>
              <a:ext cx="373911" cy="369332"/>
            </a:xfrm>
            <a:prstGeom prst="rect">
              <a:avLst/>
            </a:prstGeom>
            <a:noFill/>
          </p:spPr>
          <p:txBody>
            <a:bodyPr wrap="square" rtlCol="0">
              <a:spAutoFit/>
            </a:bodyPr>
            <a:lstStyle/>
            <a:p>
              <a:r>
                <a:rPr lang="en-US" altLang="zh-TW" sz="1200" dirty="0"/>
                <a:t>… </a:t>
              </a:r>
              <a:endParaRPr lang="zh-TW" altLang="en-US" sz="1200" dirty="0"/>
            </a:p>
          </p:txBody>
        </p:sp>
        <p:sp>
          <p:nvSpPr>
            <p:cNvPr id="112" name="文字方塊 111">
              <a:extLst>
                <a:ext uri="{FF2B5EF4-FFF2-40B4-BE49-F238E27FC236}">
                  <a16:creationId xmlns:a16="http://schemas.microsoft.com/office/drawing/2014/main" id="{C5C2FEFB-0006-3BA2-828F-BE2D2BA9063D}"/>
                </a:ext>
              </a:extLst>
            </p:cNvPr>
            <p:cNvSpPr txBox="1"/>
            <p:nvPr/>
          </p:nvSpPr>
          <p:spPr>
            <a:xfrm>
              <a:off x="2400747" y="5061923"/>
              <a:ext cx="373911" cy="369332"/>
            </a:xfrm>
            <a:prstGeom prst="rect">
              <a:avLst/>
            </a:prstGeom>
            <a:noFill/>
          </p:spPr>
          <p:txBody>
            <a:bodyPr wrap="square" rtlCol="0">
              <a:spAutoFit/>
            </a:bodyPr>
            <a:lstStyle/>
            <a:p>
              <a:r>
                <a:rPr lang="en-US" altLang="zh-TW" sz="1200" dirty="0"/>
                <a:t>… </a:t>
              </a:r>
              <a:endParaRPr lang="zh-TW" altLang="en-US" sz="1200" dirty="0"/>
            </a:p>
          </p:txBody>
        </p:sp>
        <p:sp>
          <p:nvSpPr>
            <p:cNvPr id="113" name="文字方塊 112">
              <a:extLst>
                <a:ext uri="{FF2B5EF4-FFF2-40B4-BE49-F238E27FC236}">
                  <a16:creationId xmlns:a16="http://schemas.microsoft.com/office/drawing/2014/main" id="{B5B369AF-1CD0-91D1-5E64-7AE78C8C0AF8}"/>
                </a:ext>
              </a:extLst>
            </p:cNvPr>
            <p:cNvSpPr txBox="1"/>
            <p:nvPr/>
          </p:nvSpPr>
          <p:spPr>
            <a:xfrm>
              <a:off x="2788138" y="5955385"/>
              <a:ext cx="712584" cy="615553"/>
            </a:xfrm>
            <a:prstGeom prst="rect">
              <a:avLst/>
            </a:prstGeom>
            <a:noFill/>
            <a:ln w="19050">
              <a:noFill/>
            </a:ln>
          </p:spPr>
          <p:txBody>
            <a:bodyPr wrap="square" rtlCol="0">
              <a:spAutoFit/>
            </a:bodyPr>
            <a:lstStyle/>
            <a:p>
              <a:r>
                <a:rPr lang="en-US" altLang="zh-TW" sz="1200" dirty="0"/>
                <a:t>signal</a:t>
              </a:r>
              <a:endParaRPr lang="zh-TW" altLang="en-US" sz="1200" dirty="0"/>
            </a:p>
          </p:txBody>
        </p:sp>
        <p:cxnSp>
          <p:nvCxnSpPr>
            <p:cNvPr id="114" name="直線單箭頭接點 113">
              <a:extLst>
                <a:ext uri="{FF2B5EF4-FFF2-40B4-BE49-F238E27FC236}">
                  <a16:creationId xmlns:a16="http://schemas.microsoft.com/office/drawing/2014/main" id="{328EF4F3-65CE-6AFF-2E43-B634F41D9805}"/>
                </a:ext>
              </a:extLst>
            </p:cNvPr>
            <p:cNvCxnSpPr>
              <a:cxnSpLocks/>
            </p:cNvCxnSpPr>
            <p:nvPr/>
          </p:nvCxnSpPr>
          <p:spPr>
            <a:xfrm flipV="1">
              <a:off x="3709359" y="3618968"/>
              <a:ext cx="1" cy="19679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文字方塊 114">
              <a:extLst>
                <a:ext uri="{FF2B5EF4-FFF2-40B4-BE49-F238E27FC236}">
                  <a16:creationId xmlns:a16="http://schemas.microsoft.com/office/drawing/2014/main" id="{6DDEF49D-31C4-99EC-2025-3C356D65C397}"/>
                </a:ext>
              </a:extLst>
            </p:cNvPr>
            <p:cNvSpPr txBox="1"/>
            <p:nvPr/>
          </p:nvSpPr>
          <p:spPr>
            <a:xfrm>
              <a:off x="3446932" y="3225823"/>
              <a:ext cx="1065304" cy="338555"/>
            </a:xfrm>
            <a:prstGeom prst="rect">
              <a:avLst/>
            </a:prstGeom>
            <a:noFill/>
          </p:spPr>
          <p:txBody>
            <a:bodyPr wrap="square" rtlCol="0">
              <a:spAutoFit/>
            </a:bodyPr>
            <a:lstStyle/>
            <a:p>
              <a:r>
                <a:rPr lang="en-US" altLang="zh-TW" sz="1050" dirty="0"/>
                <a:t>element</a:t>
              </a:r>
              <a:endParaRPr lang="zh-TW" altLang="en-US" sz="1050" dirty="0"/>
            </a:p>
          </p:txBody>
        </p:sp>
        <p:cxnSp>
          <p:nvCxnSpPr>
            <p:cNvPr id="116" name="直線單箭頭接點 115">
              <a:extLst>
                <a:ext uri="{FF2B5EF4-FFF2-40B4-BE49-F238E27FC236}">
                  <a16:creationId xmlns:a16="http://schemas.microsoft.com/office/drawing/2014/main" id="{FAAD1FA0-B8C2-C1A2-620C-3D8A8AB96C4D}"/>
                </a:ext>
              </a:extLst>
            </p:cNvPr>
            <p:cNvCxnSpPr>
              <a:cxnSpLocks/>
            </p:cNvCxnSpPr>
            <p:nvPr/>
          </p:nvCxnSpPr>
          <p:spPr>
            <a:xfrm>
              <a:off x="2697447" y="3660339"/>
              <a:ext cx="223578" cy="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文字方塊 116">
                  <a:extLst>
                    <a:ext uri="{FF2B5EF4-FFF2-40B4-BE49-F238E27FC236}">
                      <a16:creationId xmlns:a16="http://schemas.microsoft.com/office/drawing/2014/main" id="{8BFBF779-BD5E-A74C-C033-10FA35FA4038}"/>
                    </a:ext>
                  </a:extLst>
                </p:cNvPr>
                <p:cNvSpPr txBox="1"/>
                <p:nvPr/>
              </p:nvSpPr>
              <p:spPr>
                <a:xfrm>
                  <a:off x="2347308" y="3230462"/>
                  <a:ext cx="1065304" cy="338555"/>
                </a:xfrm>
                <a:prstGeom prst="rect">
                  <a:avLst/>
                </a:prstGeom>
                <a:noFill/>
              </p:spPr>
              <p:txBody>
                <a:bodyPr wrap="square" rtlCol="0">
                  <a:spAutoFit/>
                </a:bodyPr>
                <a:lstStyle/>
                <a:p>
                  <a:r>
                    <a:rPr lang="en-US" altLang="zh-TW" sz="1050" dirty="0">
                      <a:solidFill>
                        <a:schemeClr val="tx1"/>
                      </a:solidFill>
                    </a:rPr>
                    <a:t>pitch= </a:t>
                  </a:r>
                  <a14:m>
                    <m:oMath xmlns:m="http://schemas.openxmlformats.org/officeDocument/2006/math">
                      <m:r>
                        <a:rPr lang="en-US" altLang="zh-TW" sz="1050" i="1" dirty="0">
                          <a:solidFill>
                            <a:schemeClr val="tx1"/>
                          </a:solidFill>
                          <a:latin typeface="Cambria Math" panose="02040503050406030204" pitchFamily="18" charset="0"/>
                        </a:rPr>
                        <m:t>𝑑</m:t>
                      </m:r>
                    </m:oMath>
                  </a14:m>
                  <a:endParaRPr lang="zh-TW" altLang="en-US" sz="1050" dirty="0">
                    <a:solidFill>
                      <a:schemeClr val="tx1"/>
                    </a:solidFill>
                  </a:endParaRPr>
                </a:p>
              </p:txBody>
            </p:sp>
          </mc:Choice>
          <mc:Fallback xmlns="">
            <p:sp>
              <p:nvSpPr>
                <p:cNvPr id="117" name="文字方塊 116">
                  <a:extLst>
                    <a:ext uri="{FF2B5EF4-FFF2-40B4-BE49-F238E27FC236}">
                      <a16:creationId xmlns:a16="http://schemas.microsoft.com/office/drawing/2014/main" id="{8BFBF779-BD5E-A74C-C033-10FA35FA4038}"/>
                    </a:ext>
                  </a:extLst>
                </p:cNvPr>
                <p:cNvSpPr txBox="1">
                  <a:spLocks noRot="1" noChangeAspect="1" noMove="1" noResize="1" noEditPoints="1" noAdjustHandles="1" noChangeArrowheads="1" noChangeShapeType="1" noTextEdit="1"/>
                </p:cNvSpPr>
                <p:nvPr/>
              </p:nvSpPr>
              <p:spPr>
                <a:xfrm>
                  <a:off x="2347308" y="3230462"/>
                  <a:ext cx="1065304" cy="338555"/>
                </a:xfrm>
                <a:prstGeom prst="rect">
                  <a:avLst/>
                </a:prstGeom>
                <a:blipFill>
                  <a:blip r:embed="rId9"/>
                  <a:stretch>
                    <a:fillRect b="-11905"/>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19" name="文字方塊 118">
                <a:extLst>
                  <a:ext uri="{FF2B5EF4-FFF2-40B4-BE49-F238E27FC236}">
                    <a16:creationId xmlns:a16="http://schemas.microsoft.com/office/drawing/2014/main" id="{9EABD8B0-A1B4-D2E8-0A08-FFFF41FAFAF1}"/>
                  </a:ext>
                </a:extLst>
              </p:cNvPr>
              <p:cNvSpPr txBox="1"/>
              <p:nvPr/>
            </p:nvSpPr>
            <p:spPr>
              <a:xfrm>
                <a:off x="539848" y="971829"/>
                <a:ext cx="7800788" cy="892552"/>
              </a:xfrm>
              <a:prstGeom prst="rect">
                <a:avLst/>
              </a:prstGeom>
              <a:noFill/>
            </p:spPr>
            <p:txBody>
              <a:bodyPr wrap="square" rtlCol="0">
                <a:spAutoFit/>
              </a:bodyPr>
              <a:lstStyle/>
              <a:p>
                <a:pPr marL="214313" indent="-214313">
                  <a:buFont typeface="Wingdings" panose="05000000000000000000" pitchFamily="2" charset="2"/>
                  <a:buChar char="l"/>
                </a:pPr>
                <a:r>
                  <a:rPr lang="en-US" altLang="zh-TW" sz="1500" dirty="0">
                    <a:latin typeface="Times New Roman" panose="02020603050405020304" pitchFamily="18" charset="0"/>
                    <a:cs typeface="Times New Roman" panose="02020603050405020304" pitchFamily="18" charset="0"/>
                  </a:rPr>
                  <a:t>For an incoming wave at angle </a:t>
                </a:r>
                <a14:m>
                  <m:oMath xmlns:m="http://schemas.openxmlformats.org/officeDocument/2006/math">
                    <m:r>
                      <a:rPr lang="en-US" altLang="zh-TW" sz="1500" i="1" dirty="0">
                        <a:latin typeface="Cambria Math" panose="02040503050406030204" pitchFamily="18" charset="0"/>
                        <a:cs typeface="Times New Roman" panose="02020603050405020304" pitchFamily="18" charset="0"/>
                      </a:rPr>
                      <m:t>𝜃</m:t>
                    </m:r>
                  </m:oMath>
                </a14:m>
                <a:r>
                  <a:rPr lang="en-US" altLang="zh-TW" sz="1500" dirty="0">
                    <a:latin typeface="Times New Roman" panose="02020603050405020304" pitchFamily="18" charset="0"/>
                    <a:cs typeface="Times New Roman" panose="02020603050405020304" pitchFamily="18" charset="0"/>
                  </a:rPr>
                  <a:t>, the lateral spatial frequency is</a:t>
                </a:r>
                <a14:m>
                  <m:oMath xmlns:m="http://schemas.openxmlformats.org/officeDocument/2006/math">
                    <m:r>
                      <a:rPr lang="zh-TW" altLang="en-US" sz="1500" i="1" dirty="0">
                        <a:latin typeface="Cambria Math" panose="02040503050406030204" pitchFamily="18" charset="0"/>
                      </a:rPr>
                      <m:t> </m:t>
                    </m:r>
                    <m:r>
                      <a:rPr lang="en-US" altLang="zh-TW" sz="1500" i="1">
                        <a:latin typeface="Cambria Math" panose="02040503050406030204" pitchFamily="18" charset="0"/>
                      </a:rPr>
                      <m:t>𝑘</m:t>
                    </m:r>
                    <m:r>
                      <a:rPr lang="en-US" altLang="zh-TW" sz="1500" i="1">
                        <a:latin typeface="Cambria Math" panose="02040503050406030204" pitchFamily="18" charset="0"/>
                      </a:rPr>
                      <m:t>=</m:t>
                    </m:r>
                    <m:f>
                      <m:fPr>
                        <m:ctrlPr>
                          <a:rPr lang="en-US" altLang="zh-TW" sz="1500" i="1">
                            <a:latin typeface="Cambria Math" panose="02040503050406030204" pitchFamily="18" charset="0"/>
                          </a:rPr>
                        </m:ctrlPr>
                      </m:fPr>
                      <m:num>
                        <m:r>
                          <a:rPr lang="en-US" altLang="zh-TW" sz="1500" i="1">
                            <a:latin typeface="Cambria Math" panose="02040503050406030204" pitchFamily="18" charset="0"/>
                          </a:rPr>
                          <m:t>𝑠𝑖𝑛</m:t>
                        </m:r>
                        <m:r>
                          <a:rPr lang="en-US" altLang="zh-TW" sz="1500" i="1">
                            <a:latin typeface="Cambria Math" panose="02040503050406030204" pitchFamily="18" charset="0"/>
                          </a:rPr>
                          <m:t>𝜃</m:t>
                        </m:r>
                      </m:num>
                      <m:den>
                        <m:r>
                          <a:rPr lang="en-US" altLang="zh-TW" sz="1500" i="1">
                            <a:latin typeface="Cambria Math" panose="02040503050406030204" pitchFamily="18" charset="0"/>
                          </a:rPr>
                          <m:t>𝜆</m:t>
                        </m:r>
                      </m:den>
                    </m:f>
                  </m:oMath>
                </a14:m>
                <a:r>
                  <a:rPr lang="en-US" altLang="zh-TW" sz="1500" dirty="0">
                    <a:latin typeface="Times New Roman" panose="02020603050405020304" pitchFamily="18" charset="0"/>
                    <a:cs typeface="Times New Roman" panose="02020603050405020304" pitchFamily="18" charset="0"/>
                  </a:rPr>
                  <a:t>, and the array samples this field with spacing </a:t>
                </a:r>
                <a14:m>
                  <m:oMath xmlns:m="http://schemas.openxmlformats.org/officeDocument/2006/math">
                    <m:r>
                      <a:rPr lang="en-US" altLang="zh-TW" sz="1500" i="1" dirty="0">
                        <a:latin typeface="Cambria Math" panose="02040503050406030204" pitchFamily="18" charset="0"/>
                        <a:cs typeface="Times New Roman" panose="02020603050405020304" pitchFamily="18" charset="0"/>
                      </a:rPr>
                      <m:t>𝑑</m:t>
                    </m:r>
                  </m:oMath>
                </a14:m>
                <a:r>
                  <a:rPr lang="en-US" altLang="zh-TW" sz="1500" dirty="0">
                    <a:latin typeface="Times New Roman" panose="02020603050405020304" pitchFamily="18" charset="0"/>
                    <a:cs typeface="Times New Roman" panose="02020603050405020304" pitchFamily="18" charset="0"/>
                  </a:rPr>
                  <a:t>.</a:t>
                </a:r>
              </a:p>
              <a:p>
                <a:pPr marL="214313" indent="-214313">
                  <a:buFont typeface="Wingdings" panose="05000000000000000000" pitchFamily="2" charset="2"/>
                  <a:buChar char="l"/>
                </a:pPr>
                <a:r>
                  <a:rPr lang="en-US" altLang="zh-TW" sz="1500" dirty="0">
                    <a:latin typeface="Times New Roman" panose="02020603050405020304" pitchFamily="18" charset="0"/>
                    <a:cs typeface="Times New Roman" panose="02020603050405020304" pitchFamily="18" charset="0"/>
                  </a:rPr>
                  <a:t>When </a:t>
                </a:r>
                <a14:m>
                  <m:oMath xmlns:m="http://schemas.openxmlformats.org/officeDocument/2006/math">
                    <m:r>
                      <a:rPr lang="en-US" altLang="zh-TW" sz="1500" i="1" dirty="0">
                        <a:latin typeface="Cambria Math" panose="02040503050406030204" pitchFamily="18" charset="0"/>
                        <a:cs typeface="Times New Roman" panose="02020603050405020304" pitchFamily="18" charset="0"/>
                      </a:rPr>
                      <m:t>𝑑</m:t>
                    </m:r>
                    <m:r>
                      <a:rPr lang="en-US" altLang="zh-TW" sz="1500" i="1" dirty="0">
                        <a:latin typeface="Cambria Math" panose="02040503050406030204" pitchFamily="18" charset="0"/>
                        <a:cs typeface="Times New Roman" panose="02020603050405020304" pitchFamily="18" charset="0"/>
                      </a:rPr>
                      <m:t>&gt;0.5</m:t>
                    </m:r>
                    <m:r>
                      <a:rPr lang="en-US" altLang="zh-TW" sz="1500" i="1" dirty="0">
                        <a:latin typeface="Cambria Math" panose="02040503050406030204" pitchFamily="18" charset="0"/>
                        <a:cs typeface="Times New Roman" panose="02020603050405020304" pitchFamily="18" charset="0"/>
                      </a:rPr>
                      <m:t>𝜆</m:t>
                    </m:r>
                  </m:oMath>
                </a14:m>
                <a:r>
                  <a:rPr lang="en-US" altLang="zh-TW" sz="1500" dirty="0">
                    <a:latin typeface="Times New Roman" panose="02020603050405020304" pitchFamily="18" charset="0"/>
                    <a:cs typeface="Times New Roman" panose="02020603050405020304" pitchFamily="18" charset="0"/>
                  </a:rPr>
                  <a:t>, the </a:t>
                </a:r>
                <a:r>
                  <a:rPr lang="en-US" altLang="zh-TW" sz="1500" b="1" dirty="0">
                    <a:latin typeface="Times New Roman" panose="02020603050405020304" pitchFamily="18" charset="0"/>
                    <a:cs typeface="Times New Roman" panose="02020603050405020304" pitchFamily="18" charset="0"/>
                  </a:rPr>
                  <a:t>spatial Nyquist</a:t>
                </a:r>
                <a:r>
                  <a:rPr lang="en-US" altLang="zh-TW" sz="1500" dirty="0">
                    <a:latin typeface="Times New Roman" panose="02020603050405020304" pitchFamily="18" charset="0"/>
                    <a:cs typeface="Times New Roman" panose="02020603050405020304" pitchFamily="18" charset="0"/>
                  </a:rPr>
                  <a:t> condition is </a:t>
                </a:r>
                <a:r>
                  <a:rPr lang="en-US" altLang="zh-TW" sz="1500" b="1" dirty="0">
                    <a:latin typeface="Times New Roman" panose="02020603050405020304" pitchFamily="18" charset="0"/>
                    <a:cs typeface="Times New Roman" panose="02020603050405020304" pitchFamily="18" charset="0"/>
                  </a:rPr>
                  <a:t>violated</a:t>
                </a:r>
                <a:r>
                  <a:rPr lang="en-US" altLang="zh-TW" sz="1500" dirty="0">
                    <a:latin typeface="Times New Roman" panose="02020603050405020304" pitchFamily="18" charset="0"/>
                    <a:cs typeface="Times New Roman" panose="02020603050405020304" pitchFamily="18" charset="0"/>
                  </a:rPr>
                  <a:t>, leading to </a:t>
                </a:r>
                <a:r>
                  <a:rPr lang="en-US" altLang="zh-TW" sz="1500" b="1" dirty="0">
                    <a:latin typeface="Times New Roman" panose="02020603050405020304" pitchFamily="18" charset="0"/>
                    <a:cs typeface="Times New Roman" panose="02020603050405020304" pitchFamily="18" charset="0"/>
                  </a:rPr>
                  <a:t>grating lobe</a:t>
                </a:r>
                <a:r>
                  <a:rPr lang="en-US" altLang="zh-TW" sz="1500" dirty="0">
                    <a:latin typeface="Times New Roman" panose="02020603050405020304" pitchFamily="18" charset="0"/>
                    <a:cs typeface="Times New Roman" panose="02020603050405020304" pitchFamily="18" charset="0"/>
                  </a:rPr>
                  <a:t>.</a:t>
                </a:r>
                <a:endParaRPr lang="zh-TW" altLang="en-US" sz="1500" dirty="0">
                  <a:latin typeface="Times New Roman" panose="02020603050405020304" pitchFamily="18" charset="0"/>
                  <a:cs typeface="Times New Roman" panose="02020603050405020304" pitchFamily="18" charset="0"/>
                </a:endParaRPr>
              </a:p>
            </p:txBody>
          </p:sp>
        </mc:Choice>
        <mc:Fallback xmlns="">
          <p:sp>
            <p:nvSpPr>
              <p:cNvPr id="119" name="文字方塊 118">
                <a:extLst>
                  <a:ext uri="{FF2B5EF4-FFF2-40B4-BE49-F238E27FC236}">
                    <a16:creationId xmlns:a16="http://schemas.microsoft.com/office/drawing/2014/main" id="{9EABD8B0-A1B4-D2E8-0A08-FFFF41FAFAF1}"/>
                  </a:ext>
                </a:extLst>
              </p:cNvPr>
              <p:cNvSpPr txBox="1">
                <a:spLocks noRot="1" noChangeAspect="1" noMove="1" noResize="1" noEditPoints="1" noAdjustHandles="1" noChangeArrowheads="1" noChangeShapeType="1" noTextEdit="1"/>
              </p:cNvSpPr>
              <p:nvPr/>
            </p:nvSpPr>
            <p:spPr>
              <a:xfrm>
                <a:off x="539848" y="971829"/>
                <a:ext cx="7800788" cy="892552"/>
              </a:xfrm>
              <a:prstGeom prst="rect">
                <a:avLst/>
              </a:prstGeom>
              <a:blipFill>
                <a:blip r:embed="rId10"/>
                <a:stretch>
                  <a:fillRect l="-235" r="-78" b="-6803"/>
                </a:stretch>
              </a:blipFill>
            </p:spPr>
            <p:txBody>
              <a:bodyPr/>
              <a:lstStyle/>
              <a:p>
                <a:r>
                  <a:rPr lang="zh-TW" altLang="en-US">
                    <a:noFill/>
                  </a:rPr>
                  <a:t> </a:t>
                </a:r>
              </a:p>
            </p:txBody>
          </p:sp>
        </mc:Fallback>
      </mc:AlternateContent>
      <p:sp>
        <p:nvSpPr>
          <p:cNvPr id="124" name="手繪多邊形: 圖案 123">
            <a:extLst>
              <a:ext uri="{FF2B5EF4-FFF2-40B4-BE49-F238E27FC236}">
                <a16:creationId xmlns:a16="http://schemas.microsoft.com/office/drawing/2014/main" id="{242C5BAE-C5FB-88C5-B069-463D500A2EEC}"/>
              </a:ext>
            </a:extLst>
          </p:cNvPr>
          <p:cNvSpPr/>
          <p:nvPr/>
        </p:nvSpPr>
        <p:spPr>
          <a:xfrm>
            <a:off x="521077" y="2974338"/>
            <a:ext cx="311713" cy="80460"/>
          </a:xfrm>
          <a:custGeom>
            <a:avLst/>
            <a:gdLst>
              <a:gd name="connsiteX0" fmla="*/ 22398 w 446624"/>
              <a:gd name="connsiteY0" fmla="*/ 193 h 128378"/>
              <a:gd name="connsiteX1" fmla="*/ 17636 w 446624"/>
              <a:gd name="connsiteY1" fmla="*/ 20830 h 128378"/>
              <a:gd name="connsiteX2" fmla="*/ 11286 w 446624"/>
              <a:gd name="connsiteY2" fmla="*/ 27180 h 128378"/>
              <a:gd name="connsiteX3" fmla="*/ 6523 w 446624"/>
              <a:gd name="connsiteY3" fmla="*/ 35118 h 128378"/>
              <a:gd name="connsiteX4" fmla="*/ 1761 w 446624"/>
              <a:gd name="connsiteY4" fmla="*/ 41468 h 128378"/>
              <a:gd name="connsiteX5" fmla="*/ 173 w 446624"/>
              <a:gd name="connsiteY5" fmla="*/ 52580 h 128378"/>
              <a:gd name="connsiteX6" fmla="*/ 14461 w 446624"/>
              <a:gd name="connsiteY6" fmla="*/ 68455 h 128378"/>
              <a:gd name="connsiteX7" fmla="*/ 27161 w 446624"/>
              <a:gd name="connsiteY7" fmla="*/ 73218 h 128378"/>
              <a:gd name="connsiteX8" fmla="*/ 31923 w 446624"/>
              <a:gd name="connsiteY8" fmla="*/ 76393 h 128378"/>
              <a:gd name="connsiteX9" fmla="*/ 50973 w 446624"/>
              <a:gd name="connsiteY9" fmla="*/ 81155 h 128378"/>
              <a:gd name="connsiteX10" fmla="*/ 57323 w 446624"/>
              <a:gd name="connsiteY10" fmla="*/ 84330 h 128378"/>
              <a:gd name="connsiteX11" fmla="*/ 66848 w 446624"/>
              <a:gd name="connsiteY11" fmla="*/ 85918 h 128378"/>
              <a:gd name="connsiteX12" fmla="*/ 74786 w 446624"/>
              <a:gd name="connsiteY12" fmla="*/ 87505 h 128378"/>
              <a:gd name="connsiteX13" fmla="*/ 87486 w 446624"/>
              <a:gd name="connsiteY13" fmla="*/ 95443 h 128378"/>
              <a:gd name="connsiteX14" fmla="*/ 92248 w 446624"/>
              <a:gd name="connsiteY14" fmla="*/ 98618 h 128378"/>
              <a:gd name="connsiteX15" fmla="*/ 100186 w 446624"/>
              <a:gd name="connsiteY15" fmla="*/ 100205 h 128378"/>
              <a:gd name="connsiteX16" fmla="*/ 106536 w 446624"/>
              <a:gd name="connsiteY16" fmla="*/ 101793 h 128378"/>
              <a:gd name="connsiteX17" fmla="*/ 112886 w 446624"/>
              <a:gd name="connsiteY17" fmla="*/ 104968 h 128378"/>
              <a:gd name="connsiteX18" fmla="*/ 136698 w 446624"/>
              <a:gd name="connsiteY18" fmla="*/ 109730 h 128378"/>
              <a:gd name="connsiteX19" fmla="*/ 143048 w 446624"/>
              <a:gd name="connsiteY19" fmla="*/ 112905 h 128378"/>
              <a:gd name="connsiteX20" fmla="*/ 165273 w 446624"/>
              <a:gd name="connsiteY20" fmla="*/ 116080 h 128378"/>
              <a:gd name="connsiteX21" fmla="*/ 190673 w 446624"/>
              <a:gd name="connsiteY21" fmla="*/ 122430 h 128378"/>
              <a:gd name="connsiteX22" fmla="*/ 274811 w 446624"/>
              <a:gd name="connsiteY22" fmla="*/ 120843 h 128378"/>
              <a:gd name="connsiteX23" fmla="*/ 287511 w 446624"/>
              <a:gd name="connsiteY23" fmla="*/ 116080 h 128378"/>
              <a:gd name="connsiteX24" fmla="*/ 297036 w 446624"/>
              <a:gd name="connsiteY24" fmla="*/ 112905 h 128378"/>
              <a:gd name="connsiteX25" fmla="*/ 317673 w 446624"/>
              <a:gd name="connsiteY25" fmla="*/ 109730 h 128378"/>
              <a:gd name="connsiteX26" fmla="*/ 338311 w 446624"/>
              <a:gd name="connsiteY26" fmla="*/ 104968 h 128378"/>
              <a:gd name="connsiteX27" fmla="*/ 351011 w 446624"/>
              <a:gd name="connsiteY27" fmla="*/ 101793 h 128378"/>
              <a:gd name="connsiteX28" fmla="*/ 358948 w 446624"/>
              <a:gd name="connsiteY28" fmla="*/ 100205 h 128378"/>
              <a:gd name="connsiteX29" fmla="*/ 368473 w 446624"/>
              <a:gd name="connsiteY29" fmla="*/ 97030 h 128378"/>
              <a:gd name="connsiteX30" fmla="*/ 382761 w 446624"/>
              <a:gd name="connsiteY30" fmla="*/ 93855 h 128378"/>
              <a:gd name="connsiteX31" fmla="*/ 389111 w 446624"/>
              <a:gd name="connsiteY31" fmla="*/ 89093 h 128378"/>
              <a:gd name="connsiteX32" fmla="*/ 395461 w 446624"/>
              <a:gd name="connsiteY32" fmla="*/ 87505 h 128378"/>
              <a:gd name="connsiteX33" fmla="*/ 404986 w 446624"/>
              <a:gd name="connsiteY33" fmla="*/ 82743 h 128378"/>
              <a:gd name="connsiteX34" fmla="*/ 419273 w 446624"/>
              <a:gd name="connsiteY34" fmla="*/ 73218 h 128378"/>
              <a:gd name="connsiteX35" fmla="*/ 431973 w 446624"/>
              <a:gd name="connsiteY35" fmla="*/ 68455 h 128378"/>
              <a:gd name="connsiteX36" fmla="*/ 436736 w 446624"/>
              <a:gd name="connsiteY36" fmla="*/ 63693 h 128378"/>
              <a:gd name="connsiteX37" fmla="*/ 441498 w 446624"/>
              <a:gd name="connsiteY37" fmla="*/ 60518 h 128378"/>
              <a:gd name="connsiteX38" fmla="*/ 446261 w 446624"/>
              <a:gd name="connsiteY38" fmla="*/ 50993 h 128378"/>
              <a:gd name="connsiteX39" fmla="*/ 441498 w 446624"/>
              <a:gd name="connsiteY39" fmla="*/ 4955 h 128378"/>
              <a:gd name="connsiteX40" fmla="*/ 416098 w 446624"/>
              <a:gd name="connsiteY40" fmla="*/ 8130 h 128378"/>
              <a:gd name="connsiteX41" fmla="*/ 403398 w 446624"/>
              <a:gd name="connsiteY41" fmla="*/ 12893 h 128378"/>
              <a:gd name="connsiteX42" fmla="*/ 395461 w 446624"/>
              <a:gd name="connsiteY42" fmla="*/ 17655 h 128378"/>
              <a:gd name="connsiteX43" fmla="*/ 385936 w 446624"/>
              <a:gd name="connsiteY43" fmla="*/ 20830 h 128378"/>
              <a:gd name="connsiteX44" fmla="*/ 371648 w 446624"/>
              <a:gd name="connsiteY44" fmla="*/ 27180 h 128378"/>
              <a:gd name="connsiteX45" fmla="*/ 366886 w 446624"/>
              <a:gd name="connsiteY45" fmla="*/ 28768 h 128378"/>
              <a:gd name="connsiteX46" fmla="*/ 358948 w 446624"/>
              <a:gd name="connsiteY46" fmla="*/ 30355 h 128378"/>
              <a:gd name="connsiteX47" fmla="*/ 341486 w 446624"/>
              <a:gd name="connsiteY47" fmla="*/ 35118 h 128378"/>
              <a:gd name="connsiteX48" fmla="*/ 335136 w 446624"/>
              <a:gd name="connsiteY48" fmla="*/ 38293 h 128378"/>
              <a:gd name="connsiteX49" fmla="*/ 314498 w 446624"/>
              <a:gd name="connsiteY49" fmla="*/ 41468 h 128378"/>
              <a:gd name="connsiteX50" fmla="*/ 282748 w 446624"/>
              <a:gd name="connsiteY50" fmla="*/ 49405 h 128378"/>
              <a:gd name="connsiteX51" fmla="*/ 250998 w 446624"/>
              <a:gd name="connsiteY51" fmla="*/ 52580 h 128378"/>
              <a:gd name="connsiteX52" fmla="*/ 243061 w 446624"/>
              <a:gd name="connsiteY52" fmla="*/ 54168 h 128378"/>
              <a:gd name="connsiteX53" fmla="*/ 230361 w 446624"/>
              <a:gd name="connsiteY53" fmla="*/ 55755 h 128378"/>
              <a:gd name="connsiteX54" fmla="*/ 177973 w 446624"/>
              <a:gd name="connsiteY54" fmla="*/ 54168 h 128378"/>
              <a:gd name="connsiteX55" fmla="*/ 165273 w 446624"/>
              <a:gd name="connsiteY55" fmla="*/ 49405 h 128378"/>
              <a:gd name="connsiteX56" fmla="*/ 152573 w 446624"/>
              <a:gd name="connsiteY56" fmla="*/ 47818 h 128378"/>
              <a:gd name="connsiteX57" fmla="*/ 131936 w 446624"/>
              <a:gd name="connsiteY57" fmla="*/ 43055 h 128378"/>
              <a:gd name="connsiteX58" fmla="*/ 120823 w 446624"/>
              <a:gd name="connsiteY58" fmla="*/ 39880 h 128378"/>
              <a:gd name="connsiteX59" fmla="*/ 106536 w 446624"/>
              <a:gd name="connsiteY59" fmla="*/ 38293 h 128378"/>
              <a:gd name="connsiteX60" fmla="*/ 98598 w 446624"/>
              <a:gd name="connsiteY60" fmla="*/ 36705 h 128378"/>
              <a:gd name="connsiteX61" fmla="*/ 85898 w 446624"/>
              <a:gd name="connsiteY61" fmla="*/ 30355 h 128378"/>
              <a:gd name="connsiteX62" fmla="*/ 79548 w 446624"/>
              <a:gd name="connsiteY62" fmla="*/ 28768 h 128378"/>
              <a:gd name="connsiteX63" fmla="*/ 50973 w 446624"/>
              <a:gd name="connsiteY63" fmla="*/ 19243 h 128378"/>
              <a:gd name="connsiteX64" fmla="*/ 44623 w 446624"/>
              <a:gd name="connsiteY64" fmla="*/ 16068 h 128378"/>
              <a:gd name="connsiteX65" fmla="*/ 39861 w 446624"/>
              <a:gd name="connsiteY65" fmla="*/ 12893 h 128378"/>
              <a:gd name="connsiteX66" fmla="*/ 33511 w 446624"/>
              <a:gd name="connsiteY66" fmla="*/ 11305 h 128378"/>
              <a:gd name="connsiteX67" fmla="*/ 22398 w 446624"/>
              <a:gd name="connsiteY67" fmla="*/ 193 h 128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6624" h="128378">
                <a:moveTo>
                  <a:pt x="22398" y="193"/>
                </a:moveTo>
                <a:cubicBezTo>
                  <a:pt x="19752" y="1781"/>
                  <a:pt x="21664" y="14789"/>
                  <a:pt x="17636" y="20830"/>
                </a:cubicBezTo>
                <a:cubicBezTo>
                  <a:pt x="15976" y="23321"/>
                  <a:pt x="13124" y="24817"/>
                  <a:pt x="11286" y="27180"/>
                </a:cubicBezTo>
                <a:cubicBezTo>
                  <a:pt x="9392" y="29616"/>
                  <a:pt x="8235" y="32550"/>
                  <a:pt x="6523" y="35118"/>
                </a:cubicBezTo>
                <a:cubicBezTo>
                  <a:pt x="5055" y="37319"/>
                  <a:pt x="3348" y="39351"/>
                  <a:pt x="1761" y="41468"/>
                </a:cubicBezTo>
                <a:cubicBezTo>
                  <a:pt x="1232" y="45172"/>
                  <a:pt x="-561" y="48911"/>
                  <a:pt x="173" y="52580"/>
                </a:cubicBezTo>
                <a:cubicBezTo>
                  <a:pt x="3169" y="67564"/>
                  <a:pt x="4915" y="63682"/>
                  <a:pt x="14461" y="68455"/>
                </a:cubicBezTo>
                <a:cubicBezTo>
                  <a:pt x="25363" y="73906"/>
                  <a:pt x="11843" y="70154"/>
                  <a:pt x="27161" y="73218"/>
                </a:cubicBezTo>
                <a:cubicBezTo>
                  <a:pt x="28748" y="74276"/>
                  <a:pt x="30113" y="75790"/>
                  <a:pt x="31923" y="76393"/>
                </a:cubicBezTo>
                <a:cubicBezTo>
                  <a:pt x="38133" y="78463"/>
                  <a:pt x="50973" y="81155"/>
                  <a:pt x="50973" y="81155"/>
                </a:cubicBezTo>
                <a:cubicBezTo>
                  <a:pt x="53090" y="82213"/>
                  <a:pt x="55056" y="83650"/>
                  <a:pt x="57323" y="84330"/>
                </a:cubicBezTo>
                <a:cubicBezTo>
                  <a:pt x="60406" y="85255"/>
                  <a:pt x="63681" y="85342"/>
                  <a:pt x="66848" y="85918"/>
                </a:cubicBezTo>
                <a:cubicBezTo>
                  <a:pt x="69503" y="86401"/>
                  <a:pt x="72140" y="86976"/>
                  <a:pt x="74786" y="87505"/>
                </a:cubicBezTo>
                <a:cubicBezTo>
                  <a:pt x="86928" y="96612"/>
                  <a:pt x="75283" y="88469"/>
                  <a:pt x="87486" y="95443"/>
                </a:cubicBezTo>
                <a:cubicBezTo>
                  <a:pt x="89142" y="96390"/>
                  <a:pt x="90462" y="97948"/>
                  <a:pt x="92248" y="98618"/>
                </a:cubicBezTo>
                <a:cubicBezTo>
                  <a:pt x="94775" y="99565"/>
                  <a:pt x="97552" y="99620"/>
                  <a:pt x="100186" y="100205"/>
                </a:cubicBezTo>
                <a:cubicBezTo>
                  <a:pt x="102316" y="100678"/>
                  <a:pt x="104493" y="101027"/>
                  <a:pt x="106536" y="101793"/>
                </a:cubicBezTo>
                <a:cubicBezTo>
                  <a:pt x="108752" y="102624"/>
                  <a:pt x="110624" y="104272"/>
                  <a:pt x="112886" y="104968"/>
                </a:cubicBezTo>
                <a:cubicBezTo>
                  <a:pt x="119757" y="107082"/>
                  <a:pt x="129327" y="108502"/>
                  <a:pt x="136698" y="109730"/>
                </a:cubicBezTo>
                <a:cubicBezTo>
                  <a:pt x="138815" y="110788"/>
                  <a:pt x="140873" y="111973"/>
                  <a:pt x="143048" y="112905"/>
                </a:cubicBezTo>
                <a:cubicBezTo>
                  <a:pt x="150450" y="116078"/>
                  <a:pt x="156291" y="115264"/>
                  <a:pt x="165273" y="116080"/>
                </a:cubicBezTo>
                <a:cubicBezTo>
                  <a:pt x="183111" y="122026"/>
                  <a:pt x="174591" y="120133"/>
                  <a:pt x="190673" y="122430"/>
                </a:cubicBezTo>
                <a:cubicBezTo>
                  <a:pt x="217456" y="131359"/>
                  <a:pt x="248079" y="129750"/>
                  <a:pt x="274811" y="120843"/>
                </a:cubicBezTo>
                <a:cubicBezTo>
                  <a:pt x="283098" y="115318"/>
                  <a:pt x="275892" y="119249"/>
                  <a:pt x="287511" y="116080"/>
                </a:cubicBezTo>
                <a:cubicBezTo>
                  <a:pt x="290740" y="115199"/>
                  <a:pt x="293735" y="113455"/>
                  <a:pt x="297036" y="112905"/>
                </a:cubicBezTo>
                <a:cubicBezTo>
                  <a:pt x="310252" y="110703"/>
                  <a:pt x="303375" y="111773"/>
                  <a:pt x="317673" y="109730"/>
                </a:cubicBezTo>
                <a:cubicBezTo>
                  <a:pt x="332624" y="103750"/>
                  <a:pt x="318215" y="108736"/>
                  <a:pt x="338311" y="104968"/>
                </a:cubicBezTo>
                <a:cubicBezTo>
                  <a:pt x="342600" y="104164"/>
                  <a:pt x="346759" y="102774"/>
                  <a:pt x="351011" y="101793"/>
                </a:cubicBezTo>
                <a:cubicBezTo>
                  <a:pt x="353640" y="101186"/>
                  <a:pt x="356345" y="100915"/>
                  <a:pt x="358948" y="100205"/>
                </a:cubicBezTo>
                <a:cubicBezTo>
                  <a:pt x="362177" y="99324"/>
                  <a:pt x="365267" y="97992"/>
                  <a:pt x="368473" y="97030"/>
                </a:cubicBezTo>
                <a:cubicBezTo>
                  <a:pt x="372949" y="95687"/>
                  <a:pt x="378239" y="94760"/>
                  <a:pt x="382761" y="93855"/>
                </a:cubicBezTo>
                <a:cubicBezTo>
                  <a:pt x="384878" y="92268"/>
                  <a:pt x="386745" y="90276"/>
                  <a:pt x="389111" y="89093"/>
                </a:cubicBezTo>
                <a:cubicBezTo>
                  <a:pt x="391063" y="88117"/>
                  <a:pt x="393435" y="88315"/>
                  <a:pt x="395461" y="87505"/>
                </a:cubicBezTo>
                <a:cubicBezTo>
                  <a:pt x="398757" y="86187"/>
                  <a:pt x="401942" y="84569"/>
                  <a:pt x="404986" y="82743"/>
                </a:cubicBezTo>
                <a:cubicBezTo>
                  <a:pt x="409894" y="79798"/>
                  <a:pt x="413959" y="75344"/>
                  <a:pt x="419273" y="73218"/>
                </a:cubicBezTo>
                <a:cubicBezTo>
                  <a:pt x="428765" y="69422"/>
                  <a:pt x="424508" y="70945"/>
                  <a:pt x="431973" y="68455"/>
                </a:cubicBezTo>
                <a:cubicBezTo>
                  <a:pt x="433561" y="66868"/>
                  <a:pt x="435011" y="65130"/>
                  <a:pt x="436736" y="63693"/>
                </a:cubicBezTo>
                <a:cubicBezTo>
                  <a:pt x="438202" y="62472"/>
                  <a:pt x="440149" y="61867"/>
                  <a:pt x="441498" y="60518"/>
                </a:cubicBezTo>
                <a:cubicBezTo>
                  <a:pt x="444575" y="57441"/>
                  <a:pt x="444970" y="54866"/>
                  <a:pt x="446261" y="50993"/>
                </a:cubicBezTo>
                <a:cubicBezTo>
                  <a:pt x="444673" y="35647"/>
                  <a:pt x="450377" y="17572"/>
                  <a:pt x="441498" y="4955"/>
                </a:cubicBezTo>
                <a:cubicBezTo>
                  <a:pt x="436588" y="-2023"/>
                  <a:pt x="424536" y="6864"/>
                  <a:pt x="416098" y="8130"/>
                </a:cubicBezTo>
                <a:cubicBezTo>
                  <a:pt x="410634" y="8950"/>
                  <a:pt x="408249" y="10198"/>
                  <a:pt x="403398" y="12893"/>
                </a:cubicBezTo>
                <a:cubicBezTo>
                  <a:pt x="400701" y="14391"/>
                  <a:pt x="398270" y="16378"/>
                  <a:pt x="395461" y="17655"/>
                </a:cubicBezTo>
                <a:cubicBezTo>
                  <a:pt x="392414" y="19040"/>
                  <a:pt x="389111" y="19772"/>
                  <a:pt x="385936" y="20830"/>
                </a:cubicBezTo>
                <a:cubicBezTo>
                  <a:pt x="378311" y="28455"/>
                  <a:pt x="384227" y="24385"/>
                  <a:pt x="371648" y="27180"/>
                </a:cubicBezTo>
                <a:cubicBezTo>
                  <a:pt x="370015" y="27543"/>
                  <a:pt x="368509" y="28362"/>
                  <a:pt x="366886" y="28768"/>
                </a:cubicBezTo>
                <a:cubicBezTo>
                  <a:pt x="364268" y="29422"/>
                  <a:pt x="361551" y="29645"/>
                  <a:pt x="358948" y="30355"/>
                </a:cubicBezTo>
                <a:cubicBezTo>
                  <a:pt x="336771" y="36402"/>
                  <a:pt x="360841" y="31246"/>
                  <a:pt x="341486" y="35118"/>
                </a:cubicBezTo>
                <a:cubicBezTo>
                  <a:pt x="339369" y="36176"/>
                  <a:pt x="337432" y="37719"/>
                  <a:pt x="335136" y="38293"/>
                </a:cubicBezTo>
                <a:cubicBezTo>
                  <a:pt x="327340" y="40242"/>
                  <a:pt x="321824" y="39026"/>
                  <a:pt x="314498" y="41468"/>
                </a:cubicBezTo>
                <a:cubicBezTo>
                  <a:pt x="287741" y="50387"/>
                  <a:pt x="309840" y="46697"/>
                  <a:pt x="282748" y="49405"/>
                </a:cubicBezTo>
                <a:cubicBezTo>
                  <a:pt x="264014" y="53153"/>
                  <a:pt x="286337" y="49046"/>
                  <a:pt x="250998" y="52580"/>
                </a:cubicBezTo>
                <a:cubicBezTo>
                  <a:pt x="248313" y="52848"/>
                  <a:pt x="245728" y="53758"/>
                  <a:pt x="243061" y="54168"/>
                </a:cubicBezTo>
                <a:cubicBezTo>
                  <a:pt x="238844" y="54817"/>
                  <a:pt x="234594" y="55226"/>
                  <a:pt x="230361" y="55755"/>
                </a:cubicBezTo>
                <a:cubicBezTo>
                  <a:pt x="212898" y="55226"/>
                  <a:pt x="195418" y="55111"/>
                  <a:pt x="177973" y="54168"/>
                </a:cubicBezTo>
                <a:cubicBezTo>
                  <a:pt x="168210" y="53640"/>
                  <a:pt x="174786" y="51783"/>
                  <a:pt x="165273" y="49405"/>
                </a:cubicBezTo>
                <a:cubicBezTo>
                  <a:pt x="161134" y="48370"/>
                  <a:pt x="156806" y="48347"/>
                  <a:pt x="152573" y="47818"/>
                </a:cubicBezTo>
                <a:cubicBezTo>
                  <a:pt x="140740" y="43872"/>
                  <a:pt x="155747" y="48658"/>
                  <a:pt x="131936" y="43055"/>
                </a:cubicBezTo>
                <a:cubicBezTo>
                  <a:pt x="128186" y="42173"/>
                  <a:pt x="124610" y="40590"/>
                  <a:pt x="120823" y="39880"/>
                </a:cubicBezTo>
                <a:cubicBezTo>
                  <a:pt x="116113" y="38997"/>
                  <a:pt x="111279" y="38971"/>
                  <a:pt x="106536" y="38293"/>
                </a:cubicBezTo>
                <a:cubicBezTo>
                  <a:pt x="103865" y="37911"/>
                  <a:pt x="101244" y="37234"/>
                  <a:pt x="98598" y="36705"/>
                </a:cubicBezTo>
                <a:cubicBezTo>
                  <a:pt x="94365" y="34588"/>
                  <a:pt x="90490" y="31503"/>
                  <a:pt x="85898" y="30355"/>
                </a:cubicBezTo>
                <a:cubicBezTo>
                  <a:pt x="83781" y="29826"/>
                  <a:pt x="81591" y="29534"/>
                  <a:pt x="79548" y="28768"/>
                </a:cubicBezTo>
                <a:cubicBezTo>
                  <a:pt x="53121" y="18858"/>
                  <a:pt x="69345" y="22304"/>
                  <a:pt x="50973" y="19243"/>
                </a:cubicBezTo>
                <a:cubicBezTo>
                  <a:pt x="48856" y="18185"/>
                  <a:pt x="46678" y="17242"/>
                  <a:pt x="44623" y="16068"/>
                </a:cubicBezTo>
                <a:cubicBezTo>
                  <a:pt x="42967" y="15121"/>
                  <a:pt x="41615" y="13645"/>
                  <a:pt x="39861" y="12893"/>
                </a:cubicBezTo>
                <a:cubicBezTo>
                  <a:pt x="37856" y="12033"/>
                  <a:pt x="35628" y="11834"/>
                  <a:pt x="33511" y="11305"/>
                </a:cubicBezTo>
                <a:cubicBezTo>
                  <a:pt x="27356" y="7202"/>
                  <a:pt x="25044" y="-1395"/>
                  <a:pt x="22398" y="193"/>
                </a:cubicBezTo>
                <a:close/>
              </a:path>
            </a:pathLst>
          </a:custGeom>
          <a:solidFill>
            <a:srgbClr val="9DC3E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cxnSp>
        <p:nvCxnSpPr>
          <p:cNvPr id="123" name="直線接點 122">
            <a:extLst>
              <a:ext uri="{FF2B5EF4-FFF2-40B4-BE49-F238E27FC236}">
                <a16:creationId xmlns:a16="http://schemas.microsoft.com/office/drawing/2014/main" id="{55419637-8141-6692-FB97-D3D5903D1635}"/>
              </a:ext>
            </a:extLst>
          </p:cNvPr>
          <p:cNvCxnSpPr>
            <a:cxnSpLocks/>
          </p:cNvCxnSpPr>
          <p:nvPr/>
        </p:nvCxnSpPr>
        <p:spPr>
          <a:xfrm>
            <a:off x="821036" y="3008164"/>
            <a:ext cx="584265" cy="0"/>
          </a:xfrm>
          <a:prstGeom prst="line">
            <a:avLst/>
          </a:prstGeom>
          <a:ln w="19050" cap="flat" cmpd="sng" algn="ctr">
            <a:solidFill>
              <a:srgbClr val="9DC3E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25" name="圖片 124">
            <a:extLst>
              <a:ext uri="{FF2B5EF4-FFF2-40B4-BE49-F238E27FC236}">
                <a16:creationId xmlns:a16="http://schemas.microsoft.com/office/drawing/2014/main" id="{DFB46B59-C147-583F-0E0E-3329ED34081F}"/>
              </a:ext>
            </a:extLst>
          </p:cNvPr>
          <p:cNvPicPr>
            <a:picLocks noChangeAspect="1"/>
          </p:cNvPicPr>
          <p:nvPr/>
        </p:nvPicPr>
        <p:blipFill>
          <a:blip r:embed="rId11"/>
          <a:stretch>
            <a:fillRect/>
          </a:stretch>
        </p:blipFill>
        <p:spPr>
          <a:xfrm rot="10800000">
            <a:off x="287293" y="2603804"/>
            <a:ext cx="738581" cy="663247"/>
          </a:xfrm>
          <a:prstGeom prst="rect">
            <a:avLst/>
          </a:prstGeom>
        </p:spPr>
      </p:pic>
      <p:sp>
        <p:nvSpPr>
          <p:cNvPr id="126" name="Google Shape;152;p31">
            <a:extLst>
              <a:ext uri="{FF2B5EF4-FFF2-40B4-BE49-F238E27FC236}">
                <a16:creationId xmlns:a16="http://schemas.microsoft.com/office/drawing/2014/main" id="{1D3F25EB-6252-8382-BC6E-ACBB62503C1C}"/>
              </a:ext>
            </a:extLst>
          </p:cNvPr>
          <p:cNvSpPr/>
          <p:nvPr/>
        </p:nvSpPr>
        <p:spPr>
          <a:xfrm>
            <a:off x="5115828" y="3497044"/>
            <a:ext cx="629068" cy="784601"/>
          </a:xfrm>
          <a:prstGeom prst="ellipse">
            <a:avLst/>
          </a:prstGeom>
          <a:noFill/>
          <a:ln w="38100" cap="flat" cmpd="sng">
            <a:solidFill>
              <a:srgbClr val="FF0000"/>
            </a:solidFill>
            <a:prstDash val="solid"/>
            <a:round/>
            <a:headEnd type="none" w="sm" len="sm"/>
            <a:tailEnd type="none" w="sm" len="sm"/>
          </a:ln>
        </p:spPr>
        <p:txBody>
          <a:bodyPr spcFirstLastPara="1" wrap="square" lIns="68569" tIns="68569" rIns="68569" bIns="68569" anchor="ctr" anchorCtr="0">
            <a:noAutofit/>
          </a:bodyPr>
          <a:lstStyle/>
          <a:p>
            <a:pPr algn="ctr"/>
            <a:endParaRPr sz="1050"/>
          </a:p>
        </p:txBody>
      </p:sp>
      <p:sp>
        <p:nvSpPr>
          <p:cNvPr id="127" name="Google Shape;152;p31">
            <a:extLst>
              <a:ext uri="{FF2B5EF4-FFF2-40B4-BE49-F238E27FC236}">
                <a16:creationId xmlns:a16="http://schemas.microsoft.com/office/drawing/2014/main" id="{46CF0B98-5CD5-6A28-A8DC-83DF193B9783}"/>
              </a:ext>
            </a:extLst>
          </p:cNvPr>
          <p:cNvSpPr/>
          <p:nvPr/>
        </p:nvSpPr>
        <p:spPr>
          <a:xfrm>
            <a:off x="7791975" y="3879430"/>
            <a:ext cx="723375" cy="402215"/>
          </a:xfrm>
          <a:prstGeom prst="ellipse">
            <a:avLst/>
          </a:prstGeom>
          <a:noFill/>
          <a:ln w="38100" cap="flat" cmpd="sng">
            <a:solidFill>
              <a:srgbClr val="FF0000"/>
            </a:solidFill>
            <a:prstDash val="solid"/>
            <a:round/>
            <a:headEnd type="none" w="sm" len="sm"/>
            <a:tailEnd type="none" w="sm" len="sm"/>
          </a:ln>
        </p:spPr>
        <p:txBody>
          <a:bodyPr spcFirstLastPara="1" wrap="square" lIns="68569" tIns="68569" rIns="68569" bIns="68569" anchor="ctr" anchorCtr="0">
            <a:noAutofit/>
          </a:bodyPr>
          <a:lstStyle/>
          <a:p>
            <a:pPr algn="ctr"/>
            <a:endParaRPr sz="1050"/>
          </a:p>
        </p:txBody>
      </p:sp>
      <p:sp>
        <p:nvSpPr>
          <p:cNvPr id="129" name="箭號: 向下 128">
            <a:extLst>
              <a:ext uri="{FF2B5EF4-FFF2-40B4-BE49-F238E27FC236}">
                <a16:creationId xmlns:a16="http://schemas.microsoft.com/office/drawing/2014/main" id="{ABB3280B-5095-CD91-E440-61467D21CECC}"/>
              </a:ext>
            </a:extLst>
          </p:cNvPr>
          <p:cNvSpPr/>
          <p:nvPr/>
        </p:nvSpPr>
        <p:spPr>
          <a:xfrm rot="15751100">
            <a:off x="6026423" y="3241654"/>
            <a:ext cx="34667" cy="672335"/>
          </a:xfrm>
          <a:prstGeom prst="downArrow">
            <a:avLst>
              <a:gd name="adj1" fmla="val 0"/>
              <a:gd name="adj2" fmla="val 71436"/>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130" name="箭號: 向下 129">
            <a:extLst>
              <a:ext uri="{FF2B5EF4-FFF2-40B4-BE49-F238E27FC236}">
                <a16:creationId xmlns:a16="http://schemas.microsoft.com/office/drawing/2014/main" id="{AFB85CE5-4F32-E1AB-A4AF-955C240F60F8}"/>
              </a:ext>
            </a:extLst>
          </p:cNvPr>
          <p:cNvSpPr/>
          <p:nvPr/>
        </p:nvSpPr>
        <p:spPr>
          <a:xfrm rot="7121263" flipH="1">
            <a:off x="7470091" y="3361942"/>
            <a:ext cx="39073" cy="766484"/>
          </a:xfrm>
          <a:prstGeom prst="downArrow">
            <a:avLst>
              <a:gd name="adj1" fmla="val 0"/>
              <a:gd name="adj2" fmla="val 69913"/>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050"/>
          </a:p>
        </p:txBody>
      </p:sp>
      <p:sp>
        <p:nvSpPr>
          <p:cNvPr id="131" name="文字方塊 130">
            <a:extLst>
              <a:ext uri="{FF2B5EF4-FFF2-40B4-BE49-F238E27FC236}">
                <a16:creationId xmlns:a16="http://schemas.microsoft.com/office/drawing/2014/main" id="{1086D5AB-7F1A-D7CF-94F0-8AED44B4B5EA}"/>
              </a:ext>
            </a:extLst>
          </p:cNvPr>
          <p:cNvSpPr txBox="1"/>
          <p:nvPr/>
        </p:nvSpPr>
        <p:spPr>
          <a:xfrm>
            <a:off x="6344994" y="3393169"/>
            <a:ext cx="875561" cy="253916"/>
          </a:xfrm>
          <a:prstGeom prst="rect">
            <a:avLst/>
          </a:prstGeom>
          <a:noFill/>
        </p:spPr>
        <p:txBody>
          <a:bodyPr wrap="none" rtlCol="0">
            <a:spAutoFit/>
          </a:bodyPr>
          <a:lstStyle/>
          <a:p>
            <a:r>
              <a:rPr lang="en-US" altLang="zh-TW" sz="1050" b="1" dirty="0">
                <a:solidFill>
                  <a:srgbClr val="FF0000"/>
                </a:solidFill>
                <a:latin typeface="Times New Roman" panose="02020603050405020304" pitchFamily="18" charset="0"/>
                <a:cs typeface="Times New Roman" panose="02020603050405020304" pitchFamily="18" charset="0"/>
              </a:rPr>
              <a:t>grating lobe</a:t>
            </a:r>
            <a:endParaRPr lang="zh-TW" altLang="en-US" sz="105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3308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88F45-3757-29C9-3A59-C0A3E7A99269}"/>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DA57D96C-4749-B1F5-6C20-3354D96A6868}"/>
              </a:ext>
            </a:extLst>
          </p:cNvPr>
          <p:cNvSpPr>
            <a:spLocks noGrp="1"/>
          </p:cNvSpPr>
          <p:nvPr>
            <p:ph type="title"/>
          </p:nvPr>
        </p:nvSpPr>
        <p:spPr/>
        <p:txBody>
          <a:bodyPr>
            <a:normAutofit fontScale="90000"/>
          </a:bodyPr>
          <a:lstStyle/>
          <a:p>
            <a:r>
              <a:rPr lang="en-US" altLang="zh-TW" sz="2700" dirty="0">
                <a:latin typeface="Times New Roman" panose="02020603050405020304" pitchFamily="18" charset="0"/>
                <a:ea typeface="標楷體" panose="03000509000000000000" pitchFamily="65" charset="-120"/>
                <a:cs typeface="Times New Roman" panose="02020603050405020304" pitchFamily="18" charset="0"/>
              </a:rPr>
              <a:t>Grating Lobe Formation</a:t>
            </a:r>
            <a:endParaRPr lang="zh-TW" altLang="en-US" sz="2700"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16" name="群組 15">
            <a:extLst>
              <a:ext uri="{FF2B5EF4-FFF2-40B4-BE49-F238E27FC236}">
                <a16:creationId xmlns:a16="http://schemas.microsoft.com/office/drawing/2014/main" id="{AFADFCF7-723D-F776-C83A-66C6F1B10A31}"/>
              </a:ext>
            </a:extLst>
          </p:cNvPr>
          <p:cNvGrpSpPr/>
          <p:nvPr/>
        </p:nvGrpSpPr>
        <p:grpSpPr>
          <a:xfrm>
            <a:off x="143687" y="169429"/>
            <a:ext cx="1566000" cy="271236"/>
            <a:chOff x="191583" y="225905"/>
            <a:chExt cx="2088000" cy="361648"/>
          </a:xfrm>
        </p:grpSpPr>
        <p:sp>
          <p:nvSpPr>
            <p:cNvPr id="5" name="箭號: 五邊形 4">
              <a:extLst>
                <a:ext uri="{FF2B5EF4-FFF2-40B4-BE49-F238E27FC236}">
                  <a16:creationId xmlns:a16="http://schemas.microsoft.com/office/drawing/2014/main" id="{14635152-A76D-6D26-A609-C482F14A294C}"/>
                </a:ext>
              </a:extLst>
            </p:cNvPr>
            <p:cNvSpPr/>
            <p:nvPr/>
          </p:nvSpPr>
          <p:spPr>
            <a:xfrm>
              <a:off x="191583" y="227553"/>
              <a:ext cx="2088000" cy="360000"/>
            </a:xfrm>
            <a:prstGeom prst="homePlate">
              <a:avLst/>
            </a:prstGeom>
            <a:solidFill>
              <a:srgbClr val="9DC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solidFill>
                  <a:srgbClr val="BDE0FE"/>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文字方塊 9">
              <a:extLst>
                <a:ext uri="{FF2B5EF4-FFF2-40B4-BE49-F238E27FC236}">
                  <a16:creationId xmlns:a16="http://schemas.microsoft.com/office/drawing/2014/main" id="{5253A016-691F-48B4-EB3D-08F4984411A6}"/>
                </a:ext>
              </a:extLst>
            </p:cNvPr>
            <p:cNvSpPr txBox="1"/>
            <p:nvPr/>
          </p:nvSpPr>
          <p:spPr>
            <a:xfrm>
              <a:off x="205990" y="225905"/>
              <a:ext cx="1883391" cy="338555"/>
            </a:xfrm>
            <a:prstGeom prst="rect">
              <a:avLst/>
            </a:prstGeom>
            <a:noFill/>
          </p:spPr>
          <p:txBody>
            <a:bodyPr wrap="square" rtlCol="0">
              <a:spAutoFit/>
            </a:bodyPr>
            <a:lstStyle/>
            <a:p>
              <a:pPr algn="ctr"/>
              <a:r>
                <a:rPr lang="en-US" altLang="zh-TW" sz="1050" dirty="0">
                  <a:latin typeface="Times New Roman" panose="02020603050405020304" pitchFamily="18" charset="0"/>
                  <a:ea typeface="標楷體" panose="03000509000000000000" pitchFamily="65" charset="-120"/>
                  <a:cs typeface="Times New Roman" panose="02020603050405020304" pitchFamily="18" charset="0"/>
                </a:rPr>
                <a:t>Introduction</a:t>
              </a:r>
              <a:endParaRPr lang="zh-TW" altLang="en-US" sz="1050"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9" name="群組 18">
            <a:extLst>
              <a:ext uri="{FF2B5EF4-FFF2-40B4-BE49-F238E27FC236}">
                <a16:creationId xmlns:a16="http://schemas.microsoft.com/office/drawing/2014/main" id="{54A2F5BF-BC16-0FBA-1FB0-C04125277DA1}"/>
              </a:ext>
            </a:extLst>
          </p:cNvPr>
          <p:cNvGrpSpPr/>
          <p:nvPr/>
        </p:nvGrpSpPr>
        <p:grpSpPr>
          <a:xfrm>
            <a:off x="4546946" y="169429"/>
            <a:ext cx="1566000" cy="271236"/>
            <a:chOff x="6062595" y="225905"/>
            <a:chExt cx="2088000" cy="361648"/>
          </a:xfrm>
        </p:grpSpPr>
        <p:sp>
          <p:nvSpPr>
            <p:cNvPr id="7" name="箭號: ＞形 6">
              <a:extLst>
                <a:ext uri="{FF2B5EF4-FFF2-40B4-BE49-F238E27FC236}">
                  <a16:creationId xmlns:a16="http://schemas.microsoft.com/office/drawing/2014/main" id="{993EB075-EDEE-9A40-5AB0-C83DA9411CB2}"/>
                </a:ext>
              </a:extLst>
            </p:cNvPr>
            <p:cNvSpPr/>
            <p:nvPr/>
          </p:nvSpPr>
          <p:spPr>
            <a:xfrm>
              <a:off x="6062595" y="227553"/>
              <a:ext cx="2088000" cy="360000"/>
            </a:xfrm>
            <a:prstGeom prst="chevron">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文字方塊 10">
              <a:extLst>
                <a:ext uri="{FF2B5EF4-FFF2-40B4-BE49-F238E27FC236}">
                  <a16:creationId xmlns:a16="http://schemas.microsoft.com/office/drawing/2014/main" id="{0168B8CA-DD47-8A14-2A98-340C720D3507}"/>
                </a:ext>
              </a:extLst>
            </p:cNvPr>
            <p:cNvSpPr txBox="1"/>
            <p:nvPr/>
          </p:nvSpPr>
          <p:spPr>
            <a:xfrm>
              <a:off x="6223187" y="225905"/>
              <a:ext cx="1708243" cy="338555"/>
            </a:xfrm>
            <a:prstGeom prst="rect">
              <a:avLst/>
            </a:prstGeom>
            <a:noFill/>
          </p:spPr>
          <p:txBody>
            <a:bodyPr wrap="square" rtlCol="0">
              <a:spAutoFit/>
            </a:bodyPr>
            <a:lstStyle/>
            <a:p>
              <a:pPr algn="ctr"/>
              <a:r>
                <a:rPr lang="en-US" altLang="zh-TW" sz="1050" dirty="0">
                  <a:latin typeface="Times New Roman" panose="02020603050405020304" pitchFamily="18" charset="0"/>
                  <a:ea typeface="標楷體" panose="03000509000000000000" pitchFamily="65" charset="-120"/>
                  <a:cs typeface="Times New Roman" panose="02020603050405020304" pitchFamily="18" charset="0"/>
                </a:rPr>
                <a:t>Discussion</a:t>
              </a:r>
              <a:endParaRPr lang="zh-TW" altLang="en-US" sz="1050"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7" name="群組 16">
            <a:extLst>
              <a:ext uri="{FF2B5EF4-FFF2-40B4-BE49-F238E27FC236}">
                <a16:creationId xmlns:a16="http://schemas.microsoft.com/office/drawing/2014/main" id="{4062E483-2364-00E6-36EF-A92A964C43FC}"/>
              </a:ext>
            </a:extLst>
          </p:cNvPr>
          <p:cNvGrpSpPr/>
          <p:nvPr/>
        </p:nvGrpSpPr>
        <p:grpSpPr>
          <a:xfrm>
            <a:off x="7482452" y="169429"/>
            <a:ext cx="1566000" cy="271236"/>
            <a:chOff x="9976602" y="225905"/>
            <a:chExt cx="2088000" cy="361648"/>
          </a:xfrm>
        </p:grpSpPr>
        <p:sp>
          <p:nvSpPr>
            <p:cNvPr id="9" name="箭號: ＞形 8">
              <a:extLst>
                <a:ext uri="{FF2B5EF4-FFF2-40B4-BE49-F238E27FC236}">
                  <a16:creationId xmlns:a16="http://schemas.microsoft.com/office/drawing/2014/main" id="{8AC1D407-2896-F68C-AE00-22C35C94AF30}"/>
                </a:ext>
              </a:extLst>
            </p:cNvPr>
            <p:cNvSpPr/>
            <p:nvPr/>
          </p:nvSpPr>
          <p:spPr>
            <a:xfrm>
              <a:off x="9976602" y="227553"/>
              <a:ext cx="2088000" cy="360000"/>
            </a:xfrm>
            <a:prstGeom prst="chevron">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文字方塊 11">
              <a:extLst>
                <a:ext uri="{FF2B5EF4-FFF2-40B4-BE49-F238E27FC236}">
                  <a16:creationId xmlns:a16="http://schemas.microsoft.com/office/drawing/2014/main" id="{C84D71C2-2EB6-1F63-6C10-2098C5161F7E}"/>
                </a:ext>
              </a:extLst>
            </p:cNvPr>
            <p:cNvSpPr txBox="1"/>
            <p:nvPr/>
          </p:nvSpPr>
          <p:spPr>
            <a:xfrm>
              <a:off x="10037973" y="225905"/>
              <a:ext cx="1883391" cy="338555"/>
            </a:xfrm>
            <a:prstGeom prst="rect">
              <a:avLst/>
            </a:prstGeom>
            <a:noFill/>
          </p:spPr>
          <p:txBody>
            <a:bodyPr wrap="square" rtlCol="0">
              <a:spAutoFit/>
            </a:bodyPr>
            <a:lstStyle/>
            <a:p>
              <a:pPr algn="ctr"/>
              <a:r>
                <a:rPr lang="en-US" altLang="zh-TW" sz="1050" dirty="0">
                  <a:latin typeface="Times New Roman" panose="02020603050405020304" pitchFamily="18" charset="0"/>
                  <a:ea typeface="標楷體" panose="03000509000000000000" pitchFamily="65" charset="-120"/>
                  <a:cs typeface="Times New Roman" panose="02020603050405020304" pitchFamily="18" charset="0"/>
                </a:rPr>
                <a:t>Future work</a:t>
              </a:r>
              <a:endParaRPr lang="zh-TW" altLang="en-US" sz="1050"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1" name="群組 20">
            <a:extLst>
              <a:ext uri="{FF2B5EF4-FFF2-40B4-BE49-F238E27FC236}">
                <a16:creationId xmlns:a16="http://schemas.microsoft.com/office/drawing/2014/main" id="{49CAC17F-3C1C-A036-054D-315223D76592}"/>
              </a:ext>
            </a:extLst>
          </p:cNvPr>
          <p:cNvGrpSpPr/>
          <p:nvPr/>
        </p:nvGrpSpPr>
        <p:grpSpPr>
          <a:xfrm>
            <a:off x="1611440" y="169429"/>
            <a:ext cx="1566000" cy="271236"/>
            <a:chOff x="2148587" y="225905"/>
            <a:chExt cx="2088000" cy="361648"/>
          </a:xfrm>
        </p:grpSpPr>
        <p:sp>
          <p:nvSpPr>
            <p:cNvPr id="4" name="箭號: ＞形 3">
              <a:extLst>
                <a:ext uri="{FF2B5EF4-FFF2-40B4-BE49-F238E27FC236}">
                  <a16:creationId xmlns:a16="http://schemas.microsoft.com/office/drawing/2014/main" id="{72826BBE-0EF7-1ECC-ABE7-46D29B515CBB}"/>
                </a:ext>
              </a:extLst>
            </p:cNvPr>
            <p:cNvSpPr/>
            <p:nvPr/>
          </p:nvSpPr>
          <p:spPr>
            <a:xfrm>
              <a:off x="2148587" y="227553"/>
              <a:ext cx="2088000" cy="360000"/>
            </a:xfrm>
            <a:prstGeom prst="chevron">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文字方塊 12">
              <a:extLst>
                <a:ext uri="{FF2B5EF4-FFF2-40B4-BE49-F238E27FC236}">
                  <a16:creationId xmlns:a16="http://schemas.microsoft.com/office/drawing/2014/main" id="{5E45C206-B697-A1CB-7515-67E2B89F1803}"/>
                </a:ext>
              </a:extLst>
            </p:cNvPr>
            <p:cNvSpPr txBox="1"/>
            <p:nvPr/>
          </p:nvSpPr>
          <p:spPr>
            <a:xfrm>
              <a:off x="2273068" y="225905"/>
              <a:ext cx="1883391" cy="338555"/>
            </a:xfrm>
            <a:prstGeom prst="rect">
              <a:avLst/>
            </a:prstGeom>
            <a:noFill/>
          </p:spPr>
          <p:txBody>
            <a:bodyPr wrap="square" rtlCol="0">
              <a:spAutoFit/>
            </a:bodyPr>
            <a:lstStyle/>
            <a:p>
              <a:pPr algn="ctr"/>
              <a:r>
                <a:rPr lang="en-US" altLang="zh-TW" sz="1050" dirty="0">
                  <a:latin typeface="Times New Roman" panose="02020603050405020304" pitchFamily="18" charset="0"/>
                  <a:ea typeface="標楷體" panose="03000509000000000000" pitchFamily="65" charset="-120"/>
                  <a:cs typeface="Times New Roman" panose="02020603050405020304" pitchFamily="18" charset="0"/>
                </a:rPr>
                <a:t>Method</a:t>
              </a:r>
              <a:endParaRPr lang="zh-TW" altLang="en-US" sz="1050"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20" name="群組 19">
            <a:extLst>
              <a:ext uri="{FF2B5EF4-FFF2-40B4-BE49-F238E27FC236}">
                <a16:creationId xmlns:a16="http://schemas.microsoft.com/office/drawing/2014/main" id="{6233391D-CD5F-49DD-E80C-2B67407A73A9}"/>
              </a:ext>
            </a:extLst>
          </p:cNvPr>
          <p:cNvGrpSpPr/>
          <p:nvPr/>
        </p:nvGrpSpPr>
        <p:grpSpPr>
          <a:xfrm>
            <a:off x="3079193" y="169429"/>
            <a:ext cx="1566000" cy="271236"/>
            <a:chOff x="4105591" y="225905"/>
            <a:chExt cx="2088000" cy="361648"/>
          </a:xfrm>
        </p:grpSpPr>
        <p:sp>
          <p:nvSpPr>
            <p:cNvPr id="6" name="箭號: ＞形 5">
              <a:extLst>
                <a:ext uri="{FF2B5EF4-FFF2-40B4-BE49-F238E27FC236}">
                  <a16:creationId xmlns:a16="http://schemas.microsoft.com/office/drawing/2014/main" id="{5C633153-99E5-011E-046A-C33B2A112F70}"/>
                </a:ext>
              </a:extLst>
            </p:cNvPr>
            <p:cNvSpPr/>
            <p:nvPr/>
          </p:nvSpPr>
          <p:spPr>
            <a:xfrm>
              <a:off x="4105591" y="227553"/>
              <a:ext cx="2088000" cy="360000"/>
            </a:xfrm>
            <a:prstGeom prst="chevron">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文字方塊 13">
              <a:extLst>
                <a:ext uri="{FF2B5EF4-FFF2-40B4-BE49-F238E27FC236}">
                  <a16:creationId xmlns:a16="http://schemas.microsoft.com/office/drawing/2014/main" id="{B9A36B08-8F78-DDE3-7BB4-D245C4ABDA24}"/>
                </a:ext>
              </a:extLst>
            </p:cNvPr>
            <p:cNvSpPr txBox="1"/>
            <p:nvPr/>
          </p:nvSpPr>
          <p:spPr>
            <a:xfrm>
              <a:off x="4236587" y="225905"/>
              <a:ext cx="1883391" cy="338555"/>
            </a:xfrm>
            <a:prstGeom prst="rect">
              <a:avLst/>
            </a:prstGeom>
            <a:noFill/>
          </p:spPr>
          <p:txBody>
            <a:bodyPr wrap="square" rtlCol="0">
              <a:spAutoFit/>
            </a:bodyPr>
            <a:lstStyle/>
            <a:p>
              <a:pPr algn="ctr"/>
              <a:r>
                <a:rPr lang="en-US" altLang="zh-TW" sz="1050" dirty="0">
                  <a:latin typeface="Times New Roman" panose="02020603050405020304" pitchFamily="18" charset="0"/>
                  <a:ea typeface="標楷體" panose="03000509000000000000" pitchFamily="65" charset="-120"/>
                  <a:cs typeface="Times New Roman" panose="02020603050405020304" pitchFamily="18" charset="0"/>
                </a:rPr>
                <a:t>Result</a:t>
              </a:r>
              <a:endParaRPr lang="zh-TW" altLang="en-US" sz="1050" dirty="0">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18" name="群組 17">
            <a:extLst>
              <a:ext uri="{FF2B5EF4-FFF2-40B4-BE49-F238E27FC236}">
                <a16:creationId xmlns:a16="http://schemas.microsoft.com/office/drawing/2014/main" id="{53C56E66-EFD9-7C90-8C8F-1B010F11A479}"/>
              </a:ext>
            </a:extLst>
          </p:cNvPr>
          <p:cNvGrpSpPr/>
          <p:nvPr/>
        </p:nvGrpSpPr>
        <p:grpSpPr>
          <a:xfrm>
            <a:off x="6014699" y="169429"/>
            <a:ext cx="1566000" cy="271236"/>
            <a:chOff x="8019599" y="225905"/>
            <a:chExt cx="2088000" cy="361648"/>
          </a:xfrm>
        </p:grpSpPr>
        <p:sp>
          <p:nvSpPr>
            <p:cNvPr id="8" name="箭號: ＞形 7">
              <a:extLst>
                <a:ext uri="{FF2B5EF4-FFF2-40B4-BE49-F238E27FC236}">
                  <a16:creationId xmlns:a16="http://schemas.microsoft.com/office/drawing/2014/main" id="{BC3A2E2D-8808-0C7B-D5BD-B641C26778F9}"/>
                </a:ext>
              </a:extLst>
            </p:cNvPr>
            <p:cNvSpPr/>
            <p:nvPr/>
          </p:nvSpPr>
          <p:spPr>
            <a:xfrm>
              <a:off x="8019599" y="227553"/>
              <a:ext cx="2088000" cy="360000"/>
            </a:xfrm>
            <a:prstGeom prst="chevron">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5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文字方塊 14">
              <a:extLst>
                <a:ext uri="{FF2B5EF4-FFF2-40B4-BE49-F238E27FC236}">
                  <a16:creationId xmlns:a16="http://schemas.microsoft.com/office/drawing/2014/main" id="{A1E81E94-7E2B-277C-FDB1-9BBFD8D8C2D1}"/>
                </a:ext>
              </a:extLst>
            </p:cNvPr>
            <p:cNvSpPr txBox="1"/>
            <p:nvPr/>
          </p:nvSpPr>
          <p:spPr>
            <a:xfrm>
              <a:off x="8096686" y="225905"/>
              <a:ext cx="1708243" cy="338555"/>
            </a:xfrm>
            <a:prstGeom prst="rect">
              <a:avLst/>
            </a:prstGeom>
            <a:noFill/>
          </p:spPr>
          <p:txBody>
            <a:bodyPr wrap="square" rtlCol="0">
              <a:spAutoFit/>
            </a:bodyPr>
            <a:lstStyle/>
            <a:p>
              <a:pPr algn="ctr"/>
              <a:r>
                <a:rPr lang="en-US" altLang="zh-TW" sz="1050" dirty="0">
                  <a:latin typeface="Times New Roman" panose="02020603050405020304" pitchFamily="18" charset="0"/>
                  <a:ea typeface="標楷體" panose="03000509000000000000" pitchFamily="65" charset="-120"/>
                  <a:cs typeface="Times New Roman" panose="02020603050405020304" pitchFamily="18" charset="0"/>
                </a:rPr>
                <a:t>Conclusion</a:t>
              </a:r>
              <a:endParaRPr lang="zh-TW" altLang="en-US" sz="1050" dirty="0">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22" name="投影片編號版面配置區 21">
            <a:extLst>
              <a:ext uri="{FF2B5EF4-FFF2-40B4-BE49-F238E27FC236}">
                <a16:creationId xmlns:a16="http://schemas.microsoft.com/office/drawing/2014/main" id="{82D08635-6370-A67A-EF2D-7FC0FA2EE23C}"/>
              </a:ext>
            </a:extLst>
          </p:cNvPr>
          <p:cNvSpPr>
            <a:spLocks noGrp="1"/>
          </p:cNvSpPr>
          <p:nvPr>
            <p:ph type="sldNum" sz="quarter" idx="12"/>
          </p:nvPr>
        </p:nvSpPr>
        <p:spPr/>
        <p:txBody>
          <a:bodyPr/>
          <a:lstStyle/>
          <a:p>
            <a:fld id="{78BEB3C3-EE05-41D8-B7D5-CF49DFC1A3E1}" type="slidenum">
              <a:rPr lang="zh-TW" altLang="en-US" smtClean="0"/>
              <a:t>8</a:t>
            </a:fld>
            <a:endParaRPr lang="zh-TW" altLang="en-US"/>
          </a:p>
        </p:txBody>
      </p:sp>
      <p:pic>
        <p:nvPicPr>
          <p:cNvPr id="107" name="圖片 106">
            <a:extLst>
              <a:ext uri="{FF2B5EF4-FFF2-40B4-BE49-F238E27FC236}">
                <a16:creationId xmlns:a16="http://schemas.microsoft.com/office/drawing/2014/main" id="{E914E5AB-B446-9B72-CDC2-AE2D1DE48E12}"/>
              </a:ext>
            </a:extLst>
          </p:cNvPr>
          <p:cNvPicPr>
            <a:picLocks noChangeAspect="1"/>
          </p:cNvPicPr>
          <p:nvPr/>
        </p:nvPicPr>
        <p:blipFill>
          <a:blip r:embed="rId3"/>
          <a:stretch>
            <a:fillRect/>
          </a:stretch>
        </p:blipFill>
        <p:spPr>
          <a:xfrm>
            <a:off x="154492" y="2065228"/>
            <a:ext cx="5046242" cy="2473949"/>
          </a:xfrm>
          <a:prstGeom prst="rect">
            <a:avLst/>
          </a:prstGeom>
        </p:spPr>
      </p:pic>
      <mc:AlternateContent xmlns:mc="http://schemas.openxmlformats.org/markup-compatibility/2006" xmlns:a14="http://schemas.microsoft.com/office/drawing/2010/main">
        <mc:Choice Requires="a14">
          <p:sp>
            <p:nvSpPr>
              <p:cNvPr id="108" name="文字方塊 107">
                <a:extLst>
                  <a:ext uri="{FF2B5EF4-FFF2-40B4-BE49-F238E27FC236}">
                    <a16:creationId xmlns:a16="http://schemas.microsoft.com/office/drawing/2014/main" id="{D7334A8D-B8DB-F906-C640-557CA1CE19FB}"/>
                  </a:ext>
                </a:extLst>
              </p:cNvPr>
              <p:cNvSpPr txBox="1"/>
              <p:nvPr/>
            </p:nvSpPr>
            <p:spPr>
              <a:xfrm>
                <a:off x="539848" y="971829"/>
                <a:ext cx="7800788" cy="784830"/>
              </a:xfrm>
              <a:prstGeom prst="rect">
                <a:avLst/>
              </a:prstGeom>
              <a:noFill/>
            </p:spPr>
            <p:txBody>
              <a:bodyPr wrap="square" rtlCol="0">
                <a:spAutoFit/>
              </a:bodyPr>
              <a:lstStyle/>
              <a:p>
                <a:pPr marL="214313" indent="-214313">
                  <a:buFont typeface="Wingdings" panose="05000000000000000000" pitchFamily="2" charset="2"/>
                  <a:buChar char="l"/>
                </a:pPr>
                <a:r>
                  <a:rPr lang="en-US" altLang="zh-TW" sz="1500" dirty="0">
                    <a:latin typeface="Times New Roman" panose="02020603050405020304" pitchFamily="18" charset="0"/>
                    <a:cs typeface="Times New Roman" panose="02020603050405020304" pitchFamily="18" charset="0"/>
                  </a:rPr>
                  <a:t>Grating lobe are formed when off-axis waves satisfy the same constructive interference condition as the main lobe.</a:t>
                </a:r>
              </a:p>
              <a:p>
                <a:pPr marL="214313" indent="-214313">
                  <a:buFont typeface="Wingdings" panose="05000000000000000000" pitchFamily="2" charset="2"/>
                  <a:buChar char="l"/>
                </a:pPr>
                <a:r>
                  <a:rPr lang="en-US" altLang="zh-TW" sz="1500" dirty="0">
                    <a:latin typeface="Times New Roman" panose="02020603050405020304" pitchFamily="18" charset="0"/>
                    <a:cs typeface="Times New Roman" panose="02020603050405020304" pitchFamily="18" charset="0"/>
                  </a:rPr>
                  <a:t>Their locations depend on the steering angle </a:t>
                </a:r>
                <a14:m>
                  <m:oMath xmlns:m="http://schemas.openxmlformats.org/officeDocument/2006/math">
                    <m:sSub>
                      <m:sSubPr>
                        <m:ctrlPr>
                          <a:rPr lang="en-US" altLang="zh-TW" sz="1500" i="1">
                            <a:latin typeface="Cambria Math" panose="02040503050406030204" pitchFamily="18" charset="0"/>
                          </a:rPr>
                        </m:ctrlPr>
                      </m:sSubPr>
                      <m:e>
                        <m:r>
                          <a:rPr lang="en-US" altLang="zh-TW" sz="1500" i="1">
                            <a:latin typeface="Cambria Math" panose="02040503050406030204" pitchFamily="18" charset="0"/>
                          </a:rPr>
                          <m:t>𝜃</m:t>
                        </m:r>
                      </m:e>
                      <m:sub>
                        <m:r>
                          <a:rPr lang="en-US" altLang="zh-TW" sz="1500" i="1">
                            <a:latin typeface="Cambria Math" panose="02040503050406030204" pitchFamily="18" charset="0"/>
                          </a:rPr>
                          <m:t>0</m:t>
                        </m:r>
                      </m:sub>
                    </m:sSub>
                    <m:r>
                      <a:rPr lang="en-US" altLang="zh-TW" sz="1500" i="1">
                        <a:latin typeface="Cambria Math" panose="02040503050406030204" pitchFamily="18" charset="0"/>
                      </a:rPr>
                      <m:t> </m:t>
                    </m:r>
                  </m:oMath>
                </a14:m>
                <a:r>
                  <a:rPr lang="en-US" altLang="zh-TW" sz="1500" dirty="0">
                    <a:latin typeface="Times New Roman" panose="02020603050405020304" pitchFamily="18" charset="0"/>
                    <a:cs typeface="Times New Roman" panose="02020603050405020304" pitchFamily="18" charset="0"/>
                  </a:rPr>
                  <a:t>​, wavelength </a:t>
                </a:r>
                <a14:m>
                  <m:oMath xmlns:m="http://schemas.openxmlformats.org/officeDocument/2006/math">
                    <m:r>
                      <a:rPr lang="en-US" altLang="zh-TW" sz="1500" i="1" dirty="0">
                        <a:latin typeface="Cambria Math" panose="02040503050406030204" pitchFamily="18" charset="0"/>
                        <a:cs typeface="Times New Roman" panose="02020603050405020304" pitchFamily="18" charset="0"/>
                      </a:rPr>
                      <m:t>𝜆</m:t>
                    </m:r>
                  </m:oMath>
                </a14:m>
                <a:r>
                  <a:rPr lang="en-US" altLang="zh-TW" sz="1500" dirty="0">
                    <a:latin typeface="Times New Roman" panose="02020603050405020304" pitchFamily="18" charset="0"/>
                    <a:cs typeface="Times New Roman" panose="02020603050405020304" pitchFamily="18" charset="0"/>
                  </a:rPr>
                  <a:t>, and element pitch </a:t>
                </a:r>
                <a14:m>
                  <m:oMath xmlns:m="http://schemas.openxmlformats.org/officeDocument/2006/math">
                    <m:r>
                      <a:rPr lang="en-US" altLang="zh-TW" sz="1500" i="1" dirty="0">
                        <a:latin typeface="Cambria Math" panose="02040503050406030204" pitchFamily="18" charset="0"/>
                        <a:cs typeface="Times New Roman" panose="02020603050405020304" pitchFamily="18" charset="0"/>
                      </a:rPr>
                      <m:t>𝑑</m:t>
                    </m:r>
                  </m:oMath>
                </a14:m>
                <a:r>
                  <a:rPr lang="en-US" altLang="zh-TW" sz="1500" dirty="0">
                    <a:latin typeface="Times New Roman" panose="02020603050405020304" pitchFamily="18" charset="0"/>
                    <a:cs typeface="Times New Roman" panose="02020603050405020304" pitchFamily="18" charset="0"/>
                  </a:rPr>
                  <a:t>.</a:t>
                </a:r>
                <a:endParaRPr lang="zh-TW" altLang="en-US" sz="1500" dirty="0">
                  <a:latin typeface="Times New Roman" panose="02020603050405020304" pitchFamily="18" charset="0"/>
                  <a:cs typeface="Times New Roman" panose="02020603050405020304" pitchFamily="18" charset="0"/>
                </a:endParaRPr>
              </a:p>
            </p:txBody>
          </p:sp>
        </mc:Choice>
        <mc:Fallback xmlns="">
          <p:sp>
            <p:nvSpPr>
              <p:cNvPr id="108" name="文字方塊 107">
                <a:extLst>
                  <a:ext uri="{FF2B5EF4-FFF2-40B4-BE49-F238E27FC236}">
                    <a16:creationId xmlns:a16="http://schemas.microsoft.com/office/drawing/2014/main" id="{D7334A8D-B8DB-F906-C640-557CA1CE19FB}"/>
                  </a:ext>
                </a:extLst>
              </p:cNvPr>
              <p:cNvSpPr txBox="1">
                <a:spLocks noRot="1" noChangeAspect="1" noMove="1" noResize="1" noEditPoints="1" noAdjustHandles="1" noChangeArrowheads="1" noChangeShapeType="1" noTextEdit="1"/>
              </p:cNvSpPr>
              <p:nvPr/>
            </p:nvSpPr>
            <p:spPr>
              <a:xfrm>
                <a:off x="539848" y="971829"/>
                <a:ext cx="7800788" cy="784830"/>
              </a:xfrm>
              <a:prstGeom prst="rect">
                <a:avLst/>
              </a:prstGeom>
              <a:blipFill>
                <a:blip r:embed="rId4"/>
                <a:stretch>
                  <a:fillRect l="-235" t="-1550" b="-775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09" name="文字方塊 108">
                <a:extLst>
                  <a:ext uri="{FF2B5EF4-FFF2-40B4-BE49-F238E27FC236}">
                    <a16:creationId xmlns:a16="http://schemas.microsoft.com/office/drawing/2014/main" id="{3344EDBA-4102-FD60-5639-36D6A05EDBDE}"/>
                  </a:ext>
                </a:extLst>
              </p:cNvPr>
              <p:cNvSpPr txBox="1"/>
              <p:nvPr/>
            </p:nvSpPr>
            <p:spPr>
              <a:xfrm>
                <a:off x="4922750" y="2154954"/>
                <a:ext cx="3822833" cy="193245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1050" i="1">
                          <a:latin typeface="Cambria Math" panose="02040503050406030204" pitchFamily="18" charset="0"/>
                        </a:rPr>
                        <m:t>𝐴𝐹</m:t>
                      </m:r>
                      <m:d>
                        <m:dPr>
                          <m:ctrlPr>
                            <a:rPr lang="en-US" altLang="zh-TW" sz="1050" i="1">
                              <a:latin typeface="Cambria Math" panose="02040503050406030204" pitchFamily="18" charset="0"/>
                            </a:rPr>
                          </m:ctrlPr>
                        </m:dPr>
                        <m:e>
                          <m:r>
                            <a:rPr lang="en-US" altLang="zh-TW" sz="1050" i="1">
                              <a:latin typeface="Cambria Math" panose="02040503050406030204" pitchFamily="18" charset="0"/>
                            </a:rPr>
                            <m:t>𝜃</m:t>
                          </m:r>
                        </m:e>
                      </m:d>
                      <m:r>
                        <a:rPr lang="en-US" altLang="zh-TW" sz="1050" i="1">
                          <a:latin typeface="Cambria Math" panose="02040503050406030204" pitchFamily="18" charset="0"/>
                        </a:rPr>
                        <m:t>=</m:t>
                      </m:r>
                      <m:nary>
                        <m:naryPr>
                          <m:chr m:val="∑"/>
                          <m:ctrlPr>
                            <a:rPr lang="en-US" altLang="zh-TW" sz="1050" i="1">
                              <a:latin typeface="Cambria Math" panose="02040503050406030204" pitchFamily="18" charset="0"/>
                            </a:rPr>
                          </m:ctrlPr>
                        </m:naryPr>
                        <m:sub>
                          <m:r>
                            <a:rPr lang="en-US" altLang="zh-TW" sz="1050" i="1">
                              <a:latin typeface="Cambria Math" panose="02040503050406030204" pitchFamily="18" charset="0"/>
                            </a:rPr>
                            <m:t>𝑛</m:t>
                          </m:r>
                          <m:r>
                            <a:rPr lang="en-US" altLang="zh-TW" sz="1050" i="1">
                              <a:latin typeface="Cambria Math" panose="02040503050406030204" pitchFamily="18" charset="0"/>
                            </a:rPr>
                            <m:t>=0</m:t>
                          </m:r>
                        </m:sub>
                        <m:sup>
                          <m:r>
                            <a:rPr lang="en-US" altLang="zh-TW" sz="1050" i="1">
                              <a:latin typeface="Cambria Math" panose="02040503050406030204" pitchFamily="18" charset="0"/>
                            </a:rPr>
                            <m:t>𝑁</m:t>
                          </m:r>
                          <m:r>
                            <a:rPr lang="en-US" altLang="zh-TW" sz="1050" i="1">
                              <a:latin typeface="Cambria Math" panose="02040503050406030204" pitchFamily="18" charset="0"/>
                            </a:rPr>
                            <m:t>−1</m:t>
                          </m:r>
                        </m:sup>
                        <m:e>
                          <m:sSub>
                            <m:sSubPr>
                              <m:ctrlPr>
                                <a:rPr lang="en-US" altLang="zh-TW" sz="1050" i="1">
                                  <a:latin typeface="Cambria Math" panose="02040503050406030204" pitchFamily="18" charset="0"/>
                                </a:rPr>
                              </m:ctrlPr>
                            </m:sSubPr>
                            <m:e>
                              <m:r>
                                <a:rPr lang="en-US" altLang="zh-TW" sz="1050" i="1">
                                  <a:latin typeface="Cambria Math" panose="02040503050406030204" pitchFamily="18" charset="0"/>
                                </a:rPr>
                                <m:t>𝑤</m:t>
                              </m:r>
                            </m:e>
                            <m:sub>
                              <m:r>
                                <a:rPr lang="en-US" altLang="zh-TW" sz="1050" i="1">
                                  <a:latin typeface="Cambria Math" panose="02040503050406030204" pitchFamily="18" charset="0"/>
                                </a:rPr>
                                <m:t>𝑛</m:t>
                              </m:r>
                            </m:sub>
                          </m:sSub>
                          <m:sSup>
                            <m:sSupPr>
                              <m:ctrlPr>
                                <a:rPr lang="en-US" altLang="zh-TW" sz="1050" i="1">
                                  <a:latin typeface="Cambria Math" panose="02040503050406030204" pitchFamily="18" charset="0"/>
                                </a:rPr>
                              </m:ctrlPr>
                            </m:sSupPr>
                            <m:e>
                              <m:r>
                                <a:rPr lang="en-US" altLang="zh-TW" sz="1050" i="1">
                                  <a:latin typeface="Cambria Math" panose="02040503050406030204" pitchFamily="18" charset="0"/>
                                </a:rPr>
                                <m:t>𝑒</m:t>
                              </m:r>
                            </m:e>
                            <m:sup>
                              <m:r>
                                <a:rPr lang="en-US" altLang="zh-TW" sz="1050" i="1">
                                  <a:latin typeface="Cambria Math" panose="02040503050406030204" pitchFamily="18" charset="0"/>
                                </a:rPr>
                                <m:t>𝑗</m:t>
                              </m:r>
                              <m:r>
                                <a:rPr lang="en-US" altLang="zh-TW" sz="1050" i="1">
                                  <a:latin typeface="Cambria Math" panose="02040503050406030204" pitchFamily="18" charset="0"/>
                                </a:rPr>
                                <m:t>2</m:t>
                              </m:r>
                              <m:r>
                                <a:rPr lang="en-US" altLang="zh-TW" sz="1050" i="1">
                                  <a:latin typeface="Cambria Math" panose="02040503050406030204" pitchFamily="18" charset="0"/>
                                </a:rPr>
                                <m:t>𝜋</m:t>
                              </m:r>
                              <m:r>
                                <a:rPr lang="en-US" altLang="zh-TW" sz="1050" i="1">
                                  <a:latin typeface="Cambria Math" panose="02040503050406030204" pitchFamily="18" charset="0"/>
                                </a:rPr>
                                <m:t>𝑛𝑑</m:t>
                              </m:r>
                              <m:d>
                                <m:dPr>
                                  <m:ctrlPr>
                                    <a:rPr lang="en-US" altLang="zh-TW" sz="1050" i="1">
                                      <a:latin typeface="Cambria Math" panose="02040503050406030204" pitchFamily="18" charset="0"/>
                                    </a:rPr>
                                  </m:ctrlPr>
                                </m:dPr>
                                <m:e>
                                  <m:f>
                                    <m:fPr>
                                      <m:ctrlPr>
                                        <a:rPr lang="en-US" altLang="zh-TW" sz="1050" i="1">
                                          <a:latin typeface="Cambria Math" panose="02040503050406030204" pitchFamily="18" charset="0"/>
                                        </a:rPr>
                                      </m:ctrlPr>
                                    </m:fPr>
                                    <m:num>
                                      <m:func>
                                        <m:funcPr>
                                          <m:ctrlPr>
                                            <a:rPr lang="en-US" altLang="zh-TW" sz="1050" i="1">
                                              <a:latin typeface="Cambria Math" panose="02040503050406030204" pitchFamily="18" charset="0"/>
                                            </a:rPr>
                                          </m:ctrlPr>
                                        </m:funcPr>
                                        <m:fName>
                                          <m:r>
                                            <m:rPr>
                                              <m:sty m:val="p"/>
                                            </m:rPr>
                                            <a:rPr lang="en-US" altLang="zh-TW" sz="1050">
                                              <a:latin typeface="Cambria Math" panose="02040503050406030204" pitchFamily="18" charset="0"/>
                                            </a:rPr>
                                            <m:t>sin</m:t>
                                          </m:r>
                                        </m:fName>
                                        <m:e>
                                          <m:r>
                                            <a:rPr lang="en-US" altLang="zh-TW" sz="1050" i="1">
                                              <a:latin typeface="Cambria Math" panose="02040503050406030204" pitchFamily="18" charset="0"/>
                                            </a:rPr>
                                            <m:t>𝜃</m:t>
                                          </m:r>
                                        </m:e>
                                      </m:func>
                                      <m:r>
                                        <a:rPr lang="en-US" altLang="zh-TW" sz="1050" i="1">
                                          <a:latin typeface="Cambria Math" panose="02040503050406030204" pitchFamily="18" charset="0"/>
                                        </a:rPr>
                                        <m:t>−</m:t>
                                      </m:r>
                                      <m:func>
                                        <m:funcPr>
                                          <m:ctrlPr>
                                            <a:rPr lang="en-US" altLang="zh-TW" sz="1050" i="1">
                                              <a:latin typeface="Cambria Math" panose="02040503050406030204" pitchFamily="18" charset="0"/>
                                            </a:rPr>
                                          </m:ctrlPr>
                                        </m:funcPr>
                                        <m:fName>
                                          <m:r>
                                            <m:rPr>
                                              <m:sty m:val="p"/>
                                            </m:rPr>
                                            <a:rPr lang="en-US" altLang="zh-TW" sz="1050">
                                              <a:latin typeface="Cambria Math" panose="02040503050406030204" pitchFamily="18" charset="0"/>
                                            </a:rPr>
                                            <m:t>sin</m:t>
                                          </m:r>
                                        </m:fName>
                                        <m:e>
                                          <m:sSub>
                                            <m:sSubPr>
                                              <m:ctrlPr>
                                                <a:rPr lang="en-US" altLang="zh-TW" sz="1050" i="1">
                                                  <a:latin typeface="Cambria Math" panose="02040503050406030204" pitchFamily="18" charset="0"/>
                                                </a:rPr>
                                              </m:ctrlPr>
                                            </m:sSubPr>
                                            <m:e>
                                              <m:r>
                                                <a:rPr lang="en-US" altLang="zh-TW" sz="1050" i="1">
                                                  <a:latin typeface="Cambria Math" panose="02040503050406030204" pitchFamily="18" charset="0"/>
                                                </a:rPr>
                                                <m:t>𝜃</m:t>
                                              </m:r>
                                            </m:e>
                                            <m:sub>
                                              <m:r>
                                                <a:rPr lang="en-US" altLang="zh-TW" sz="1050" i="1">
                                                  <a:latin typeface="Cambria Math" panose="02040503050406030204" pitchFamily="18" charset="0"/>
                                                </a:rPr>
                                                <m:t>0</m:t>
                                              </m:r>
                                            </m:sub>
                                          </m:sSub>
                                        </m:e>
                                      </m:func>
                                    </m:num>
                                    <m:den>
                                      <m:r>
                                        <a:rPr lang="en-US" altLang="zh-TW" sz="1050" i="1">
                                          <a:latin typeface="Cambria Math" panose="02040503050406030204" pitchFamily="18" charset="0"/>
                                        </a:rPr>
                                        <m:t>𝜆</m:t>
                                      </m:r>
                                    </m:den>
                                  </m:f>
                                </m:e>
                              </m:d>
                            </m:sup>
                          </m:sSup>
                        </m:e>
                      </m:nary>
                    </m:oMath>
                  </m:oMathPara>
                </a14:m>
                <a:endParaRPr lang="en-US" altLang="zh-TW" sz="1050" i="1" dirty="0">
                  <a:latin typeface="Cambria Math" panose="02040503050406030204" pitchFamily="18" charset="0"/>
                </a:endParaRPr>
              </a:p>
              <a:p>
                <a:endParaRPr lang="en-US" altLang="zh-TW" sz="105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zh-TW" altLang="el-GR" sz="1050" i="1">
                          <a:latin typeface="Cambria Math" panose="02040503050406030204" pitchFamily="18" charset="0"/>
                        </a:rPr>
                        <m:t>𝑑</m:t>
                      </m:r>
                      <m:d>
                        <m:dPr>
                          <m:ctrlPr>
                            <a:rPr lang="ar-AE" altLang="zh-TW" sz="1050" i="1">
                              <a:latin typeface="Cambria Math" panose="02040503050406030204" pitchFamily="18" charset="0"/>
                            </a:rPr>
                          </m:ctrlPr>
                        </m:dPr>
                        <m:e>
                          <m:f>
                            <m:fPr>
                              <m:ctrlPr>
                                <a:rPr lang="ar-AE" altLang="zh-TW" sz="1050" i="1">
                                  <a:latin typeface="Cambria Math" panose="02040503050406030204" pitchFamily="18" charset="0"/>
                                </a:rPr>
                              </m:ctrlPr>
                            </m:fPr>
                            <m:num>
                              <m:func>
                                <m:funcPr>
                                  <m:ctrlPr>
                                    <a:rPr lang="ar-AE" altLang="zh-TW" sz="1050" i="1">
                                      <a:latin typeface="Cambria Math" panose="02040503050406030204" pitchFamily="18" charset="0"/>
                                    </a:rPr>
                                  </m:ctrlPr>
                                </m:funcPr>
                                <m:fName>
                                  <m:r>
                                    <m:rPr>
                                      <m:sty m:val="p"/>
                                    </m:rPr>
                                    <a:rPr lang="en-US" altLang="zh-TW" sz="1050">
                                      <a:latin typeface="Cambria Math" panose="02040503050406030204" pitchFamily="18" charset="0"/>
                                    </a:rPr>
                                    <m:t>sin</m:t>
                                  </m:r>
                                </m:fName>
                                <m:e>
                                  <m:r>
                                    <a:rPr lang="zh-TW" altLang="ar-AE" sz="1050" i="1">
                                      <a:latin typeface="Cambria Math" panose="02040503050406030204" pitchFamily="18" charset="0"/>
                                    </a:rPr>
                                    <m:t>𝜃</m:t>
                                  </m:r>
                                </m:e>
                              </m:func>
                              <m:r>
                                <a:rPr lang="ar-AE" altLang="zh-TW" sz="1050">
                                  <a:latin typeface="Cambria Math" panose="02040503050406030204" pitchFamily="18" charset="0"/>
                                </a:rPr>
                                <m:t>−</m:t>
                              </m:r>
                              <m:func>
                                <m:funcPr>
                                  <m:ctrlPr>
                                    <a:rPr lang="ar-AE" altLang="zh-TW" sz="1050" i="1">
                                      <a:latin typeface="Cambria Math" panose="02040503050406030204" pitchFamily="18" charset="0"/>
                                    </a:rPr>
                                  </m:ctrlPr>
                                </m:funcPr>
                                <m:fName>
                                  <m:r>
                                    <m:rPr>
                                      <m:sty m:val="p"/>
                                    </m:rPr>
                                    <a:rPr lang="en-US" altLang="zh-TW" sz="1050">
                                      <a:latin typeface="Cambria Math" panose="02040503050406030204" pitchFamily="18" charset="0"/>
                                    </a:rPr>
                                    <m:t>sin</m:t>
                                  </m:r>
                                </m:fName>
                                <m:e>
                                  <m:sSub>
                                    <m:sSubPr>
                                      <m:ctrlPr>
                                        <a:rPr lang="ar-AE" altLang="zh-TW" sz="1050" i="1">
                                          <a:latin typeface="Cambria Math" panose="02040503050406030204" pitchFamily="18" charset="0"/>
                                        </a:rPr>
                                      </m:ctrlPr>
                                    </m:sSubPr>
                                    <m:e>
                                      <m:r>
                                        <a:rPr lang="zh-TW" altLang="ar-AE" sz="1050" i="1">
                                          <a:latin typeface="Cambria Math" panose="02040503050406030204" pitchFamily="18" charset="0"/>
                                        </a:rPr>
                                        <m:t>𝜃</m:t>
                                      </m:r>
                                    </m:e>
                                    <m:sub>
                                      <m:r>
                                        <a:rPr lang="ar-AE" altLang="zh-TW" sz="1050">
                                          <a:latin typeface="Cambria Math" panose="02040503050406030204" pitchFamily="18" charset="0"/>
                                        </a:rPr>
                                        <m:t>0</m:t>
                                      </m:r>
                                    </m:sub>
                                  </m:sSub>
                                </m:e>
                              </m:func>
                            </m:num>
                            <m:den>
                              <m:r>
                                <a:rPr lang="zh-TW" altLang="ar-AE" sz="1050" i="1">
                                  <a:latin typeface="Cambria Math" panose="02040503050406030204" pitchFamily="18" charset="0"/>
                                </a:rPr>
                                <m:t>𝜆</m:t>
                              </m:r>
                            </m:den>
                          </m:f>
                        </m:e>
                      </m:d>
                      <m:r>
                        <a:rPr lang="ar-AE" altLang="zh-TW" sz="1050">
                          <a:latin typeface="Cambria Math" panose="02040503050406030204" pitchFamily="18" charset="0"/>
                        </a:rPr>
                        <m:t>=</m:t>
                      </m:r>
                      <m:r>
                        <a:rPr lang="zh-TW" altLang="ar-AE" sz="1050" i="1">
                          <a:latin typeface="Cambria Math" panose="02040503050406030204" pitchFamily="18" charset="0"/>
                        </a:rPr>
                        <m:t>𝑚</m:t>
                      </m:r>
                    </m:oMath>
                  </m:oMathPara>
                </a14:m>
                <a:endParaRPr lang="en-US" altLang="zh-TW" sz="1050" dirty="0"/>
              </a:p>
              <a:p>
                <a:endParaRPr lang="ar-AE" altLang="zh-TW" sz="1050" dirty="0"/>
              </a:p>
              <a:p>
                <a:pPr/>
                <a14:m>
                  <m:oMathPara xmlns:m="http://schemas.openxmlformats.org/officeDocument/2006/math">
                    <m:oMathParaPr>
                      <m:jc m:val="centerGroup"/>
                    </m:oMathParaPr>
                    <m:oMath xmlns:m="http://schemas.openxmlformats.org/officeDocument/2006/math">
                      <m:r>
                        <a:rPr lang="en-US" altLang="zh-TW" sz="1050" i="1">
                          <a:latin typeface="Cambria Math" panose="02040503050406030204" pitchFamily="18" charset="0"/>
                        </a:rPr>
                        <m:t>𝑠𝑖𝑛</m:t>
                      </m:r>
                      <m:sSub>
                        <m:sSubPr>
                          <m:ctrlPr>
                            <a:rPr lang="en-US" altLang="zh-TW" sz="1050" i="1">
                              <a:latin typeface="Cambria Math" panose="02040503050406030204" pitchFamily="18" charset="0"/>
                            </a:rPr>
                          </m:ctrlPr>
                        </m:sSubPr>
                        <m:e>
                          <m:r>
                            <a:rPr lang="el-GR" altLang="zh-TW" sz="1050" i="1">
                              <a:latin typeface="Cambria Math" panose="02040503050406030204" pitchFamily="18" charset="0"/>
                            </a:rPr>
                            <m:t>𝜃</m:t>
                          </m:r>
                        </m:e>
                        <m:sub>
                          <m:r>
                            <a:rPr lang="en-US" altLang="zh-TW" sz="1050" i="1">
                              <a:latin typeface="Cambria Math" panose="02040503050406030204" pitchFamily="18" charset="0"/>
                            </a:rPr>
                            <m:t>𝑚</m:t>
                          </m:r>
                        </m:sub>
                      </m:sSub>
                      <m:r>
                        <a:rPr lang="en-US" altLang="zh-TW" sz="1050" i="1">
                          <a:latin typeface="Cambria Math" panose="02040503050406030204" pitchFamily="18" charset="0"/>
                        </a:rPr>
                        <m:t>​=</m:t>
                      </m:r>
                      <m:r>
                        <a:rPr lang="en-US" altLang="zh-TW" sz="1050" i="1">
                          <a:latin typeface="Cambria Math" panose="02040503050406030204" pitchFamily="18" charset="0"/>
                        </a:rPr>
                        <m:t>𝑠𝑖𝑛</m:t>
                      </m:r>
                      <m:sSub>
                        <m:sSubPr>
                          <m:ctrlPr>
                            <a:rPr lang="en-US" altLang="zh-TW" sz="1050" i="1">
                              <a:latin typeface="Cambria Math" panose="02040503050406030204" pitchFamily="18" charset="0"/>
                            </a:rPr>
                          </m:ctrlPr>
                        </m:sSubPr>
                        <m:e>
                          <m:r>
                            <a:rPr lang="el-GR" altLang="zh-TW" sz="1050" i="1">
                              <a:latin typeface="Cambria Math" panose="02040503050406030204" pitchFamily="18" charset="0"/>
                            </a:rPr>
                            <m:t>𝜃</m:t>
                          </m:r>
                        </m:e>
                        <m:sub>
                          <m:r>
                            <a:rPr lang="el-GR" altLang="zh-TW" sz="1050" i="1">
                              <a:latin typeface="Cambria Math" panose="02040503050406030204" pitchFamily="18" charset="0"/>
                            </a:rPr>
                            <m:t>0</m:t>
                          </m:r>
                        </m:sub>
                      </m:sSub>
                      <m:r>
                        <a:rPr lang="el-GR" altLang="zh-TW" sz="1050" i="1">
                          <a:latin typeface="Cambria Math" panose="02040503050406030204" pitchFamily="18" charset="0"/>
                        </a:rPr>
                        <m:t>​+</m:t>
                      </m:r>
                      <m:r>
                        <a:rPr lang="en-US" altLang="zh-TW" sz="1050" i="1">
                          <a:latin typeface="Cambria Math" panose="02040503050406030204" pitchFamily="18" charset="0"/>
                        </a:rPr>
                        <m:t>𝑚</m:t>
                      </m:r>
                      <m:f>
                        <m:fPr>
                          <m:ctrlPr>
                            <a:rPr lang="ar-AE" altLang="zh-TW" sz="1050" i="1">
                              <a:latin typeface="Cambria Math" panose="02040503050406030204" pitchFamily="18" charset="0"/>
                            </a:rPr>
                          </m:ctrlPr>
                        </m:fPr>
                        <m:num>
                          <m:r>
                            <a:rPr lang="el-GR" altLang="zh-TW" sz="1050" i="1">
                              <a:latin typeface="Cambria Math" panose="02040503050406030204" pitchFamily="18" charset="0"/>
                            </a:rPr>
                            <m:t>𝜆</m:t>
                          </m:r>
                        </m:num>
                        <m:den>
                          <m:r>
                            <a:rPr lang="en-US" altLang="zh-TW" sz="1050" i="1">
                              <a:latin typeface="Cambria Math" panose="02040503050406030204" pitchFamily="18" charset="0"/>
                            </a:rPr>
                            <m:t>𝑑</m:t>
                          </m:r>
                        </m:den>
                      </m:f>
                      <m:r>
                        <a:rPr lang="el-GR" altLang="zh-TW" sz="1050" i="1">
                          <a:latin typeface="Cambria Math" panose="02040503050406030204" pitchFamily="18" charset="0"/>
                        </a:rPr>
                        <m:t>​</m:t>
                      </m:r>
                    </m:oMath>
                  </m:oMathPara>
                </a14:m>
                <a:endParaRPr lang="en-US" altLang="zh-TW" sz="1050" dirty="0"/>
              </a:p>
              <a:p>
                <a:endParaRPr lang="ar-AE" altLang="zh-TW" sz="1050" dirty="0"/>
              </a:p>
              <a:p>
                <a:pPr/>
                <a14:m>
                  <m:oMathPara xmlns:m="http://schemas.openxmlformats.org/officeDocument/2006/math">
                    <m:oMathParaPr>
                      <m:jc m:val="centerGroup"/>
                    </m:oMathParaPr>
                    <m:oMath xmlns:m="http://schemas.openxmlformats.org/officeDocument/2006/math">
                      <m:r>
                        <a:rPr lang="ar-AE" altLang="zh-TW" sz="1050">
                          <a:latin typeface="Cambria Math" panose="02040503050406030204" pitchFamily="18" charset="0"/>
                        </a:rPr>
                        <m:t>∣</m:t>
                      </m:r>
                      <m:func>
                        <m:funcPr>
                          <m:ctrlPr>
                            <a:rPr lang="ar-AE" altLang="zh-TW" sz="1050" i="1">
                              <a:latin typeface="Cambria Math" panose="02040503050406030204" pitchFamily="18" charset="0"/>
                            </a:rPr>
                          </m:ctrlPr>
                        </m:funcPr>
                        <m:fName>
                          <m:r>
                            <m:rPr>
                              <m:sty m:val="p"/>
                            </m:rPr>
                            <a:rPr lang="en-US" altLang="zh-TW" sz="1050">
                              <a:latin typeface="Cambria Math" panose="02040503050406030204" pitchFamily="18" charset="0"/>
                            </a:rPr>
                            <m:t>sin</m:t>
                          </m:r>
                        </m:fName>
                        <m:e>
                          <m:sSub>
                            <m:sSubPr>
                              <m:ctrlPr>
                                <a:rPr lang="ar-AE" altLang="zh-TW" sz="1050" i="1">
                                  <a:latin typeface="Cambria Math" panose="02040503050406030204" pitchFamily="18" charset="0"/>
                                </a:rPr>
                              </m:ctrlPr>
                            </m:sSubPr>
                            <m:e>
                              <m:r>
                                <a:rPr lang="zh-TW" altLang="ar-AE" sz="1050" i="1">
                                  <a:latin typeface="Cambria Math" panose="02040503050406030204" pitchFamily="18" charset="0"/>
                                </a:rPr>
                                <m:t>𝜃</m:t>
                              </m:r>
                            </m:e>
                            <m:sub>
                              <m:r>
                                <a:rPr lang="zh-TW" altLang="ar-AE" sz="1050" i="1">
                                  <a:latin typeface="Cambria Math" panose="02040503050406030204" pitchFamily="18" charset="0"/>
                                </a:rPr>
                                <m:t>𝑚</m:t>
                              </m:r>
                            </m:sub>
                          </m:sSub>
                        </m:e>
                      </m:func>
                      <m:r>
                        <a:rPr lang="ar-AE" altLang="zh-TW" sz="1050">
                          <a:latin typeface="Cambria Math" panose="02040503050406030204" pitchFamily="18" charset="0"/>
                        </a:rPr>
                        <m:t>∣≤</m:t>
                      </m:r>
                      <m:r>
                        <a:rPr lang="ar-AE" altLang="zh-TW" sz="1050">
                          <a:latin typeface="Cambria Math" panose="02040503050406030204" pitchFamily="18" charset="0"/>
                        </a:rPr>
                        <m:t>1</m:t>
                      </m:r>
                    </m:oMath>
                  </m:oMathPara>
                </a14:m>
                <a:endParaRPr lang="ar-AE" altLang="zh-TW" sz="1050" dirty="0"/>
              </a:p>
              <a:p>
                <a:endParaRPr lang="zh-TW" altLang="en-US" sz="1050" dirty="0"/>
              </a:p>
            </p:txBody>
          </p:sp>
        </mc:Choice>
        <mc:Fallback xmlns="">
          <p:sp>
            <p:nvSpPr>
              <p:cNvPr id="109" name="文字方塊 108">
                <a:extLst>
                  <a:ext uri="{FF2B5EF4-FFF2-40B4-BE49-F238E27FC236}">
                    <a16:creationId xmlns:a16="http://schemas.microsoft.com/office/drawing/2014/main" id="{3344EDBA-4102-FD60-5639-36D6A05EDBDE}"/>
                  </a:ext>
                </a:extLst>
              </p:cNvPr>
              <p:cNvSpPr txBox="1">
                <a:spLocks noRot="1" noChangeAspect="1" noMove="1" noResize="1" noEditPoints="1" noAdjustHandles="1" noChangeArrowheads="1" noChangeShapeType="1" noTextEdit="1"/>
              </p:cNvSpPr>
              <p:nvPr/>
            </p:nvSpPr>
            <p:spPr>
              <a:xfrm>
                <a:off x="4922750" y="2154954"/>
                <a:ext cx="3822833" cy="1932452"/>
              </a:xfrm>
              <a:prstGeom prst="rect">
                <a:avLst/>
              </a:prstGeom>
              <a:blipFill>
                <a:blip r:embed="rId5"/>
                <a:stretch>
                  <a:fillRect t="-2776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45535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TW">
                <a:latin typeface="Times New Roman"/>
                <a:ea typeface="Times New Roman"/>
                <a:cs typeface="Times New Roman"/>
                <a:sym typeface="Times New Roman"/>
              </a:rPr>
              <a:t>Why Pitch Matters to Sampling?</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ct val="111111"/>
              <a:buNone/>
            </a:pPr>
            <a:endParaRPr>
              <a:latin typeface="Times New Roman"/>
              <a:ea typeface="Times New Roman"/>
              <a:cs typeface="Times New Roman"/>
              <a:sym typeface="Times New Roman"/>
            </a:endParaRPr>
          </a:p>
        </p:txBody>
      </p:sp>
      <p:sp>
        <p:nvSpPr>
          <p:cNvPr id="167" name="Google Shape;167;p3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1200"/>
              </a:spcAft>
              <a:buSzPts val="1800"/>
              <a:buNone/>
            </a:pPr>
            <a:endParaRPr/>
          </a:p>
        </p:txBody>
      </p:sp>
      <p:sp>
        <p:nvSpPr>
          <p:cNvPr id="168" name="Google Shape;168;p33"/>
          <p:cNvSpPr txBox="1">
            <a:spLocks noGrp="1"/>
          </p:cNvSpPr>
          <p:nvPr>
            <p:ph type="sldNum" idx="12"/>
          </p:nvPr>
        </p:nvSpPr>
        <p:spPr>
          <a:xfrm>
            <a:off x="4297650" y="4777651"/>
            <a:ext cx="548700" cy="279000"/>
          </a:xfrm>
          <a:prstGeom prst="rect">
            <a:avLst/>
          </a:prstGeom>
          <a:noFill/>
          <a:ln>
            <a:noFill/>
          </a:ln>
        </p:spPr>
        <p:txBody>
          <a:bodyPr spcFirstLastPara="1" wrap="square" lIns="91425" tIns="91425" rIns="91425" bIns="91425" anchor="ctr" anchorCtr="0">
            <a:normAutofit fontScale="70000" lnSpcReduction="20000"/>
          </a:bodyPr>
          <a:lstStyle/>
          <a:p>
            <a:pPr marL="0" lvl="0" indent="0" algn="ctr" rtl="0">
              <a:lnSpc>
                <a:spcPct val="100000"/>
              </a:lnSpc>
              <a:spcBef>
                <a:spcPts val="0"/>
              </a:spcBef>
              <a:spcAft>
                <a:spcPts val="0"/>
              </a:spcAft>
              <a:buSzPct val="100000"/>
              <a:buNone/>
            </a:pPr>
            <a:fld id="{00000000-1234-1234-1234-123412341234}" type="slidenum">
              <a:rPr lang="en-US" altLang="zh-TW"/>
              <a:t>9</a:t>
            </a:fld>
            <a:endParaRPr/>
          </a:p>
        </p:txBody>
      </p:sp>
      <p:pic>
        <p:nvPicPr>
          <p:cNvPr id="169" name="Google Shape;169;p33"/>
          <p:cNvPicPr preferRelativeResize="0"/>
          <p:nvPr/>
        </p:nvPicPr>
        <p:blipFill>
          <a:blip r:embed="rId3">
            <a:alphaModFix/>
          </a:blip>
          <a:stretch>
            <a:fillRect/>
          </a:stretch>
        </p:blipFill>
        <p:spPr>
          <a:xfrm>
            <a:off x="140363" y="1499400"/>
            <a:ext cx="8863274" cy="27965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TotalTime>
  <Words>5661</Words>
  <Application>Microsoft Office PowerPoint</Application>
  <PresentationFormat>如螢幕大小 (16:9)</PresentationFormat>
  <Paragraphs>267</Paragraphs>
  <Slides>27</Slides>
  <Notes>27</Notes>
  <HiddenSlides>1</HiddenSlides>
  <MMClips>0</MMClips>
  <ScaleCrop>false</ScaleCrop>
  <HeadingPairs>
    <vt:vector size="6" baseType="variant">
      <vt:variant>
        <vt:lpstr>使用字型</vt:lpstr>
      </vt:variant>
      <vt:variant>
        <vt:i4>7</vt:i4>
      </vt:variant>
      <vt:variant>
        <vt:lpstr>佈景主題</vt:lpstr>
      </vt:variant>
      <vt:variant>
        <vt:i4>2</vt:i4>
      </vt:variant>
      <vt:variant>
        <vt:lpstr>投影片標題</vt:lpstr>
      </vt:variant>
      <vt:variant>
        <vt:i4>27</vt:i4>
      </vt:variant>
    </vt:vector>
  </HeadingPairs>
  <TitlesOfParts>
    <vt:vector size="36" baseType="lpstr">
      <vt:lpstr>新細明體</vt:lpstr>
      <vt:lpstr>標楷體</vt:lpstr>
      <vt:lpstr>標楷體</vt:lpstr>
      <vt:lpstr>Arial</vt:lpstr>
      <vt:lpstr>Cambria Math</vt:lpstr>
      <vt:lpstr>Times New Roman</vt:lpstr>
      <vt:lpstr>Wingdings</vt:lpstr>
      <vt:lpstr>Simple Light</vt:lpstr>
      <vt:lpstr>Simple Light</vt:lpstr>
      <vt:lpstr>De-aliasing based on  Multi Sample-rate Algorithm </vt:lpstr>
      <vt:lpstr>What is Ultrasound?</vt:lpstr>
      <vt:lpstr>Schematic of a Linear Transducer</vt:lpstr>
      <vt:lpstr>Sampling</vt:lpstr>
      <vt:lpstr>PowerPoint 簡報</vt:lpstr>
      <vt:lpstr>Nyquist Theorem</vt:lpstr>
      <vt:lpstr>Spatial Sampling and Grating Lobe</vt:lpstr>
      <vt:lpstr>Grating Lobe Formation</vt:lpstr>
      <vt:lpstr>Why Pitch Matters to Sampling? </vt:lpstr>
      <vt:lpstr>Prior Work 1 - Pitch Matching (                 )</vt:lpstr>
      <vt:lpstr>Prior Work 1 - Pitch Matching (                 )</vt:lpstr>
      <vt:lpstr>Prior Work 2 - Sparse Array</vt:lpstr>
      <vt:lpstr>Prior Work 3 - K-Space Filter</vt:lpstr>
      <vt:lpstr>Prior Work 3 - K-Space Filter</vt:lpstr>
      <vt:lpstr>Prior Work 3 - K-Space Filter</vt:lpstr>
      <vt:lpstr>Summary of Previous Methods</vt:lpstr>
      <vt:lpstr>Multi Sample-rate De-aliasing Algorithm</vt:lpstr>
      <vt:lpstr>Structure of Aperture</vt:lpstr>
      <vt:lpstr>De-aliasing Algorithm</vt:lpstr>
      <vt:lpstr>Results </vt:lpstr>
      <vt:lpstr>Results </vt:lpstr>
      <vt:lpstr>Results </vt:lpstr>
      <vt:lpstr>Beam Pattern</vt:lpstr>
      <vt:lpstr>Summary of Methods</vt:lpstr>
      <vt:lpstr>Limitations </vt:lpstr>
      <vt:lpstr>Future Work</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De-aliasing based on  Multi Sample-rate Algorithm </dc:title>
  <cp:lastModifiedBy>user</cp:lastModifiedBy>
  <cp:revision>6</cp:revision>
  <dcterms:modified xsi:type="dcterms:W3CDTF">2026-06-07T03:59:52Z</dcterms:modified>
</cp:coreProperties>
</file>