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37" saveSubsetFonts="1">
  <p:sldMasterIdLst>
    <p:sldMasterId id="2147483648" r:id="rId1"/>
  </p:sldMasterIdLst>
  <p:notesMasterIdLst>
    <p:notesMasterId r:id="rId60"/>
  </p:notesMasterIdLst>
  <p:sldIdLst>
    <p:sldId id="594" r:id="rId2"/>
    <p:sldId id="600" r:id="rId3"/>
    <p:sldId id="601" r:id="rId4"/>
    <p:sldId id="602" r:id="rId5"/>
    <p:sldId id="603" r:id="rId6"/>
    <p:sldId id="658" r:id="rId7"/>
    <p:sldId id="604" r:id="rId8"/>
    <p:sldId id="605" r:id="rId9"/>
    <p:sldId id="606" r:id="rId10"/>
    <p:sldId id="637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6" r:id="rId19"/>
    <p:sldId id="614" r:id="rId20"/>
    <p:sldId id="615" r:id="rId21"/>
    <p:sldId id="617" r:id="rId22"/>
    <p:sldId id="618" r:id="rId23"/>
    <p:sldId id="621" r:id="rId24"/>
    <p:sldId id="622" r:id="rId25"/>
    <p:sldId id="619" r:id="rId26"/>
    <p:sldId id="620" r:id="rId27"/>
    <p:sldId id="623" r:id="rId28"/>
    <p:sldId id="624" r:id="rId29"/>
    <p:sldId id="625" r:id="rId30"/>
    <p:sldId id="626" r:id="rId31"/>
    <p:sldId id="627" r:id="rId32"/>
    <p:sldId id="628" r:id="rId33"/>
    <p:sldId id="631" r:id="rId34"/>
    <p:sldId id="636" r:id="rId35"/>
    <p:sldId id="635" r:id="rId36"/>
    <p:sldId id="638" r:id="rId37"/>
    <p:sldId id="639" r:id="rId38"/>
    <p:sldId id="632" r:id="rId39"/>
    <p:sldId id="633" r:id="rId40"/>
    <p:sldId id="654" r:id="rId41"/>
    <p:sldId id="634" r:id="rId42"/>
    <p:sldId id="640" r:id="rId43"/>
    <p:sldId id="655" r:id="rId44"/>
    <p:sldId id="656" r:id="rId45"/>
    <p:sldId id="657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8" r:id="rId54"/>
    <p:sldId id="649" r:id="rId55"/>
    <p:sldId id="651" r:id="rId56"/>
    <p:sldId id="652" r:id="rId57"/>
    <p:sldId id="653" r:id="rId58"/>
    <p:sldId id="650" r:id="rId59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663300"/>
    <a:srgbClr val="FF0000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0851" autoAdjust="0"/>
  </p:normalViewPr>
  <p:slideViewPr>
    <p:cSldViewPr>
      <p:cViewPr varScale="1">
        <p:scale>
          <a:sx n="55" d="100"/>
          <a:sy n="55" d="100"/>
        </p:scale>
        <p:origin x="19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63.wmf"/><Relationship Id="rId6" Type="http://schemas.openxmlformats.org/officeDocument/2006/relationships/image" Target="../media/image60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18.wmf"/><Relationship Id="rId5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9.wmf"/><Relationship Id="rId1" Type="http://schemas.openxmlformats.org/officeDocument/2006/relationships/image" Target="../media/image11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58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4" Type="http://schemas.openxmlformats.org/officeDocument/2006/relationships/image" Target="../media/image21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wmf"/><Relationship Id="rId1" Type="http://schemas.openxmlformats.org/officeDocument/2006/relationships/image" Target="../media/image22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227.wmf"/><Relationship Id="rId7" Type="http://schemas.openxmlformats.org/officeDocument/2006/relationships/image" Target="../media/image231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30.wmf"/><Relationship Id="rId5" Type="http://schemas.openxmlformats.org/officeDocument/2006/relationships/image" Target="../media/image229.wmf"/><Relationship Id="rId4" Type="http://schemas.openxmlformats.org/officeDocument/2006/relationships/image" Target="../media/image228.wmf"/><Relationship Id="rId9" Type="http://schemas.openxmlformats.org/officeDocument/2006/relationships/image" Target="../media/image233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image" Target="../media/image236.wmf"/><Relationship Id="rId7" Type="http://schemas.openxmlformats.org/officeDocument/2006/relationships/image" Target="../media/image240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9.wmf"/><Relationship Id="rId5" Type="http://schemas.openxmlformats.org/officeDocument/2006/relationships/image" Target="../media/image238.wmf"/><Relationship Id="rId4" Type="http://schemas.openxmlformats.org/officeDocument/2006/relationships/image" Target="../media/image237.wmf"/><Relationship Id="rId9" Type="http://schemas.openxmlformats.org/officeDocument/2006/relationships/image" Target="../media/image2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4" Type="http://schemas.openxmlformats.org/officeDocument/2006/relationships/image" Target="../media/image24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4" Type="http://schemas.openxmlformats.org/officeDocument/2006/relationships/image" Target="../media/image25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4" Type="http://schemas.openxmlformats.org/officeDocument/2006/relationships/image" Target="../media/image2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301D58B-FE0D-4CE2-9748-F8364644A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E724FF81-C583-4FEC-841A-A077BFA443B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794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81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F1E-A702-42DD-AB20-3F5EDEC2F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B95B-5FA1-46F5-920B-4774A80CE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0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EA09-D1A1-40BB-AE16-8B94CB35C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4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EA53-F452-4049-9326-D44963E1A5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3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D133-7E16-47BA-BCEF-66814C7A48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D7FC-FCA5-4A2D-9729-AF585C908B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013-CCC5-494C-AC69-4569F310A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6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FB8F-4DEB-4B02-9F6D-3ED186F14D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2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1D50-E045-4B62-9BB3-EB57A28F5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5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343C-B607-479B-9CBC-C8702BAC8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913-7985-44D1-88A2-6BED01257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7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204C62B-D294-4548-82C9-106397410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2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63.wmf"/><Relationship Id="rId9" Type="http://schemas.openxmlformats.org/officeDocument/2006/relationships/image" Target="../media/image67.emf"/><Relationship Id="rId14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60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2.wmf"/><Relationship Id="rId5" Type="http://schemas.openxmlformats.org/officeDocument/2006/relationships/image" Target="../media/image74.emf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69.wmf"/><Relationship Id="rId9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79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11" Type="http://schemas.openxmlformats.org/officeDocument/2006/relationships/image" Target="../media/image80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89.wmf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84.wmf"/><Relationship Id="rId19" Type="http://schemas.openxmlformats.org/officeDocument/2006/relationships/image" Target="../media/image90.e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0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1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17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20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2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32.wmf"/><Relationship Id="rId3" Type="http://schemas.openxmlformats.org/officeDocument/2006/relationships/oleObject" Target="../embeddings/oleObject117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8.wmf"/><Relationship Id="rId9" Type="http://schemas.openxmlformats.org/officeDocument/2006/relationships/image" Target="../media/image15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5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5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6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162.bin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69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7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7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oleObject" Target="../embeddings/oleObject175.bin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8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8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9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19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9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9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oleObject" Target="../embeddings/oleObject192.bin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5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0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202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20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20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212.wmf"/><Relationship Id="rId4" Type="http://schemas.openxmlformats.org/officeDocument/2006/relationships/image" Target="../media/image209.wmf"/><Relationship Id="rId9" Type="http://schemas.openxmlformats.org/officeDocument/2006/relationships/oleObject" Target="../embeddings/oleObject20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216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20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19.emf"/><Relationship Id="rId4" Type="http://schemas.openxmlformats.org/officeDocument/2006/relationships/image" Target="../media/image21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21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2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22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232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229.wmf"/><Relationship Id="rId17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1.wmf"/><Relationship Id="rId20" Type="http://schemas.openxmlformats.org/officeDocument/2006/relationships/image" Target="../media/image233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10" Type="http://schemas.openxmlformats.org/officeDocument/2006/relationships/image" Target="../media/image228.wmf"/><Relationship Id="rId19" Type="http://schemas.openxmlformats.org/officeDocument/2006/relationships/oleObject" Target="../embeddings/oleObject220.bin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23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241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0.wmf"/><Relationship Id="rId20" Type="http://schemas.openxmlformats.org/officeDocument/2006/relationships/image" Target="../media/image242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225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10" Type="http://schemas.openxmlformats.org/officeDocument/2006/relationships/image" Target="../media/image237.wmf"/><Relationship Id="rId19" Type="http://schemas.openxmlformats.org/officeDocument/2006/relationships/oleObject" Target="../embeddings/oleObject229.bin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23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231.bin"/><Relationship Id="rId10" Type="http://schemas.openxmlformats.org/officeDocument/2006/relationships/image" Target="../media/image246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3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250.wmf"/><Relationship Id="rId4" Type="http://schemas.openxmlformats.org/officeDocument/2006/relationships/image" Target="../media/image247.wmf"/><Relationship Id="rId9" Type="http://schemas.openxmlformats.org/officeDocument/2006/relationships/oleObject" Target="../embeddings/oleObject23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40.bin"/><Relationship Id="rId10" Type="http://schemas.openxmlformats.org/officeDocument/2006/relationships/image" Target="../media/image255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4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6.wmf"/><Relationship Id="rId5" Type="http://schemas.openxmlformats.org/officeDocument/2006/relationships/oleObject" Target="../embeddings/oleObject244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46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737</a:t>
            </a:fld>
            <a:endParaRPr lang="en-US" altLang="zh-TW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6920" y="400899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9.2  </a:t>
            </a: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Model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5197" y="1772816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 Uniform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5923" y="1117635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9.2.1  Discrete Probability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5922" y="2304342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Mass Function (PMF)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25633"/>
              </p:ext>
            </p:extLst>
          </p:nvPr>
        </p:nvGraphicFramePr>
        <p:xfrm>
          <a:off x="971600" y="2825263"/>
          <a:ext cx="1270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4" name="Equation" r:id="rId3" imgW="1269720" imgH="545760" progId="Equation.DSMT4">
                  <p:embed/>
                </p:oleObj>
              </mc:Choice>
              <mc:Fallback>
                <p:oleObj name="Equation" r:id="rId3" imgW="1269720" imgH="54576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825263"/>
                        <a:ext cx="1270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699792" y="2882869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n</a:t>
            </a:r>
            <a:r>
              <a:rPr lang="en-US" altLang="zh-TW" dirty="0"/>
              <a:t> = </a:t>
            </a:r>
            <a:r>
              <a:rPr lang="en-US" altLang="zh-TW" i="1" dirty="0"/>
              <a:t>a</a:t>
            </a:r>
            <a:r>
              <a:rPr lang="en-US" altLang="zh-TW" dirty="0"/>
              <a:t>, </a:t>
            </a:r>
            <a:r>
              <a:rPr lang="en-US" altLang="zh-TW" i="1" dirty="0"/>
              <a:t>a</a:t>
            </a:r>
            <a:r>
              <a:rPr lang="en-US" altLang="zh-TW" dirty="0"/>
              <a:t>+1, …, </a:t>
            </a:r>
            <a:r>
              <a:rPr lang="en-US" altLang="zh-TW" i="1" dirty="0"/>
              <a:t>a</a:t>
            </a:r>
            <a:r>
              <a:rPr lang="en-US" altLang="zh-TW" dirty="0"/>
              <a:t>+</a:t>
            </a:r>
            <a:r>
              <a:rPr lang="en-US" altLang="zh-TW" i="1" dirty="0"/>
              <a:t>N</a:t>
            </a:r>
            <a:r>
              <a:rPr lang="en-US" altLang="zh-TW" dirty="0"/>
              <a:t>-1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5923" y="3573237"/>
            <a:ext cx="115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21613"/>
              </p:ext>
            </p:extLst>
          </p:nvPr>
        </p:nvGraphicFramePr>
        <p:xfrm>
          <a:off x="1707483" y="3525615"/>
          <a:ext cx="166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5" name="Equation" r:id="rId5" imgW="1663560" imgH="545760" progId="Equation.DSMT4">
                  <p:embed/>
                </p:oleObj>
              </mc:Choice>
              <mc:Fallback>
                <p:oleObj name="Equation" r:id="rId5" imgW="1663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7483" y="3525615"/>
                        <a:ext cx="16637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90579"/>
              </p:ext>
            </p:extLst>
          </p:nvPr>
        </p:nvGraphicFramePr>
        <p:xfrm>
          <a:off x="1745583" y="4199922"/>
          <a:ext cx="158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6" name="Equation" r:id="rId7" imgW="1587240" imgH="672840" progId="Equation.DSMT4">
                  <p:embed/>
                </p:oleObj>
              </mc:Choice>
              <mc:Fallback>
                <p:oleObj name="Equation" r:id="rId7" imgW="1587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5583" y="4199922"/>
                        <a:ext cx="1587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3445717"/>
            <a:ext cx="5110088" cy="187993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411283" y="5374267"/>
            <a:ext cx="1898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a</a:t>
            </a:r>
            <a:r>
              <a:rPr lang="en-US" altLang="zh-TW" dirty="0"/>
              <a:t> = 1, </a:t>
            </a:r>
            <a:r>
              <a:rPr lang="en-US" altLang="zh-TW" i="1" dirty="0"/>
              <a:t>N</a:t>
            </a:r>
            <a:r>
              <a:rPr lang="en-US" altLang="zh-TW" dirty="0"/>
              <a:t> = 6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5197" y="4241418"/>
            <a:ext cx="1796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45198"/>
              </p:ext>
            </p:extLst>
          </p:nvPr>
        </p:nvGraphicFramePr>
        <p:xfrm>
          <a:off x="489111" y="5356979"/>
          <a:ext cx="1708573" cy="30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7"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111" y="5356979"/>
                        <a:ext cx="1708573" cy="30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46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746</a:t>
            </a:fld>
            <a:endParaRPr lang="en-US" altLang="zh-TW"/>
          </a:p>
        </p:txBody>
      </p:sp>
      <p:sp>
        <p:nvSpPr>
          <p:cNvPr id="18" name="文字方塊 17"/>
          <p:cNvSpPr txBox="1"/>
          <p:nvPr/>
        </p:nvSpPr>
        <p:spPr>
          <a:xfrm>
            <a:off x="467544" y="548680"/>
            <a:ext cx="473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Confidence Level </a:t>
            </a:r>
            <a:r>
              <a:rPr lang="en-US" altLang="zh-TW" dirty="0"/>
              <a:t>(</a:t>
            </a:r>
            <a:r>
              <a:rPr lang="zh-TW" altLang="en-US" dirty="0"/>
              <a:t>信心水準</a:t>
            </a:r>
            <a:r>
              <a:rPr lang="en-US" altLang="zh-TW" dirty="0"/>
              <a:t>): </a:t>
            </a:r>
            <a:endParaRPr lang="zh-TW" altLang="en-US" i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FBC417C-6F82-48CF-8DCD-4379045F3F11}"/>
              </a:ext>
            </a:extLst>
          </p:cNvPr>
          <p:cNvSpPr txBox="1"/>
          <p:nvPr/>
        </p:nvSpPr>
        <p:spPr>
          <a:xfrm>
            <a:off x="467544" y="112474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</a:t>
            </a:r>
            <a:r>
              <a:rPr lang="en-US" altLang="zh-TW" dirty="0">
                <a:solidFill>
                  <a:srgbClr val="3333FF"/>
                </a:solidFill>
              </a:rPr>
              <a:t> confidence level </a:t>
            </a:r>
            <a:r>
              <a:rPr lang="en-US" altLang="zh-TW" dirty="0"/>
              <a:t>is the probability where the data value is within some </a:t>
            </a:r>
            <a:r>
              <a:rPr lang="en-US" altLang="zh-TW" dirty="0">
                <a:solidFill>
                  <a:srgbClr val="3333FF"/>
                </a:solidFill>
              </a:rPr>
              <a:t>confidence interval </a:t>
            </a:r>
            <a:r>
              <a:rPr lang="en-US" altLang="zh-TW" dirty="0"/>
              <a:t>(</a:t>
            </a:r>
            <a:r>
              <a:rPr lang="zh-TW" altLang="en-US" dirty="0"/>
              <a:t>信賴區間</a:t>
            </a:r>
            <a:r>
              <a:rPr lang="en-US" altLang="zh-TW" dirty="0"/>
              <a:t>)  </a:t>
            </a:r>
            <a:endParaRPr lang="zh-TW" altLang="en-US" dirty="0"/>
          </a:p>
        </p:txBody>
      </p:sp>
      <p:graphicFrame>
        <p:nvGraphicFramePr>
          <p:cNvPr id="13" name="物件 12">
            <a:extLst>
              <a:ext uri="{FF2B5EF4-FFF2-40B4-BE49-F238E27FC236}">
                <a16:creationId xmlns:a16="http://schemas.microsoft.com/office/drawing/2014/main" id="{A2DC1C1E-8138-45B6-8AB6-3F4FD5F18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16516"/>
              </p:ext>
            </p:extLst>
          </p:nvPr>
        </p:nvGraphicFramePr>
        <p:xfrm>
          <a:off x="1115616" y="2109142"/>
          <a:ext cx="398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72" name="Equation" r:id="rId3" imgW="3987720" imgH="368280" progId="Equation.DSMT4">
                  <p:embed/>
                </p:oleObj>
              </mc:Choice>
              <mc:Fallback>
                <p:oleObj name="Equation" r:id="rId3" imgW="3987720" imgH="368280" progId="Equation.DSMT4">
                  <p:embed/>
                  <p:pic>
                    <p:nvPicPr>
                      <p:cNvPr id="12" name="物件 11">
                        <a:extLst>
                          <a:ext uri="{FF2B5EF4-FFF2-40B4-BE49-F238E27FC236}">
                            <a16:creationId xmlns:a16="http://schemas.microsoft.com/office/drawing/2014/main" id="{5BABEE22-521B-4846-8E3F-08B7D0465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109142"/>
                        <a:ext cx="398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3A1A849-FCBD-4BD8-98BE-0523739AD4D4}"/>
              </a:ext>
            </a:extLst>
          </p:cNvPr>
          <p:cNvCxnSpPr>
            <a:cxnSpLocks/>
          </p:cNvCxnSpPr>
          <p:nvPr/>
        </p:nvCxnSpPr>
        <p:spPr>
          <a:xfrm>
            <a:off x="3923928" y="2477442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8B83B3F-E281-45DF-9404-48A0701B183D}"/>
              </a:ext>
            </a:extLst>
          </p:cNvPr>
          <p:cNvCxnSpPr/>
          <p:nvPr/>
        </p:nvCxnSpPr>
        <p:spPr>
          <a:xfrm flipH="1" flipV="1">
            <a:off x="4860032" y="2477442"/>
            <a:ext cx="243384" cy="231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F4F30A92-D48F-402A-9B7B-F457A100AF61}"/>
              </a:ext>
            </a:extLst>
          </p:cNvPr>
          <p:cNvSpPr/>
          <p:nvPr/>
        </p:nvSpPr>
        <p:spPr>
          <a:xfrm>
            <a:off x="4981724" y="2646333"/>
            <a:ext cx="24176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confidence interval</a:t>
            </a:r>
            <a:endParaRPr lang="zh-TW" altLang="en-US" dirty="0"/>
          </a:p>
        </p:txBody>
      </p:sp>
      <p:graphicFrame>
        <p:nvGraphicFramePr>
          <p:cNvPr id="20" name="物件 19">
            <a:extLst>
              <a:ext uri="{FF2B5EF4-FFF2-40B4-BE49-F238E27FC236}">
                <a16:creationId xmlns:a16="http://schemas.microsoft.com/office/drawing/2014/main" id="{31894EAB-5845-4BCF-8FD9-E61238658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05773"/>
              </p:ext>
            </p:extLst>
          </p:nvPr>
        </p:nvGraphicFramePr>
        <p:xfrm>
          <a:off x="1194048" y="3596631"/>
          <a:ext cx="381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73" name="Equation" r:id="rId5" imgW="3809880" imgH="368280" progId="Equation.DSMT4">
                  <p:embed/>
                </p:oleObj>
              </mc:Choice>
              <mc:Fallback>
                <p:oleObj name="Equation" r:id="rId5" imgW="3809880" imgH="368280" progId="Equation.DSMT4">
                  <p:embed/>
                  <p:pic>
                    <p:nvPicPr>
                      <p:cNvPr id="13" name="物件 12">
                        <a:extLst>
                          <a:ext uri="{FF2B5EF4-FFF2-40B4-BE49-F238E27FC236}">
                            <a16:creationId xmlns:a16="http://schemas.microsoft.com/office/drawing/2014/main" id="{A2DC1C1E-8138-45B6-8AB6-3F4FD5F18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4048" y="3596631"/>
                        <a:ext cx="3810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96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747</a:t>
            </a:fld>
            <a:endParaRPr lang="en-US" altLang="zh-TW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64151"/>
              </p:ext>
            </p:extLst>
          </p:nvPr>
        </p:nvGraphicFramePr>
        <p:xfrm>
          <a:off x="1079500" y="1268760"/>
          <a:ext cx="3492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4" name="Equation" r:id="rId3" imgW="3492360" imgH="393480" progId="Equation.DSMT4">
                  <p:embed/>
                </p:oleObj>
              </mc:Choice>
              <mc:Fallback>
                <p:oleObj name="Equation" r:id="rId3" imgW="3492360" imgH="39348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0" y="1268760"/>
                        <a:ext cx="3492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30580"/>
              </p:ext>
            </p:extLst>
          </p:nvPr>
        </p:nvGraphicFramePr>
        <p:xfrm>
          <a:off x="1062714" y="1833792"/>
          <a:ext cx="363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5" name="Equation" r:id="rId5" imgW="3632040" imgH="393480" progId="Equation.DSMT4">
                  <p:embed/>
                </p:oleObj>
              </mc:Choice>
              <mc:Fallback>
                <p:oleObj name="Equation" r:id="rId5" imgW="363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714" y="1833792"/>
                        <a:ext cx="3632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467544" y="54868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Some </a:t>
            </a:r>
            <a:r>
              <a:rPr lang="en-US" altLang="zh-TW" dirty="0">
                <a:solidFill>
                  <a:srgbClr val="3333FF"/>
                </a:solidFill>
              </a:rPr>
              <a:t>confidence level</a:t>
            </a:r>
            <a:r>
              <a:rPr lang="en-US" altLang="zh-TW" dirty="0"/>
              <a:t> for the normal distribution, </a:t>
            </a:r>
            <a:endParaRPr lang="zh-TW" altLang="en-US" i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99506"/>
              </p:ext>
            </p:extLst>
          </p:nvPr>
        </p:nvGraphicFramePr>
        <p:xfrm>
          <a:off x="1102517" y="2397636"/>
          <a:ext cx="360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6" name="Equation" r:id="rId7" imgW="3606480" imgH="393480" progId="Equation.DSMT4">
                  <p:embed/>
                </p:oleObj>
              </mc:Choice>
              <mc:Fallback>
                <p:oleObj name="Equation" r:id="rId7" imgW="3606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2517" y="2397636"/>
                        <a:ext cx="3606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9161"/>
              </p:ext>
            </p:extLst>
          </p:nvPr>
        </p:nvGraphicFramePr>
        <p:xfrm>
          <a:off x="1079500" y="2974227"/>
          <a:ext cx="363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7" name="Equation" r:id="rId9" imgW="3632040" imgH="393480" progId="Equation.DSMT4">
                  <p:embed/>
                </p:oleObj>
              </mc:Choice>
              <mc:Fallback>
                <p:oleObj name="Equation" r:id="rId9" imgW="363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9500" y="2974227"/>
                        <a:ext cx="3632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72367"/>
              </p:ext>
            </p:extLst>
          </p:nvPr>
        </p:nvGraphicFramePr>
        <p:xfrm>
          <a:off x="1105190" y="3562594"/>
          <a:ext cx="375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8" name="Equation" r:id="rId11" imgW="3759120" imgH="393480" progId="Equation.DSMT4">
                  <p:embed/>
                </p:oleObj>
              </mc:Choice>
              <mc:Fallback>
                <p:oleObj name="Equation" r:id="rId11" imgW="3759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5190" y="3562594"/>
                        <a:ext cx="3759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1401"/>
              </p:ext>
            </p:extLst>
          </p:nvPr>
        </p:nvGraphicFramePr>
        <p:xfrm>
          <a:off x="1102517" y="4162813"/>
          <a:ext cx="403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09" name="Equation" r:id="rId13" imgW="4038480" imgH="393480" progId="Equation.DSMT4">
                  <p:embed/>
                </p:oleObj>
              </mc:Choice>
              <mc:Fallback>
                <p:oleObj name="Equation" r:id="rId13" imgW="4038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2517" y="4162813"/>
                        <a:ext cx="4038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85535"/>
              </p:ext>
            </p:extLst>
          </p:nvPr>
        </p:nvGraphicFramePr>
        <p:xfrm>
          <a:off x="1062714" y="4763033"/>
          <a:ext cx="447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10" name="Equation" r:id="rId15" imgW="4470120" imgH="393480" progId="Equation.DSMT4">
                  <p:embed/>
                </p:oleObj>
              </mc:Choice>
              <mc:Fallback>
                <p:oleObj name="Equation" r:id="rId15" imgW="447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2714" y="4763033"/>
                        <a:ext cx="4470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DA21FA33-9169-492E-97A0-CEC516CB9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89238"/>
              </p:ext>
            </p:extLst>
          </p:nvPr>
        </p:nvGraphicFramePr>
        <p:xfrm>
          <a:off x="1102517" y="5336030"/>
          <a:ext cx="328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11" name="Equation" r:id="rId17" imgW="3288960" imgH="419040" progId="Equation.DSMT4">
                  <p:embed/>
                </p:oleObj>
              </mc:Choice>
              <mc:Fallback>
                <p:oleObj name="Equation" r:id="rId17" imgW="3288960" imgH="41904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2517" y="5336030"/>
                        <a:ext cx="328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85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748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(4) Laplace Distribution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962252"/>
              </p:ext>
            </p:extLst>
          </p:nvPr>
        </p:nvGraphicFramePr>
        <p:xfrm>
          <a:off x="1474788" y="1420813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4" name="Equation" r:id="rId3" imgW="1739880" imgH="545760" progId="Equation.DSMT4">
                  <p:embed/>
                </p:oleObj>
              </mc:Choice>
              <mc:Fallback>
                <p:oleObj name="Equation" r:id="rId3" imgW="1739880" imgH="54576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788" y="1420813"/>
                        <a:ext cx="1739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67499"/>
              </p:ext>
            </p:extLst>
          </p:nvPr>
        </p:nvGraphicFramePr>
        <p:xfrm>
          <a:off x="6084168" y="3813077"/>
          <a:ext cx="571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5" name="Equation" r:id="rId5" imgW="571320" imgH="266400" progId="Equation.DSMT4">
                  <p:embed/>
                </p:oleObj>
              </mc:Choice>
              <mc:Fallback>
                <p:oleObj name="Equation" r:id="rId5" imgW="571320" imgH="26640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3813077"/>
                        <a:ext cx="571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565339" y="242146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45556"/>
              </p:ext>
            </p:extLst>
          </p:nvPr>
        </p:nvGraphicFramePr>
        <p:xfrm>
          <a:off x="1571625" y="2470150"/>
          <a:ext cx="80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6" name="Equation" r:id="rId7" imgW="799920" imgH="342720" progId="Equation.DSMT4">
                  <p:embed/>
                </p:oleObj>
              </mc:Choice>
              <mc:Fallback>
                <p:oleObj name="Equation" r:id="rId7" imgW="799920" imgH="34272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1625" y="2470150"/>
                        <a:ext cx="800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536161" y="3144674"/>
            <a:ext cx="234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51819"/>
              </p:ext>
            </p:extLst>
          </p:nvPr>
        </p:nvGraphicFramePr>
        <p:xfrm>
          <a:off x="572235" y="3907185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7" name="Equation" r:id="rId9" imgW="1485720" imgH="266400" progId="Equation.DSMT4">
                  <p:embed/>
                </p:oleObj>
              </mc:Choice>
              <mc:Fallback>
                <p:oleObj name="Equation" r:id="rId9" imgW="1485720" imgH="26640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235" y="3907185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25471"/>
              </p:ext>
            </p:extLst>
          </p:nvPr>
        </p:nvGraphicFramePr>
        <p:xfrm>
          <a:off x="2882528" y="3032977"/>
          <a:ext cx="1041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8" name="Equation" r:id="rId11" imgW="1041120" imgH="622080" progId="Equation.DSMT4">
                  <p:embed/>
                </p:oleObj>
              </mc:Choice>
              <mc:Fallback>
                <p:oleObj name="Equation" r:id="rId11" imgW="1041120" imgH="62208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82528" y="3032977"/>
                        <a:ext cx="1041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5388" y="1912389"/>
            <a:ext cx="5110088" cy="18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3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749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(5) Hyper-Laplacian Distribution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478797"/>
              </p:ext>
            </p:extLst>
          </p:nvPr>
        </p:nvGraphicFramePr>
        <p:xfrm>
          <a:off x="911090" y="1423166"/>
          <a:ext cx="181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4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090" y="1423166"/>
                        <a:ext cx="181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23528" y="214749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04167"/>
              </p:ext>
            </p:extLst>
          </p:nvPr>
        </p:nvGraphicFramePr>
        <p:xfrm>
          <a:off x="1329814" y="2196178"/>
          <a:ext cx="80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5" name="Equation" r:id="rId5" imgW="799920" imgH="342720" progId="Equation.DSMT4">
                  <p:embed/>
                </p:oleObj>
              </mc:Choice>
              <mc:Fallback>
                <p:oleObj name="Equation" r:id="rId5" imgW="799920" imgH="34272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9814" y="2196178"/>
                        <a:ext cx="800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071330" y="150175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i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67319"/>
              </p:ext>
            </p:extLst>
          </p:nvPr>
        </p:nvGraphicFramePr>
        <p:xfrm>
          <a:off x="4393007" y="1245366"/>
          <a:ext cx="181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6" name="Equation" r:id="rId7" imgW="1815840" imgH="838080" progId="Equation.DSMT4">
                  <p:embed/>
                </p:oleObj>
              </mc:Choice>
              <mc:Fallback>
                <p:oleObj name="Equation" r:id="rId7" imgW="1815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3007" y="1245366"/>
                        <a:ext cx="1816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274" y="2636912"/>
            <a:ext cx="5110088" cy="1879933"/>
          </a:xfrm>
          <a:prstGeom prst="rect">
            <a:avLst/>
          </a:prstGeom>
        </p:spPr>
      </p:pic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52869"/>
              </p:ext>
            </p:extLst>
          </p:nvPr>
        </p:nvGraphicFramePr>
        <p:xfrm>
          <a:off x="710445" y="3411652"/>
          <a:ext cx="1816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7" name="Equation" r:id="rId10" imgW="1815840" imgH="330120" progId="Equation.DSMT4">
                  <p:embed/>
                </p:oleObj>
              </mc:Choice>
              <mc:Fallback>
                <p:oleObj name="Equation" r:id="rId10" imgW="1815840" imgH="33012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445" y="3411652"/>
                        <a:ext cx="1816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11933"/>
              </p:ext>
            </p:extLst>
          </p:nvPr>
        </p:nvGraphicFramePr>
        <p:xfrm>
          <a:off x="740607" y="5083290"/>
          <a:ext cx="177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8" name="Equation" r:id="rId12" imgW="1777680" imgH="330120" progId="Equation.DSMT4">
                  <p:embed/>
                </p:oleObj>
              </mc:Choice>
              <mc:Fallback>
                <p:oleObj name="Equation" r:id="rId12" imgW="17776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607" y="5083290"/>
                        <a:ext cx="1778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9282" y="4613122"/>
            <a:ext cx="5110088" cy="1879933"/>
          </a:xfrm>
          <a:prstGeom prst="rect">
            <a:avLst/>
          </a:prstGeom>
        </p:spPr>
      </p:pic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12732"/>
              </p:ext>
            </p:extLst>
          </p:nvPr>
        </p:nvGraphicFramePr>
        <p:xfrm>
          <a:off x="366775" y="2728442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9" name="Equation" r:id="rId15" imgW="1485720" imgH="266400" progId="Equation.DSMT4">
                  <p:embed/>
                </p:oleObj>
              </mc:Choice>
              <mc:Fallback>
                <p:oleObj name="Equation" r:id="rId15" imgW="1485720" imgH="26640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775" y="2728442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2727190" y="2147497"/>
            <a:ext cx="5301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 decreases with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/>
              <a:t> 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66336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750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(6) Log-Normal Distribution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1316"/>
              </p:ext>
            </p:extLst>
          </p:nvPr>
        </p:nvGraphicFramePr>
        <p:xfrm>
          <a:off x="1290638" y="1139825"/>
          <a:ext cx="2832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2" name="Equation" r:id="rId3" imgW="2831760" imgH="914400" progId="Equation.DSMT4">
                  <p:embed/>
                </p:oleObj>
              </mc:Choice>
              <mc:Fallback>
                <p:oleObj name="Equation" r:id="rId3" imgW="2831760" imgH="91440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638" y="1139825"/>
                        <a:ext cx="28321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4644008" y="1484784"/>
            <a:ext cx="298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x</a:t>
            </a:r>
            <a:r>
              <a:rPr lang="en-US" altLang="zh-TW" dirty="0"/>
              <a:t> &gt; 0</a:t>
            </a:r>
            <a:endParaRPr lang="zh-TW" altLang="en-US" i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372603"/>
            <a:ext cx="5110088" cy="1879933"/>
          </a:xfrm>
          <a:prstGeom prst="rect">
            <a:avLst/>
          </a:prstGeom>
        </p:spPr>
      </p:pic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89868"/>
              </p:ext>
            </p:extLst>
          </p:nvPr>
        </p:nvGraphicFramePr>
        <p:xfrm>
          <a:off x="5592763" y="4276725"/>
          <a:ext cx="144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3" name="Equation" r:id="rId6" imgW="1447560" imgH="330120" progId="Equation.DSMT4">
                  <p:embed/>
                </p:oleObj>
              </mc:Choice>
              <mc:Fallback>
                <p:oleObj name="Equation" r:id="rId6" imgW="1447560" imgH="33012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2763" y="4276725"/>
                        <a:ext cx="1447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306189" y="218870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8917"/>
              </p:ext>
            </p:extLst>
          </p:nvPr>
        </p:nvGraphicFramePr>
        <p:xfrm>
          <a:off x="1328068" y="2201756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4" name="Equation" r:id="rId8" imgW="2311200" imgH="469800" progId="Equation.DSMT4">
                  <p:embed/>
                </p:oleObj>
              </mc:Choice>
              <mc:Fallback>
                <p:oleObj name="Equation" r:id="rId8" imgW="2311200" imgH="46980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8068" y="2201756"/>
                        <a:ext cx="2311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251520" y="292784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76911"/>
              </p:ext>
            </p:extLst>
          </p:nvPr>
        </p:nvGraphicFramePr>
        <p:xfrm>
          <a:off x="773820" y="3437044"/>
          <a:ext cx="3009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5" name="Equation" r:id="rId10" imgW="3009600" imgH="774360" progId="Equation.DSMT4">
                  <p:embed/>
                </p:oleObj>
              </mc:Choice>
              <mc:Fallback>
                <p:oleObj name="Equation" r:id="rId10" imgW="30096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3820" y="3437044"/>
                        <a:ext cx="3009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85110"/>
              </p:ext>
            </p:extLst>
          </p:nvPr>
        </p:nvGraphicFramePr>
        <p:xfrm>
          <a:off x="384695" y="4441825"/>
          <a:ext cx="3251201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6" name="Equation" r:id="rId12" imgW="3251160" imgH="622080" progId="Equation.DSMT4">
                  <p:embed/>
                </p:oleObj>
              </mc:Choice>
              <mc:Fallback>
                <p:oleObj name="Equation" r:id="rId12" imgW="3251160" imgH="62208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695" y="4441825"/>
                        <a:ext cx="3251201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06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751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(7) Rayleigh Distribution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1981"/>
              </p:ext>
            </p:extLst>
          </p:nvPr>
        </p:nvGraphicFramePr>
        <p:xfrm>
          <a:off x="1475656" y="993498"/>
          <a:ext cx="1905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40" name="Equation" r:id="rId3" imgW="1904760" imgH="901440" progId="Equation.DSMT4">
                  <p:embed/>
                </p:oleObj>
              </mc:Choice>
              <mc:Fallback>
                <p:oleObj name="Equation" r:id="rId3" imgW="1904760" imgH="901440" progId="Equation.DSMT4">
                  <p:embed/>
                  <p:pic>
                    <p:nvPicPr>
                      <p:cNvPr id="22" name="物件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993498"/>
                        <a:ext cx="1905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995936" y="1171560"/>
            <a:ext cx="298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x</a:t>
            </a:r>
            <a:r>
              <a:rPr lang="en-US" altLang="zh-TW" dirty="0"/>
              <a:t> &gt; 0</a:t>
            </a:r>
            <a:endParaRPr lang="zh-TW" altLang="en-US" i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50144" y="218056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11521"/>
              </p:ext>
            </p:extLst>
          </p:nvPr>
        </p:nvGraphicFramePr>
        <p:xfrm>
          <a:off x="1351362" y="2084856"/>
          <a:ext cx="1231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41" name="Equation" r:id="rId5" imgW="1231560" imgH="622080" progId="Equation.DSMT4">
                  <p:embed/>
                </p:oleObj>
              </mc:Choice>
              <mc:Fallback>
                <p:oleObj name="Equation" r:id="rId5" imgW="1231560" imgH="622080" progId="Equation.DSMT4">
                  <p:embed/>
                  <p:pic>
                    <p:nvPicPr>
                      <p:cNvPr id="29" name="物件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1362" y="2084856"/>
                        <a:ext cx="1231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358899" y="2918285"/>
            <a:ext cx="1332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03859"/>
              </p:ext>
            </p:extLst>
          </p:nvPr>
        </p:nvGraphicFramePr>
        <p:xfrm>
          <a:off x="1720280" y="3065426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42" name="Equation" r:id="rId7" imgW="1625400" imgH="622080" progId="Equation.DSMT4">
                  <p:embed/>
                </p:oleObj>
              </mc:Choice>
              <mc:Fallback>
                <p:oleObj name="Equation" r:id="rId7" imgW="1625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0280" y="3065426"/>
                        <a:ext cx="1625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30036"/>
              </p:ext>
            </p:extLst>
          </p:nvPr>
        </p:nvGraphicFramePr>
        <p:xfrm>
          <a:off x="467544" y="3915357"/>
          <a:ext cx="269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43" name="Equation" r:id="rId9" imgW="2692080" imgH="812520" progId="Equation.DSMT4">
                  <p:embed/>
                </p:oleObj>
              </mc:Choice>
              <mc:Fallback>
                <p:oleObj name="Equation" r:id="rId9" imgW="2692080" imgH="812520" progId="Equation.DSMT4">
                  <p:embed/>
                  <p:pic>
                    <p:nvPicPr>
                      <p:cNvPr id="32" name="物件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3915357"/>
                        <a:ext cx="2692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5197" y="2611449"/>
            <a:ext cx="5110088" cy="1879933"/>
          </a:xfrm>
          <a:prstGeom prst="rect">
            <a:avLst/>
          </a:prstGeom>
        </p:spPr>
      </p:pic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30176"/>
              </p:ext>
            </p:extLst>
          </p:nvPr>
        </p:nvGraphicFramePr>
        <p:xfrm>
          <a:off x="6160241" y="4714599"/>
          <a:ext cx="55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44" name="Equation" r:id="rId12" imgW="558720" imgH="317160" progId="Equation.DSMT4">
                  <p:embed/>
                </p:oleObj>
              </mc:Choice>
              <mc:Fallback>
                <p:oleObj name="Equation" r:id="rId12" imgW="558720" imgH="31716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60241" y="4714599"/>
                        <a:ext cx="558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22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752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(8) Pareto Distribution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5536" y="980728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99507"/>
              </p:ext>
            </p:extLst>
          </p:nvPr>
        </p:nvGraphicFramePr>
        <p:xfrm>
          <a:off x="971600" y="1268760"/>
          <a:ext cx="1536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0" name="Equation" r:id="rId3" imgW="1536480" imgH="723600" progId="Equation.DSMT4">
                  <p:embed/>
                </p:oleObj>
              </mc:Choice>
              <mc:Fallback>
                <p:oleObj name="Equation" r:id="rId3" imgW="1536480" imgH="72360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268760"/>
                        <a:ext cx="1536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2721427" y="1499269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x</a:t>
            </a:r>
            <a:r>
              <a:rPr lang="en-US" altLang="zh-TW" dirty="0"/>
              <a:t> &gt; </a:t>
            </a:r>
            <a:r>
              <a:rPr lang="en-US" altLang="zh-TW" i="1" dirty="0"/>
              <a:t>x</a:t>
            </a:r>
            <a:r>
              <a:rPr lang="en-US" altLang="zh-TW" baseline="-25000" dirty="0"/>
              <a:t>0</a:t>
            </a:r>
            <a:endParaRPr lang="zh-TW" altLang="en-US" i="1" baseline="-25000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95391"/>
              </p:ext>
            </p:extLst>
          </p:nvPr>
        </p:nvGraphicFramePr>
        <p:xfrm>
          <a:off x="4716016" y="1534714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1" name="Equation" r:id="rId5" imgW="1155600" imgH="368280" progId="Equation.DSMT4">
                  <p:embed/>
                </p:oleObj>
              </mc:Choice>
              <mc:Fallback>
                <p:oleObj name="Equation" r:id="rId5" imgW="1155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1534714"/>
                        <a:ext cx="1155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6084168" y="147212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otherwise</a:t>
            </a:r>
            <a:endParaRPr lang="zh-TW" altLang="en-US" i="1" baseline="-25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771800" y="1994875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x</a:t>
            </a:r>
            <a:r>
              <a:rPr lang="en-US" altLang="zh-TW" baseline="-25000" dirty="0"/>
              <a:t>0</a:t>
            </a:r>
            <a:r>
              <a:rPr lang="en-US" altLang="zh-TW" dirty="0"/>
              <a:t> &gt; 0,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&gt; 0</a:t>
            </a:r>
            <a:endParaRPr lang="zh-TW" altLang="en-US" i="1" baseline="-25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58481" y="259365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59499"/>
              </p:ext>
            </p:extLst>
          </p:nvPr>
        </p:nvGraphicFramePr>
        <p:xfrm>
          <a:off x="1192560" y="2463519"/>
          <a:ext cx="1219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2" name="Equation" r:id="rId7" imgW="1218960" imgH="622080" progId="Equation.DSMT4">
                  <p:embed/>
                </p:oleObj>
              </mc:Choice>
              <mc:Fallback>
                <p:oleObj name="Equation" r:id="rId7" imgW="1218960" imgH="6220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560" y="2463519"/>
                        <a:ext cx="1219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345143" y="3624664"/>
            <a:ext cx="1332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69839"/>
              </p:ext>
            </p:extLst>
          </p:nvPr>
        </p:nvGraphicFramePr>
        <p:xfrm>
          <a:off x="1664109" y="3648183"/>
          <a:ext cx="2057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3" name="Equation" r:id="rId9" imgW="2057400" imgH="634680" progId="Equation.DSMT4">
                  <p:embed/>
                </p:oleObj>
              </mc:Choice>
              <mc:Fallback>
                <p:oleObj name="Equation" r:id="rId9" imgW="2057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4109" y="3648183"/>
                        <a:ext cx="2057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32058"/>
              </p:ext>
            </p:extLst>
          </p:nvPr>
        </p:nvGraphicFramePr>
        <p:xfrm>
          <a:off x="438434" y="5308007"/>
          <a:ext cx="2933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4" name="Equation" r:id="rId11" imgW="2933640" imgH="622080" progId="Equation.DSMT4">
                  <p:embed/>
                </p:oleObj>
              </mc:Choice>
              <mc:Fallback>
                <p:oleObj name="Equation" r:id="rId11" imgW="2933640" imgH="622080" progId="Equation.DSMT4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434" y="5308007"/>
                        <a:ext cx="2933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2858327" y="4351735"/>
            <a:ext cx="1692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&gt; 2 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4522"/>
              </p:ext>
            </p:extLst>
          </p:nvPr>
        </p:nvGraphicFramePr>
        <p:xfrm>
          <a:off x="1719264" y="4830678"/>
          <a:ext cx="99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5" name="Equation" r:id="rId13" imgW="990360" imgH="342720" progId="Equation.DSMT4">
                  <p:embed/>
                </p:oleObj>
              </mc:Choice>
              <mc:Fallback>
                <p:oleObj name="Equation" r:id="rId13" imgW="990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9264" y="4830678"/>
                        <a:ext cx="990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/>
          <p:cNvSpPr txBox="1"/>
          <p:nvPr/>
        </p:nvSpPr>
        <p:spPr>
          <a:xfrm>
            <a:off x="2875098" y="4746927"/>
            <a:ext cx="1692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</a:t>
            </a:r>
            <a:r>
              <a:rPr lang="en-US" altLang="zh-TW" dirty="0"/>
              <a:t> 2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718255" y="2580208"/>
            <a:ext cx="156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&gt; 1 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24149"/>
              </p:ext>
            </p:extLst>
          </p:nvPr>
        </p:nvGraphicFramePr>
        <p:xfrm>
          <a:off x="466736" y="6198335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6" name="Equation" r:id="rId15" imgW="1663560" imgH="266400" progId="Equation.DSMT4">
                  <p:embed/>
                </p:oleObj>
              </mc:Choice>
              <mc:Fallback>
                <p:oleObj name="Equation" r:id="rId15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6736" y="6198335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2179349" y="6116241"/>
            <a:ext cx="1692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</a:t>
            </a:r>
            <a:r>
              <a:rPr lang="en-US" altLang="zh-TW" dirty="0"/>
              <a:t> 3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497751" y="5479494"/>
            <a:ext cx="156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dirty="0"/>
              <a:t>&gt; 3 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15360"/>
              </p:ext>
            </p:extLst>
          </p:nvPr>
        </p:nvGraphicFramePr>
        <p:xfrm>
          <a:off x="1152536" y="3147335"/>
          <a:ext cx="97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7" name="Equation" r:id="rId17" imgW="977760" imgH="342720" progId="Equation.DSMT4">
                  <p:embed/>
                </p:oleObj>
              </mc:Choice>
              <mc:Fallback>
                <p:oleObj name="Equation" r:id="rId17" imgW="977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52536" y="3147335"/>
                        <a:ext cx="977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2339752" y="3061447"/>
            <a:ext cx="1692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dirty="0">
                <a:sym typeface="Symbol" panose="05050102010706020507" pitchFamily="18" charset="2"/>
              </a:rPr>
              <a:t> 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2170" y="2886383"/>
            <a:ext cx="5110088" cy="1879933"/>
          </a:xfrm>
          <a:prstGeom prst="rect">
            <a:avLst/>
          </a:prstGeom>
        </p:spPr>
      </p:pic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28335"/>
              </p:ext>
            </p:extLst>
          </p:nvPr>
        </p:nvGraphicFramePr>
        <p:xfrm>
          <a:off x="5768036" y="4778638"/>
          <a:ext cx="1778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38" name="Equation" r:id="rId20" imgW="1777680" imgH="342720" progId="Equation.DSMT4">
                  <p:embed/>
                </p:oleObj>
              </mc:Choice>
              <mc:Fallback>
                <p:oleObj name="Equation" r:id="rId20" imgW="1777680" imgH="342720" progId="Equation.DSMT4">
                  <p:embed/>
                  <p:pic>
                    <p:nvPicPr>
                      <p:cNvPr id="27" name="物件 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68036" y="4778638"/>
                        <a:ext cx="1778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39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753</a:t>
            </a:fld>
            <a:endParaRPr lang="en-US" altLang="zh-TW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6920" y="400899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9.3  </a:t>
            </a: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71739"/>
              </p:ext>
            </p:extLst>
          </p:nvPr>
        </p:nvGraphicFramePr>
        <p:xfrm>
          <a:off x="1062839" y="2017217"/>
          <a:ext cx="3594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0" name="Equation" r:id="rId3" imgW="3593880" imgH="596880" progId="Equation.DSMT4">
                  <p:embed/>
                </p:oleObj>
              </mc:Choice>
              <mc:Fallback>
                <p:oleObj name="Equation" r:id="rId3" imgW="3593880" imgH="59688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839" y="2017217"/>
                        <a:ext cx="3594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63960" y="1189779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Discrete Case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87160"/>
              </p:ext>
            </p:extLst>
          </p:nvPr>
        </p:nvGraphicFramePr>
        <p:xfrm>
          <a:off x="1062839" y="3712611"/>
          <a:ext cx="3949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1" name="Equation" r:id="rId5" imgW="3949560" imgH="571320" progId="Equation.DSMT4">
                  <p:embed/>
                </p:oleObj>
              </mc:Choice>
              <mc:Fallback>
                <p:oleObj name="Equation" r:id="rId5" imgW="3949560" imgH="57132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839" y="3712611"/>
                        <a:ext cx="3949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711183" y="326379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Continuous Case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372259"/>
              </p:ext>
            </p:extLst>
          </p:nvPr>
        </p:nvGraphicFramePr>
        <p:xfrm>
          <a:off x="2695348" y="2690887"/>
          <a:ext cx="2971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2" name="Equation" r:id="rId7" imgW="2971800" imgH="419040" progId="Equation.DSMT4">
                  <p:embed/>
                </p:oleObj>
              </mc:Choice>
              <mc:Fallback>
                <p:oleObj name="Equation" r:id="rId7" imgW="2971800" imgH="41904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5348" y="2690887"/>
                        <a:ext cx="2971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1422879" y="267013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fact, </a:t>
            </a:r>
            <a:endParaRPr lang="zh-TW" altLang="en-US" dirty="0"/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33584"/>
              </p:ext>
            </p:extLst>
          </p:nvPr>
        </p:nvGraphicFramePr>
        <p:xfrm>
          <a:off x="2832529" y="4499838"/>
          <a:ext cx="298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3" name="Equation" r:id="rId9" imgW="2984400" imgH="419040" progId="Equation.DSMT4">
                  <p:embed/>
                </p:oleObj>
              </mc:Choice>
              <mc:Fallback>
                <p:oleObj name="Equation" r:id="rId9" imgW="2984400" imgH="419040" progId="Equation.DSMT4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32529" y="4499838"/>
                        <a:ext cx="2984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1566895" y="4478852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fact, </a:t>
            </a:r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  <a:stCxn id="32" idx="1"/>
          </p:cNvCxnSpPr>
          <p:nvPr/>
        </p:nvCxnSpPr>
        <p:spPr>
          <a:xfrm flipH="1">
            <a:off x="1976250" y="1556212"/>
            <a:ext cx="1379998" cy="470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356248" y="1340768"/>
            <a:ext cx="474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Entropy of </a:t>
            </a:r>
            <a:r>
              <a:rPr lang="en-US" altLang="zh-TW" i="1" dirty="0"/>
              <a:t>X</a:t>
            </a:r>
            <a:r>
              <a:rPr lang="en-US" altLang="zh-TW" dirty="0"/>
              <a:t> can be denoted by </a:t>
            </a:r>
            <a:r>
              <a:rPr lang="en-US" altLang="zh-TW" i="1" dirty="0">
                <a:solidFill>
                  <a:srgbClr val="3333FF"/>
                </a:solidFill>
              </a:rPr>
              <a:t>H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)  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754</a:t>
            </a:fld>
            <a:endParaRPr lang="en-US" altLang="zh-TW"/>
          </a:p>
        </p:txBody>
      </p:sp>
      <p:sp>
        <p:nvSpPr>
          <p:cNvPr id="20" name="文字方塊 19"/>
          <p:cNvSpPr txBox="1"/>
          <p:nvPr/>
        </p:nvSpPr>
        <p:spPr>
          <a:xfrm>
            <a:off x="611560" y="49534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 </a:t>
            </a:r>
          </a:p>
          <a:p>
            <a:r>
              <a:rPr lang="en-US" altLang="zh-TW" dirty="0"/>
              <a:t>(1) Since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8586"/>
              </p:ext>
            </p:extLst>
          </p:nvPr>
        </p:nvGraphicFramePr>
        <p:xfrm>
          <a:off x="1668463" y="1196975"/>
          <a:ext cx="176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8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463" y="1196975"/>
                        <a:ext cx="1765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51374"/>
              </p:ext>
            </p:extLst>
          </p:nvPr>
        </p:nvGraphicFramePr>
        <p:xfrm>
          <a:off x="1763688" y="221605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9" name="Equation" r:id="rId5" imgW="1371600" imgH="317160" progId="Equation.DSMT4">
                  <p:embed/>
                </p:oleObj>
              </mc:Choice>
              <mc:Fallback>
                <p:oleObj name="Equation" r:id="rId5" imgW="1371600" imgH="317160" progId="Equation.DSMT4">
                  <p:embed/>
                  <p:pic>
                    <p:nvPicPr>
                      <p:cNvPr id="14" name="物件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21605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971600" y="167253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63743"/>
              </p:ext>
            </p:extLst>
          </p:nvPr>
        </p:nvGraphicFramePr>
        <p:xfrm>
          <a:off x="3959225" y="1196975"/>
          <a:ext cx="177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0" name="Equation" r:id="rId7" imgW="1777680" imgH="393480" progId="Equation.DSMT4">
                  <p:embed/>
                </p:oleObj>
              </mc:Choice>
              <mc:Fallback>
                <p:oleObj name="Equation" r:id="rId7" imgW="1777680" imgH="393480" progId="Equation.DSMT4">
                  <p:embed/>
                  <p:pic>
                    <p:nvPicPr>
                      <p:cNvPr id="24" name="物件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9225" y="1196975"/>
                        <a:ext cx="177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611560" y="2678377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In some literature, the entropy of X is denoted by  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08608"/>
              </p:ext>
            </p:extLst>
          </p:nvPr>
        </p:nvGraphicFramePr>
        <p:xfrm>
          <a:off x="3135288" y="3254087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1" name="Equation" r:id="rId9" imgW="774360" imgH="368280" progId="Equation.DSMT4">
                  <p:embed/>
                </p:oleObj>
              </mc:Choice>
              <mc:Fallback>
                <p:oleObj name="Equation" r:id="rId9" imgW="774360" imgH="3682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5288" y="3254087"/>
                        <a:ext cx="774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562856" y="3925374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When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75252"/>
              </p:ext>
            </p:extLst>
          </p:nvPr>
        </p:nvGraphicFramePr>
        <p:xfrm>
          <a:off x="1763688" y="3987961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2" name="Equation" r:id="rId11" imgW="1155600" imgH="368280" progId="Equation.DSMT4">
                  <p:embed/>
                </p:oleObj>
              </mc:Choice>
              <mc:Fallback>
                <p:oleObj name="Equation" r:id="rId11" imgW="1155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3688" y="3987961"/>
                        <a:ext cx="1155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2828824" y="3925374"/>
            <a:ext cx="1612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, we can set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25741"/>
              </p:ext>
            </p:extLst>
          </p:nvPr>
        </p:nvGraphicFramePr>
        <p:xfrm>
          <a:off x="2747938" y="4522857"/>
          <a:ext cx="2324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3" name="Equation" r:id="rId13" imgW="2323800" imgH="393480" progId="Equation.DSMT4">
                  <p:embed/>
                </p:oleObj>
              </mc:Choice>
              <mc:Fallback>
                <p:oleObj name="Equation" r:id="rId13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7938" y="4522857"/>
                        <a:ext cx="2324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923753" y="4956927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calculating the entropy.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89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755</a:t>
            </a:fld>
            <a:endParaRPr lang="en-US" altLang="zh-TW"/>
          </a:p>
        </p:txBody>
      </p:sp>
      <p:sp>
        <p:nvSpPr>
          <p:cNvPr id="13" name="文字方塊 12"/>
          <p:cNvSpPr txBox="1"/>
          <p:nvPr/>
        </p:nvSpPr>
        <p:spPr>
          <a:xfrm>
            <a:off x="467544" y="33265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94147"/>
              </p:ext>
            </p:extLst>
          </p:nvPr>
        </p:nvGraphicFramePr>
        <p:xfrm>
          <a:off x="1403648" y="908720"/>
          <a:ext cx="370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49" name="Equation" r:id="rId3" imgW="3708360" imgH="368280" progId="Equation.DSMT4">
                  <p:embed/>
                </p:oleObj>
              </mc:Choice>
              <mc:Fallback>
                <p:oleObj name="Equation" r:id="rId3" imgW="3708360" imgH="36828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908720"/>
                        <a:ext cx="3708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63591" y="1296545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26318"/>
              </p:ext>
            </p:extLst>
          </p:nvPr>
        </p:nvGraphicFramePr>
        <p:xfrm>
          <a:off x="1511300" y="1768475"/>
          <a:ext cx="241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50" name="Equation" r:id="rId5" imgW="2412720" imgH="368280" progId="Equation.DSMT4">
                  <p:embed/>
                </p:oleObj>
              </mc:Choice>
              <mc:Fallback>
                <p:oleObj name="Equation" r:id="rId5" imgW="2412720" imgH="3682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1300" y="1768475"/>
                        <a:ext cx="2413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38936" y="2395543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2] 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70930"/>
              </p:ext>
            </p:extLst>
          </p:nvPr>
        </p:nvGraphicFramePr>
        <p:xfrm>
          <a:off x="1390650" y="2941638"/>
          <a:ext cx="561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51" name="Equation" r:id="rId7" imgW="5613120" imgH="368280" progId="Equation.DSMT4">
                  <p:embed/>
                </p:oleObj>
              </mc:Choice>
              <mc:Fallback>
                <p:oleObj name="Equation" r:id="rId7" imgW="5613120" imgH="36828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0650" y="2941638"/>
                        <a:ext cx="5613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34983" y="3359432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71546"/>
              </p:ext>
            </p:extLst>
          </p:nvPr>
        </p:nvGraphicFramePr>
        <p:xfrm>
          <a:off x="1511300" y="3798888"/>
          <a:ext cx="506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52" name="Equation" r:id="rId9" imgW="5067000" imgH="368280" progId="Equation.DSMT4">
                  <p:embed/>
                </p:oleObj>
              </mc:Choice>
              <mc:Fallback>
                <p:oleObj name="Equation" r:id="rId9" imgW="5067000" imgH="3682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11300" y="3798888"/>
                        <a:ext cx="5067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422152" y="4323321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3] 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121"/>
              </p:ext>
            </p:extLst>
          </p:nvPr>
        </p:nvGraphicFramePr>
        <p:xfrm>
          <a:off x="1379538" y="4946650"/>
          <a:ext cx="561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53" name="Equation" r:id="rId11" imgW="5613120" imgH="368280" progId="Equation.DSMT4">
                  <p:embed/>
                </p:oleObj>
              </mc:Choice>
              <mc:Fallback>
                <p:oleObj name="Equation" r:id="rId11" imgW="56131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9538" y="4946650"/>
                        <a:ext cx="5613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22152" y="5318503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21800"/>
              </p:ext>
            </p:extLst>
          </p:nvPr>
        </p:nvGraphicFramePr>
        <p:xfrm>
          <a:off x="1504950" y="5749925"/>
          <a:ext cx="591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54" name="Equation" r:id="rId13" imgW="5918040" imgH="368280" progId="Equation.DSMT4">
                  <p:embed/>
                </p:oleObj>
              </mc:Choice>
              <mc:Fallback>
                <p:oleObj name="Equation" r:id="rId13" imgW="59180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04950" y="5749925"/>
                        <a:ext cx="5918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26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738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395536" y="449719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 Binomial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6261" y="981245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Mass Function (PMF)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55877"/>
              </p:ext>
            </p:extLst>
          </p:nvPr>
        </p:nvGraphicFramePr>
        <p:xfrm>
          <a:off x="971600" y="1549384"/>
          <a:ext cx="2984501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51" name="Equation" r:id="rId3" imgW="2984400" imgH="774360" progId="Equation.DSMT4">
                  <p:embed/>
                </p:oleObj>
              </mc:Choice>
              <mc:Fallback>
                <p:oleObj name="Equation" r:id="rId3" imgW="2984400" imgH="77436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549384"/>
                        <a:ext cx="2984501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139952" y="1721290"/>
            <a:ext cx="2305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n</a:t>
            </a:r>
            <a:r>
              <a:rPr lang="en-US" altLang="zh-TW" dirty="0"/>
              <a:t> = 0, 1, …,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73996" y="2292818"/>
            <a:ext cx="8086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/>
              <a:t>[Physical Meaning]</a:t>
            </a:r>
            <a:r>
              <a:rPr lang="en-US" altLang="zh-TW" dirty="0"/>
              <a:t>: If we perform a trial </a:t>
            </a:r>
            <a:r>
              <a:rPr lang="en-US" altLang="zh-TW" i="1" dirty="0"/>
              <a:t>N</a:t>
            </a:r>
            <a:r>
              <a:rPr lang="en-US" altLang="zh-TW" dirty="0"/>
              <a:t> times and for each time the successful rate is </a:t>
            </a:r>
            <a:r>
              <a:rPr lang="en-US" altLang="zh-TW" i="1" dirty="0"/>
              <a:t>p</a:t>
            </a:r>
            <a:r>
              <a:rPr lang="en-US" altLang="zh-TW" dirty="0"/>
              <a:t>, then </a:t>
            </a:r>
            <a:r>
              <a:rPr lang="en-US" altLang="zh-TW" i="1" dirty="0"/>
              <a:t>P</a:t>
            </a:r>
            <a:r>
              <a:rPr lang="en-US" altLang="zh-TW" baseline="-25000" dirty="0"/>
              <a:t>X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is the probability where the number of successful trials is </a:t>
            </a:r>
            <a:r>
              <a:rPr lang="en-US" altLang="zh-TW" i="1" dirty="0"/>
              <a:t>n</a:t>
            </a:r>
            <a:r>
              <a:rPr lang="en-US" altLang="zh-TW" dirty="0"/>
              <a:t>.    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560306"/>
            <a:ext cx="5110088" cy="1879933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5411283" y="5374267"/>
            <a:ext cx="1898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p</a:t>
            </a:r>
            <a:r>
              <a:rPr lang="en-US" altLang="zh-TW" dirty="0"/>
              <a:t> = 1/2, </a:t>
            </a:r>
            <a:r>
              <a:rPr lang="en-US" altLang="zh-TW" i="1" dirty="0"/>
              <a:t>N</a:t>
            </a:r>
            <a:r>
              <a:rPr lang="en-US" altLang="zh-TW" dirty="0"/>
              <a:t> = 5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3997" y="3595267"/>
            <a:ext cx="115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dirty="0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579494"/>
              </p:ext>
            </p:extLst>
          </p:nvPr>
        </p:nvGraphicFramePr>
        <p:xfrm>
          <a:off x="1749777" y="3639260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52" name="Equation" r:id="rId6" imgW="1015920" imgH="342720" progId="Equation.DSMT4">
                  <p:embed/>
                </p:oleObj>
              </mc:Choice>
              <mc:Fallback>
                <p:oleObj name="Equation" r:id="rId6" imgW="1015920" imgH="34272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9777" y="3639260"/>
                        <a:ext cx="1016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373997" y="4137581"/>
            <a:ext cx="1796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76553"/>
              </p:ext>
            </p:extLst>
          </p:nvPr>
        </p:nvGraphicFramePr>
        <p:xfrm>
          <a:off x="1749777" y="4297072"/>
          <a:ext cx="1943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53" name="Equation" r:id="rId8" imgW="1942920" imgH="406080" progId="Equation.DSMT4">
                  <p:embed/>
                </p:oleObj>
              </mc:Choice>
              <mc:Fallback>
                <p:oleObj name="Equation" r:id="rId8" imgW="1942920" imgH="40608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9777" y="4297072"/>
                        <a:ext cx="1943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87600"/>
              </p:ext>
            </p:extLst>
          </p:nvPr>
        </p:nvGraphicFramePr>
        <p:xfrm>
          <a:off x="492900" y="5009232"/>
          <a:ext cx="30368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54" name="Equation" r:id="rId10" imgW="2641320" imgH="749160" progId="Equation.DSMT4">
                  <p:embed/>
                </p:oleObj>
              </mc:Choice>
              <mc:Fallback>
                <p:oleObj name="Equation" r:id="rId10" imgW="2641320" imgH="74916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900" y="5009232"/>
                        <a:ext cx="3036888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339753" y="5918211"/>
            <a:ext cx="8408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N</a:t>
            </a:r>
            <a:r>
              <a:rPr lang="en-US" altLang="zh-TW" dirty="0"/>
              <a:t> = 1, the binomial distribution is called the </a:t>
            </a:r>
            <a:r>
              <a:rPr lang="en-US" altLang="zh-TW" dirty="0">
                <a:solidFill>
                  <a:srgbClr val="FF0000"/>
                </a:solidFill>
              </a:rPr>
              <a:t>Bernoulli distribution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888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756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95536" y="427038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4] 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62838"/>
              </p:ext>
            </p:extLst>
          </p:nvPr>
        </p:nvGraphicFramePr>
        <p:xfrm>
          <a:off x="1043608" y="980728"/>
          <a:ext cx="6235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6" name="Equation" r:id="rId3" imgW="6235560" imgH="825480" progId="Equation.DSMT4">
                  <p:embed/>
                </p:oleObj>
              </mc:Choice>
              <mc:Fallback>
                <p:oleObj name="Equation" r:id="rId3" imgW="6235560" imgH="8254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980728"/>
                        <a:ext cx="6235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30137"/>
              </p:ext>
            </p:extLst>
          </p:nvPr>
        </p:nvGraphicFramePr>
        <p:xfrm>
          <a:off x="1138238" y="1958975"/>
          <a:ext cx="5397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7" name="Equation" r:id="rId5" imgW="5397480" imgH="393480" progId="Equation.DSMT4">
                  <p:embed/>
                </p:oleObj>
              </mc:Choice>
              <mc:Fallback>
                <p:oleObj name="Equation" r:id="rId5" imgW="5397480" imgH="393480" progId="Equation.DSMT4">
                  <p:embed/>
                  <p:pic>
                    <p:nvPicPr>
                      <p:cNvPr id="28" name="物件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8238" y="1958975"/>
                        <a:ext cx="5397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95536" y="2780928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5] 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77517"/>
              </p:ext>
            </p:extLst>
          </p:nvPr>
        </p:nvGraphicFramePr>
        <p:xfrm>
          <a:off x="1009080" y="3337593"/>
          <a:ext cx="701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8" name="Equation" r:id="rId7" imgW="7010280" imgH="368280" progId="Equation.DSMT4">
                  <p:embed/>
                </p:oleObj>
              </mc:Choice>
              <mc:Fallback>
                <p:oleObj name="Equation" r:id="rId7" imgW="7010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9080" y="3337593"/>
                        <a:ext cx="7010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28442"/>
              </p:ext>
            </p:extLst>
          </p:nvPr>
        </p:nvGraphicFramePr>
        <p:xfrm>
          <a:off x="1144588" y="4000500"/>
          <a:ext cx="415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9" name="Equation" r:id="rId9" imgW="4152600" imgH="393480" progId="Equation.DSMT4">
                  <p:embed/>
                </p:oleObj>
              </mc:Choice>
              <mc:Fallback>
                <p:oleObj name="Equation" r:id="rId9" imgW="4152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4588" y="4000500"/>
                        <a:ext cx="4152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33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757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467544" y="449719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Main Applications of Entropy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5842" y="1035368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(a) Thermodynamics (</a:t>
            </a:r>
            <a:r>
              <a:rPr lang="zh-TW" altLang="en-US" dirty="0"/>
              <a:t>熱力學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45842" y="1621018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(b) Information Theory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7544" y="2828704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(c) Data Compression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71600" y="2206668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less entropy = more meaningful information 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08227"/>
              </p:ext>
            </p:extLst>
          </p:nvPr>
        </p:nvGraphicFramePr>
        <p:xfrm>
          <a:off x="1051143" y="3556189"/>
          <a:ext cx="5562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5" name="Equation" r:id="rId3" imgW="5562360" imgH="368280" progId="Equation.DSMT4">
                  <p:embed/>
                </p:oleObj>
              </mc:Choice>
              <mc:Fallback>
                <p:oleObj name="Equation" r:id="rId3" imgW="5562360" imgH="3682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143" y="3556189"/>
                        <a:ext cx="5562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67544" y="4221088"/>
            <a:ext cx="6009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(d) Optimization, Classification, Machine Learning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98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758</a:t>
            </a:fld>
            <a:endParaRPr lang="en-US" altLang="zh-TW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6920" y="400899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  </a:t>
            </a:r>
            <a:r>
              <a:rPr lang="en-US" altLang="zh-TW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Kullback-Leibler</a:t>
            </a: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Divergence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7404" y="1824960"/>
            <a:ext cx="8064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Kullback-Leibler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divergence (KL divergence, KL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散度，相對熵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to determine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of two probability distributions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6920" y="1197660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9.4.1  Definition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67404" y="2924944"/>
            <a:ext cx="8064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discrete case, suppose that there are two probability distribution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Then the KL divergence from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</a:t>
            </a:r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3965"/>
              </p:ext>
            </p:extLst>
          </p:nvPr>
        </p:nvGraphicFramePr>
        <p:xfrm>
          <a:off x="1906833" y="3861048"/>
          <a:ext cx="3581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3" name="Equation" r:id="rId3" imgW="3581280" imgH="596880" progId="Equation.DSMT4">
                  <p:embed/>
                </p:oleObj>
              </mc:Choice>
              <mc:Fallback>
                <p:oleObj name="Equation" r:id="rId3" imgW="3581280" imgH="59688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833" y="3861048"/>
                        <a:ext cx="3581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61707" y="4723437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44104"/>
              </p:ext>
            </p:extLst>
          </p:nvPr>
        </p:nvGraphicFramePr>
        <p:xfrm>
          <a:off x="1905000" y="4564063"/>
          <a:ext cx="218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4" name="Equation" r:id="rId5" imgW="2184120" imgH="749160" progId="Equation.DSMT4">
                  <p:embed/>
                </p:oleObj>
              </mc:Choice>
              <mc:Fallback>
                <p:oleObj name="Equation" r:id="rId5" imgW="21841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564063"/>
                        <a:ext cx="2184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460853" y="4743902"/>
            <a:ext cx="3710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72965"/>
              </p:ext>
            </p:extLst>
          </p:nvPr>
        </p:nvGraphicFramePr>
        <p:xfrm>
          <a:off x="1850661" y="5472737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5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0661" y="5472737"/>
                        <a:ext cx="1333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563017" y="5435550"/>
            <a:ext cx="3710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E051F59-D616-4DEC-B3E8-071923B0A1B7}"/>
              </a:ext>
            </a:extLst>
          </p:cNvPr>
          <p:cNvCxnSpPr>
            <a:cxnSpLocks/>
          </p:cNvCxnSpPr>
          <p:nvPr/>
        </p:nvCxnSpPr>
        <p:spPr>
          <a:xfrm flipH="1" flipV="1">
            <a:off x="6084168" y="3643918"/>
            <a:ext cx="360040" cy="44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C377C4-FDE5-42CD-8E22-1DD0F022F495}"/>
              </a:ext>
            </a:extLst>
          </p:cNvPr>
          <p:cNvSpPr txBox="1"/>
          <p:nvPr/>
        </p:nvSpPr>
        <p:spPr>
          <a:xfrm>
            <a:off x="5790161" y="3980339"/>
            <a:ext cx="1648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Approximated probability model</a:t>
            </a:r>
            <a:endParaRPr lang="zh-TW" altLang="en-US" sz="18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06505D1-96B1-42F2-929F-E1A7BD85F7BC}"/>
              </a:ext>
            </a:extLst>
          </p:cNvPr>
          <p:cNvCxnSpPr>
            <a:cxnSpLocks/>
          </p:cNvCxnSpPr>
          <p:nvPr/>
        </p:nvCxnSpPr>
        <p:spPr>
          <a:xfrm flipH="1" flipV="1">
            <a:off x="7136244" y="3640178"/>
            <a:ext cx="488904" cy="394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69A2F2A-BFFE-47A9-9095-023856A90A34}"/>
              </a:ext>
            </a:extLst>
          </p:cNvPr>
          <p:cNvSpPr txBox="1"/>
          <p:nvPr/>
        </p:nvSpPr>
        <p:spPr>
          <a:xfrm>
            <a:off x="7056922" y="3878003"/>
            <a:ext cx="16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Ture probability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4927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759</a:t>
            </a:fld>
            <a:endParaRPr lang="en-US" altLang="zh-TW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7544" y="1412776"/>
            <a:ext cx="806489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If it exists some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0, then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1179"/>
              </p:ext>
            </p:extLst>
          </p:nvPr>
        </p:nvGraphicFramePr>
        <p:xfrm>
          <a:off x="2353097" y="2389966"/>
          <a:ext cx="176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98" name="Equation" r:id="rId3" imgW="1765080" imgH="368280" progId="Equation.DSMT4">
                  <p:embed/>
                </p:oleObj>
              </mc:Choice>
              <mc:Fallback>
                <p:oleObj name="Equation" r:id="rId3" imgW="1765080" imgH="3682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3097" y="2389966"/>
                        <a:ext cx="1765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24276"/>
              </p:ext>
            </p:extLst>
          </p:nvPr>
        </p:nvGraphicFramePr>
        <p:xfrm>
          <a:off x="2401516" y="3488155"/>
          <a:ext cx="194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99" name="Equation" r:id="rId5" imgW="1942920" imgH="368280" progId="Equation.DSMT4">
                  <p:embed/>
                </p:oleObj>
              </mc:Choice>
              <mc:Fallback>
                <p:oleObj name="Equation" r:id="rId5" imgW="1942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1516" y="3488155"/>
                        <a:ext cx="194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835259"/>
              </p:ext>
            </p:extLst>
          </p:nvPr>
        </p:nvGraphicFramePr>
        <p:xfrm>
          <a:off x="536997" y="427038"/>
          <a:ext cx="3581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00" name="Equation" r:id="rId7" imgW="3581280" imgH="596880" progId="Equation.DSMT4">
                  <p:embed/>
                </p:oleObj>
              </mc:Choice>
              <mc:Fallback>
                <p:oleObj name="Equation" r:id="rId7" imgW="3581280" imgH="5968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997" y="427038"/>
                        <a:ext cx="3581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92914"/>
              </p:ext>
            </p:extLst>
          </p:nvPr>
        </p:nvGraphicFramePr>
        <p:xfrm>
          <a:off x="4497388" y="290513"/>
          <a:ext cx="218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01" name="Equation" r:id="rId9" imgW="2184120" imgH="749160" progId="Equation.DSMT4">
                  <p:embed/>
                </p:oleObj>
              </mc:Choice>
              <mc:Fallback>
                <p:oleObj name="Equation" r:id="rId9" imgW="2184120" imgH="7491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7388" y="290513"/>
                        <a:ext cx="2184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93675"/>
              </p:ext>
            </p:extLst>
          </p:nvPr>
        </p:nvGraphicFramePr>
        <p:xfrm>
          <a:off x="4443820" y="1199019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02" name="Equation" r:id="rId11" imgW="1333440" imgH="393480" progId="Equation.DSMT4">
                  <p:embed/>
                </p:oleObj>
              </mc:Choice>
              <mc:Fallback>
                <p:oleObj name="Equation" r:id="rId11" imgW="1333440" imgH="3934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3820" y="1199019"/>
                        <a:ext cx="1333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858813" y="427038"/>
            <a:ext cx="16746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022215" y="1134463"/>
            <a:ext cx="1718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959955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(3) In fact,</a:t>
            </a: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92731"/>
              </p:ext>
            </p:extLst>
          </p:nvPr>
        </p:nvGraphicFramePr>
        <p:xfrm>
          <a:off x="1459820" y="4449253"/>
          <a:ext cx="474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403" name="Equation" r:id="rId13" imgW="4749480" imgH="596880" progId="Equation.DSMT4">
                  <p:embed/>
                </p:oleObj>
              </mc:Choice>
              <mc:Fallback>
                <p:oleObj name="Equation" r:id="rId13" imgW="47494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9820" y="4449253"/>
                        <a:ext cx="4749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38363" y="5001138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(4) In usual, 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en-US" altLang="zh-TW" dirty="0">
                <a:cs typeface="Times New Roman" panose="02020603050405020304" pitchFamily="18" charset="0"/>
              </a:rPr>
              <a:t> is the true probability and </a:t>
            </a:r>
            <a:r>
              <a:rPr lang="en-US" altLang="zh-TW" i="1" dirty="0">
                <a:cs typeface="Times New Roman" panose="02020603050405020304" pitchFamily="18" charset="0"/>
              </a:rPr>
              <a:t>Y</a:t>
            </a:r>
            <a:r>
              <a:rPr lang="en-US" altLang="zh-TW" dirty="0">
                <a:cs typeface="Times New Roman" panose="02020603050405020304" pitchFamily="18" charset="0"/>
              </a:rPr>
              <a:t> is the probability model.  </a:t>
            </a:r>
          </a:p>
        </p:txBody>
      </p:sp>
    </p:spTree>
    <p:extLst>
      <p:ext uri="{BB962C8B-B14F-4D97-AF65-F5344CB8AC3E}">
        <p14:creationId xmlns:p14="http://schemas.microsoft.com/office/powerpoint/2010/main" val="181654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760</a:t>
            </a:fld>
            <a:endParaRPr lang="en-US" altLang="zh-TW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7544" y="1599865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In fact,  </a:t>
            </a:r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/>
        </p:nvGraphicFramePr>
        <p:xfrm>
          <a:off x="536997" y="427038"/>
          <a:ext cx="3581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0" name="Equation" r:id="rId3" imgW="3581280" imgH="596880" progId="Equation.DSMT4">
                  <p:embed/>
                </p:oleObj>
              </mc:Choice>
              <mc:Fallback>
                <p:oleObj name="Equation" r:id="rId3" imgW="3581280" imgH="5968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997" y="427038"/>
                        <a:ext cx="3581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95723"/>
              </p:ext>
            </p:extLst>
          </p:nvPr>
        </p:nvGraphicFramePr>
        <p:xfrm>
          <a:off x="4497388" y="290513"/>
          <a:ext cx="218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1" name="Equation" r:id="rId5" imgW="2184120" imgH="749160" progId="Equation.DSMT4">
                  <p:embed/>
                </p:oleObj>
              </mc:Choice>
              <mc:Fallback>
                <p:oleObj name="Equation" r:id="rId5" imgW="2184120" imgH="74916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7388" y="290513"/>
                        <a:ext cx="2184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/>
        </p:nvGraphicFramePr>
        <p:xfrm>
          <a:off x="4443820" y="1199019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2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3820" y="1199019"/>
                        <a:ext cx="1333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858813" y="427038"/>
            <a:ext cx="16746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022215" y="1134463"/>
            <a:ext cx="1718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93898"/>
              </p:ext>
            </p:extLst>
          </p:nvPr>
        </p:nvGraphicFramePr>
        <p:xfrm>
          <a:off x="1691680" y="2589952"/>
          <a:ext cx="295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3" name="Equation" r:id="rId9" imgW="2958840" imgH="368280" progId="Equation.DSMT4">
                  <p:embed/>
                </p:oleObj>
              </mc:Choice>
              <mc:Fallback>
                <p:oleObj name="Equation" r:id="rId9" imgW="2958840" imgH="3682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2589952"/>
                        <a:ext cx="2959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8535" y="3027940"/>
            <a:ext cx="12231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61957"/>
              </p:ext>
            </p:extLst>
          </p:nvPr>
        </p:nvGraphicFramePr>
        <p:xfrm>
          <a:off x="1705487" y="3528515"/>
          <a:ext cx="176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4" name="Equation" r:id="rId11" imgW="1765080" imgH="368280" progId="Equation.DSMT4">
                  <p:embed/>
                </p:oleObj>
              </mc:Choice>
              <mc:Fallback>
                <p:oleObj name="Equation" r:id="rId11" imgW="1765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05487" y="3528515"/>
                        <a:ext cx="1765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71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761</a:t>
            </a:fld>
            <a:endParaRPr lang="en-US" altLang="zh-TW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2191" y="438133"/>
            <a:ext cx="80648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continuous case, suppose that there are two probability distribution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Then the KL divergence from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</a:t>
            </a: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73888"/>
              </p:ext>
            </p:extLst>
          </p:nvPr>
        </p:nvGraphicFramePr>
        <p:xfrm>
          <a:off x="1757363" y="1519238"/>
          <a:ext cx="372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68" name="Equation" r:id="rId3" imgW="3720960" imgH="469800" progId="Equation.DSMT4">
                  <p:embed/>
                </p:oleObj>
              </mc:Choice>
              <mc:Fallback>
                <p:oleObj name="Equation" r:id="rId3" imgW="3720960" imgH="46980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363" y="1519238"/>
                        <a:ext cx="372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7544" y="2037973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21855"/>
              </p:ext>
            </p:extLst>
          </p:nvPr>
        </p:nvGraphicFramePr>
        <p:xfrm>
          <a:off x="1449289" y="2314148"/>
          <a:ext cx="218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69" name="Equation" r:id="rId5" imgW="2184120" imgH="749160" progId="Equation.DSMT4">
                  <p:embed/>
                </p:oleObj>
              </mc:Choice>
              <mc:Fallback>
                <p:oleObj name="Equation" r:id="rId5" imgW="2184120" imgH="7491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9289" y="2314148"/>
                        <a:ext cx="2184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14639" y="2468860"/>
            <a:ext cx="3710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45526"/>
              </p:ext>
            </p:extLst>
          </p:nvPr>
        </p:nvGraphicFramePr>
        <p:xfrm>
          <a:off x="1475654" y="3279322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70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4" y="3279322"/>
                        <a:ext cx="1333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131838" y="3203546"/>
            <a:ext cx="3710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89104" y="3976449"/>
            <a:ext cx="8064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properties of the KL divergence in the continuous case are the same those in the discrete case.  </a:t>
            </a:r>
          </a:p>
        </p:txBody>
      </p:sp>
    </p:spTree>
    <p:extLst>
      <p:ext uri="{BB962C8B-B14F-4D97-AF65-F5344CB8AC3E}">
        <p14:creationId xmlns:p14="http://schemas.microsoft.com/office/powerpoint/2010/main" val="263721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762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23528" y="476672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Suppose that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35716"/>
              </p:ext>
            </p:extLst>
          </p:nvPr>
        </p:nvGraphicFramePr>
        <p:xfrm>
          <a:off x="629070" y="1970403"/>
          <a:ext cx="337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4" name="Equation" r:id="rId3" imgW="3377880" imgH="368280" progId="Equation.DSMT4">
                  <p:embed/>
                </p:oleObj>
              </mc:Choice>
              <mc:Fallback>
                <p:oleObj name="Equation" r:id="rId3" imgW="3377880" imgH="3682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070" y="1970403"/>
                        <a:ext cx="3378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05523"/>
              </p:ext>
            </p:extLst>
          </p:nvPr>
        </p:nvGraphicFramePr>
        <p:xfrm>
          <a:off x="4884902" y="1931491"/>
          <a:ext cx="246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5" name="Equation" r:id="rId5" imgW="2463480" imgH="368280" progId="Equation.DSMT4">
                  <p:embed/>
                </p:oleObj>
              </mc:Choice>
              <mc:Fallback>
                <p:oleObj name="Equation" r:id="rId5" imgW="24634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4902" y="1931491"/>
                        <a:ext cx="2463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83702"/>
              </p:ext>
            </p:extLst>
          </p:nvPr>
        </p:nvGraphicFramePr>
        <p:xfrm>
          <a:off x="639927" y="989120"/>
          <a:ext cx="684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6" name="Equation" r:id="rId7" imgW="6845040" imgH="368280" progId="Equation.DSMT4">
                  <p:embed/>
                </p:oleObj>
              </mc:Choice>
              <mc:Fallback>
                <p:oleObj name="Equation" r:id="rId7" imgW="68450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927" y="989120"/>
                        <a:ext cx="6845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56679"/>
              </p:ext>
            </p:extLst>
          </p:nvPr>
        </p:nvGraphicFramePr>
        <p:xfrm>
          <a:off x="629070" y="1438981"/>
          <a:ext cx="250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7" name="Equation" r:id="rId9" imgW="2501640" imgH="368280" progId="Equation.DSMT4">
                  <p:embed/>
                </p:oleObj>
              </mc:Choice>
              <mc:Fallback>
                <p:oleObj name="Equation" r:id="rId9" imgW="2501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9070" y="1438981"/>
                        <a:ext cx="2501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55453"/>
              </p:ext>
            </p:extLst>
          </p:nvPr>
        </p:nvGraphicFramePr>
        <p:xfrm>
          <a:off x="639927" y="2601385"/>
          <a:ext cx="614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8" name="Equation" r:id="rId11" imgW="6146640" imgH="368280" progId="Equation.DSMT4">
                  <p:embed/>
                </p:oleObj>
              </mc:Choice>
              <mc:Fallback>
                <p:oleObj name="Equation" r:id="rId11" imgW="6146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9927" y="2601385"/>
                        <a:ext cx="614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86633"/>
              </p:ext>
            </p:extLst>
          </p:nvPr>
        </p:nvGraphicFramePr>
        <p:xfrm>
          <a:off x="629070" y="3144912"/>
          <a:ext cx="247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9" name="Equation" r:id="rId13" imgW="2476440" imgH="368280" progId="Equation.DSMT4">
                  <p:embed/>
                </p:oleObj>
              </mc:Choice>
              <mc:Fallback>
                <p:oleObj name="Equation" r:id="rId13" imgW="2476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9070" y="3144912"/>
                        <a:ext cx="2476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2191" y="3532856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KL divergences from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from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82191" y="4022631"/>
            <a:ext cx="1525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(Solution): </a:t>
            </a:r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95064"/>
              </p:ext>
            </p:extLst>
          </p:nvPr>
        </p:nvGraphicFramePr>
        <p:xfrm>
          <a:off x="543717" y="4494495"/>
          <a:ext cx="7454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20" name="Equation" r:id="rId15" imgW="7454880" imgH="545760" progId="Equation.DSMT4">
                  <p:embed/>
                </p:oleObj>
              </mc:Choice>
              <mc:Fallback>
                <p:oleObj name="Equation" r:id="rId15" imgW="7454880" imgH="54576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717" y="4494495"/>
                        <a:ext cx="7454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57711"/>
              </p:ext>
            </p:extLst>
          </p:nvPr>
        </p:nvGraphicFramePr>
        <p:xfrm>
          <a:off x="2023944" y="5175017"/>
          <a:ext cx="101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21" name="Equation" r:id="rId17" imgW="1015920" imgH="266400" progId="Equation.DSMT4">
                  <p:embed/>
                </p:oleObj>
              </mc:Choice>
              <mc:Fallback>
                <p:oleObj name="Equation" r:id="rId17" imgW="1015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23944" y="5175017"/>
                        <a:ext cx="1016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14613"/>
              </p:ext>
            </p:extLst>
          </p:nvPr>
        </p:nvGraphicFramePr>
        <p:xfrm>
          <a:off x="534988" y="5518150"/>
          <a:ext cx="7480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22" name="Equation" r:id="rId19" imgW="7480080" imgH="545760" progId="Equation.DSMT4">
                  <p:embed/>
                </p:oleObj>
              </mc:Choice>
              <mc:Fallback>
                <p:oleObj name="Equation" r:id="rId19" imgW="7480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4988" y="5518150"/>
                        <a:ext cx="7480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52736"/>
              </p:ext>
            </p:extLst>
          </p:nvPr>
        </p:nvGraphicFramePr>
        <p:xfrm>
          <a:off x="2011363" y="6170613"/>
          <a:ext cx="101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23" name="Equation" r:id="rId21" imgW="1015920" imgH="266400" progId="Equation.DSMT4">
                  <p:embed/>
                </p:oleObj>
              </mc:Choice>
              <mc:Fallback>
                <p:oleObj name="Equation" r:id="rId21" imgW="1015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11363" y="6170613"/>
                        <a:ext cx="1016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25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48680"/>
            <a:ext cx="5110088" cy="48555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59732" y="1124744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151341" y="2598485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159732" y="4015400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Z</a:t>
            </a:r>
            <a:endParaRPr lang="zh-TW" altLang="en-US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368317" y="5549391"/>
            <a:ext cx="5125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more similar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than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51563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764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23528" y="47667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2] </a:t>
            </a:r>
            <a:r>
              <a:rPr lang="en-US" altLang="zh-TW" dirty="0"/>
              <a:t>Suppose that 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, and </a:t>
            </a:r>
            <a:r>
              <a:rPr lang="en-US" altLang="zh-TW" i="1" dirty="0"/>
              <a:t>Z</a:t>
            </a:r>
            <a:r>
              <a:rPr lang="en-US" altLang="zh-TW" dirty="0"/>
              <a:t> distributes the same as those in Example 1. </a:t>
            </a:r>
            <a:endParaRPr lang="zh-TW" alt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528" y="1240441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KL divergences from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from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1820" y="1821391"/>
            <a:ext cx="15338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(Solution):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472113"/>
              </p:ext>
            </p:extLst>
          </p:nvPr>
        </p:nvGraphicFramePr>
        <p:xfrm>
          <a:off x="606818" y="2339179"/>
          <a:ext cx="7454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2" name="Equation" r:id="rId3" imgW="7454880" imgH="545760" progId="Equation.DSMT4">
                  <p:embed/>
                </p:oleObj>
              </mc:Choice>
              <mc:Fallback>
                <p:oleObj name="Equation" r:id="rId3" imgW="7454880" imgH="54576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818" y="2339179"/>
                        <a:ext cx="7454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778"/>
              </p:ext>
            </p:extLst>
          </p:nvPr>
        </p:nvGraphicFramePr>
        <p:xfrm>
          <a:off x="1979712" y="2972180"/>
          <a:ext cx="101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3" name="Equation" r:id="rId5" imgW="1015920" imgH="266400" progId="Equation.DSMT4">
                  <p:embed/>
                </p:oleObj>
              </mc:Choice>
              <mc:Fallback>
                <p:oleObj name="Equation" r:id="rId5" imgW="1015920" imgH="26640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2972180"/>
                        <a:ext cx="1016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3890"/>
              </p:ext>
            </p:extLst>
          </p:nvPr>
        </p:nvGraphicFramePr>
        <p:xfrm>
          <a:off x="606028" y="3381585"/>
          <a:ext cx="690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4" name="Equation" r:id="rId7" imgW="6908760" imgH="545760" progId="Equation.DSMT4">
                  <p:embed/>
                </p:oleObj>
              </mc:Choice>
              <mc:Fallback>
                <p:oleObj name="Equation" r:id="rId7" imgW="6908760" imgH="54576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028" y="3381585"/>
                        <a:ext cx="6908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57905"/>
              </p:ext>
            </p:extLst>
          </p:nvPr>
        </p:nvGraphicFramePr>
        <p:xfrm>
          <a:off x="2090394" y="4019271"/>
          <a:ext cx="101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5" name="Equation" r:id="rId9" imgW="1015920" imgH="266400" progId="Equation.DSMT4">
                  <p:embed/>
                </p:oleObj>
              </mc:Choice>
              <mc:Fallback>
                <p:oleObj name="Equation" r:id="rId9" imgW="1015920" imgH="26640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0394" y="4019271"/>
                        <a:ext cx="1016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528" y="4423991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88603"/>
              </p:ext>
            </p:extLst>
          </p:nvPr>
        </p:nvGraphicFramePr>
        <p:xfrm>
          <a:off x="618239" y="4982884"/>
          <a:ext cx="295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6" name="Equation" r:id="rId11" imgW="2958840" imgH="368280" progId="Equation.DSMT4">
                  <p:embed/>
                </p:oleObj>
              </mc:Choice>
              <mc:Fallback>
                <p:oleObj name="Equation" r:id="rId11" imgW="2958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239" y="4982884"/>
                        <a:ext cx="2959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143312"/>
              </p:ext>
            </p:extLst>
          </p:nvPr>
        </p:nvGraphicFramePr>
        <p:xfrm>
          <a:off x="603250" y="5541963"/>
          <a:ext cx="299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7" name="Equation" r:id="rId13" imgW="2997000" imgH="368280" progId="Equation.DSMT4">
                  <p:embed/>
                </p:oleObj>
              </mc:Choice>
              <mc:Fallback>
                <p:oleObj name="Equation" r:id="rId13" imgW="29970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3250" y="5541963"/>
                        <a:ext cx="2997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5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765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23528" y="476672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3] </a:t>
            </a:r>
            <a:r>
              <a:rPr lang="en-US" altLang="zh-TW" dirty="0"/>
              <a:t>Suppose that 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124601"/>
              </p:ext>
            </p:extLst>
          </p:nvPr>
        </p:nvGraphicFramePr>
        <p:xfrm>
          <a:off x="1619064" y="1052736"/>
          <a:ext cx="2628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2" name="Equation" r:id="rId3" imgW="2628720" imgH="545760" progId="Equation.DSMT4">
                  <p:embed/>
                </p:oleObj>
              </mc:Choice>
              <mc:Fallback>
                <p:oleObj name="Equation" r:id="rId3" imgW="2628720" imgH="54576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064" y="1052736"/>
                        <a:ext cx="2628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73722"/>
              </p:ext>
            </p:extLst>
          </p:nvPr>
        </p:nvGraphicFramePr>
        <p:xfrm>
          <a:off x="1563216" y="1630644"/>
          <a:ext cx="2324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3" name="Equation" r:id="rId5" imgW="2323800" imgH="850680" progId="Equation.DSMT4">
                  <p:embed/>
                </p:oleObj>
              </mc:Choice>
              <mc:Fallback>
                <p:oleObj name="Equation" r:id="rId5" imgW="2323800" imgH="85068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3216" y="1630644"/>
                        <a:ext cx="2324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139952" y="1840650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(normal distribution with zero mean)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23528" y="251335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Determine </a:t>
            </a:r>
            <a:r>
              <a:rPr lang="en-US" altLang="zh-TW" i="1" dirty="0">
                <a:sym typeface="Symbol" panose="05050102010706020507" pitchFamily="18" charset="2"/>
              </a:rPr>
              <a:t></a:t>
            </a:r>
            <a:r>
              <a:rPr lang="en-US" altLang="zh-TW" dirty="0">
                <a:sym typeface="Symbol" panose="05050102010706020507" pitchFamily="18" charset="2"/>
              </a:rPr>
              <a:t> such that </a:t>
            </a:r>
            <a:r>
              <a:rPr lang="en-US" altLang="zh-TW" i="1" dirty="0" err="1">
                <a:sym typeface="Symbol" panose="05050102010706020507" pitchFamily="18" charset="2"/>
              </a:rPr>
              <a:t>f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Y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is most similar to </a:t>
            </a:r>
            <a:r>
              <a:rPr lang="en-US" altLang="zh-TW" i="1" dirty="0" err="1">
                <a:sym typeface="Symbol" panose="05050102010706020507" pitchFamily="18" charset="2"/>
              </a:rPr>
              <a:t>f</a:t>
            </a:r>
            <a:r>
              <a:rPr lang="en-US" altLang="zh-TW" i="1" baseline="-25000" dirty="0" err="1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 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499992" y="1107441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(uniform distribution)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23528" y="314239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(Solution):</a:t>
            </a:r>
            <a:endParaRPr lang="zh-TW" altLang="en-US" b="1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63432"/>
              </p:ext>
            </p:extLst>
          </p:nvPr>
        </p:nvGraphicFramePr>
        <p:xfrm>
          <a:off x="1628417" y="3525902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4" name="Equation" r:id="rId7" imgW="2400120" imgH="368280" progId="Equation.DSMT4">
                  <p:embed/>
                </p:oleObj>
              </mc:Choice>
              <mc:Fallback>
                <p:oleObj name="Equation" r:id="rId7" imgW="24001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8417" y="3525902"/>
                        <a:ext cx="2400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4566318" y="342967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1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56938"/>
              </p:ext>
            </p:extLst>
          </p:nvPr>
        </p:nvGraphicFramePr>
        <p:xfrm>
          <a:off x="1640943" y="4151995"/>
          <a:ext cx="237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5" name="Equation" r:id="rId9" imgW="2374560" imgH="368280" progId="Equation.DSMT4">
                  <p:embed/>
                </p:oleObj>
              </mc:Choice>
              <mc:Fallback>
                <p:oleObj name="Equation" r:id="rId9" imgW="2374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0943" y="4151995"/>
                        <a:ext cx="2374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4585062" y="4089408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2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97831"/>
              </p:ext>
            </p:extLst>
          </p:nvPr>
        </p:nvGraphicFramePr>
        <p:xfrm>
          <a:off x="1609193" y="4772708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6" name="Equation" r:id="rId11" imgW="2400120" imgH="368280" progId="Equation.DSMT4">
                  <p:embed/>
                </p:oleObj>
              </mc:Choice>
              <mc:Fallback>
                <p:oleObj name="Equation" r:id="rId11" imgW="24001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09193" y="4772708"/>
                        <a:ext cx="2400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587654" y="4741414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3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23121"/>
              </p:ext>
            </p:extLst>
          </p:nvPr>
        </p:nvGraphicFramePr>
        <p:xfrm>
          <a:off x="1637768" y="5445808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47" name="Equation" r:id="rId13" imgW="2400120" imgH="368280" progId="Equation.DSMT4">
                  <p:embed/>
                </p:oleObj>
              </mc:Choice>
              <mc:Fallback>
                <p:oleObj name="Equation" r:id="rId13" imgW="24001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37768" y="5445808"/>
                        <a:ext cx="2400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580745" y="5403424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4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23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739</a:t>
            </a:fld>
            <a:endParaRPr lang="en-US" altLang="zh-TW"/>
          </a:p>
        </p:txBody>
      </p:sp>
      <p:sp>
        <p:nvSpPr>
          <p:cNvPr id="16" name="文字方塊 15"/>
          <p:cNvSpPr txBox="1"/>
          <p:nvPr/>
        </p:nvSpPr>
        <p:spPr>
          <a:xfrm>
            <a:off x="395536" y="449719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 Geometric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5536" y="880606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Mass Function (PMF)</a:t>
            </a:r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9805"/>
              </p:ext>
            </p:extLst>
          </p:nvPr>
        </p:nvGraphicFramePr>
        <p:xfrm>
          <a:off x="827584" y="1412776"/>
          <a:ext cx="222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59" name="Equation" r:id="rId3" imgW="2222280" imgH="431640" progId="Equation.DSMT4">
                  <p:embed/>
                </p:oleObj>
              </mc:Choice>
              <mc:Fallback>
                <p:oleObj name="Equation" r:id="rId3" imgW="2222280" imgH="43164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2222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3347864" y="1413689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n</a:t>
            </a:r>
            <a:r>
              <a:rPr lang="en-US" altLang="zh-TW" dirty="0"/>
              <a:t> = 1, 2, 3, ……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537" y="2924944"/>
            <a:ext cx="5110088" cy="1879933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5796136" y="4804877"/>
            <a:ext cx="1898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p</a:t>
            </a:r>
            <a:r>
              <a:rPr lang="en-US" altLang="zh-TW" dirty="0"/>
              <a:t> = 0.4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95536" y="208343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[Physical Meaning]</a:t>
            </a:r>
            <a:r>
              <a:rPr lang="en-US" altLang="zh-TW" dirty="0"/>
              <a:t>: If each trial has the successful rate of </a:t>
            </a:r>
            <a:r>
              <a:rPr lang="en-US" altLang="zh-TW" i="1" dirty="0"/>
              <a:t>p</a:t>
            </a:r>
            <a:r>
              <a:rPr lang="en-US" altLang="zh-TW" dirty="0"/>
              <a:t>, then </a:t>
            </a:r>
            <a:r>
              <a:rPr lang="en-US" altLang="zh-TW" i="1" dirty="0"/>
              <a:t>P</a:t>
            </a:r>
            <a:r>
              <a:rPr lang="en-US" altLang="zh-TW" baseline="-25000" dirty="0"/>
              <a:t>X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is the probability where the first successful trial is the </a:t>
            </a:r>
            <a:r>
              <a:rPr lang="en-US" altLang="zh-TW" i="1" dirty="0"/>
              <a:t>n</a:t>
            </a:r>
            <a:r>
              <a:rPr lang="en-US" altLang="zh-TW" baseline="30000" dirty="0"/>
              <a:t>th</a:t>
            </a:r>
            <a:r>
              <a:rPr lang="en-US" altLang="zh-TW" dirty="0"/>
              <a:t> trial.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67544" y="304739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60629" y="3650628"/>
            <a:ext cx="1328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03079"/>
              </p:ext>
            </p:extLst>
          </p:nvPr>
        </p:nvGraphicFramePr>
        <p:xfrm>
          <a:off x="1591996" y="3080299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60" name="Equation" r:id="rId6" imgW="1130040" imgH="342720" progId="Equation.DSMT4">
                  <p:embed/>
                </p:oleObj>
              </mc:Choice>
              <mc:Fallback>
                <p:oleObj name="Equation" r:id="rId6" imgW="1130040" imgH="342720" progId="Equation.DSMT4">
                  <p:embed/>
                  <p:pic>
                    <p:nvPicPr>
                      <p:cNvPr id="24" name="物件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996" y="3080299"/>
                        <a:ext cx="113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15775"/>
              </p:ext>
            </p:extLst>
          </p:nvPr>
        </p:nvGraphicFramePr>
        <p:xfrm>
          <a:off x="1789612" y="3624808"/>
          <a:ext cx="1422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61" name="Equation" r:id="rId8" imgW="1422360" imgH="799920" progId="Equation.DSMT4">
                  <p:embed/>
                </p:oleObj>
              </mc:Choice>
              <mc:Fallback>
                <p:oleObj name="Equation" r:id="rId8" imgW="1422360" imgH="79992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89612" y="3624808"/>
                        <a:ext cx="1422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64874"/>
              </p:ext>
            </p:extLst>
          </p:nvPr>
        </p:nvGraphicFramePr>
        <p:xfrm>
          <a:off x="556097" y="4668425"/>
          <a:ext cx="2095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62" name="Equation" r:id="rId10" imgW="2095200" imgH="749160" progId="Equation.DSMT4">
                  <p:embed/>
                </p:oleObj>
              </mc:Choice>
              <mc:Fallback>
                <p:oleObj name="Equation" r:id="rId10" imgW="20952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6097" y="4668425"/>
                        <a:ext cx="2095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5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766</a:t>
            </a:fld>
            <a:endParaRPr lang="en-US" altLang="zh-TW"/>
          </a:p>
        </p:txBody>
      </p:sp>
      <p:sp>
        <p:nvSpPr>
          <p:cNvPr id="21" name="文字方塊 20"/>
          <p:cNvSpPr txBox="1"/>
          <p:nvPr/>
        </p:nvSpPr>
        <p:spPr>
          <a:xfrm>
            <a:off x="3833029" y="160067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:</a:t>
            </a:r>
          </a:p>
          <a:p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89650"/>
              </p:ext>
            </p:extLst>
          </p:nvPr>
        </p:nvGraphicFramePr>
        <p:xfrm>
          <a:off x="1528773" y="1100959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2" name="Equation" r:id="rId3" imgW="2400120" imgH="368280" progId="Equation.DSMT4">
                  <p:embed/>
                </p:oleObj>
              </mc:Choice>
              <mc:Fallback>
                <p:oleObj name="Equation" r:id="rId3" imgW="2400120" imgH="368280" progId="Equation.DSMT4">
                  <p:embed/>
                  <p:pic>
                    <p:nvPicPr>
                      <p:cNvPr id="28" name="物件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8773" y="1100959"/>
                        <a:ext cx="2400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90175"/>
              </p:ext>
            </p:extLst>
          </p:nvPr>
        </p:nvGraphicFramePr>
        <p:xfrm>
          <a:off x="1528773" y="532611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3" name="Equation" r:id="rId5" imgW="2400120" imgH="368280" progId="Equation.DSMT4">
                  <p:embed/>
                </p:oleObj>
              </mc:Choice>
              <mc:Fallback>
                <p:oleObj name="Equation" r:id="rId5" imgW="2400120" imgH="368280" progId="Equation.DSMT4">
                  <p:embed/>
                  <p:pic>
                    <p:nvPicPr>
                      <p:cNvPr id="28" name="物件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8773" y="532611"/>
                        <a:ext cx="2400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571999" y="427038"/>
            <a:ext cx="200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3.5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509861" y="1023094"/>
            <a:ext cx="200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2.5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06308"/>
              </p:ext>
            </p:extLst>
          </p:nvPr>
        </p:nvGraphicFramePr>
        <p:xfrm>
          <a:off x="1476375" y="2386013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4" name="Equation" r:id="rId7" imgW="2679480" imgH="368280" progId="Equation.DSMT4">
                  <p:embed/>
                </p:oleObj>
              </mc:Choice>
              <mc:Fallback>
                <p:oleObj name="Equation" r:id="rId7" imgW="26794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6375" y="2386013"/>
                        <a:ext cx="2679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4572000" y="2323426"/>
            <a:ext cx="200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ym typeface="Symbol" panose="05050102010706020507" pitchFamily="18" charset="2"/>
              </a:rPr>
              <a:t> </a:t>
            </a:r>
            <a:r>
              <a:rPr lang="en-US" altLang="zh-TW" dirty="0">
                <a:sym typeface="Symbol" panose="05050102010706020507" pitchFamily="18" charset="2"/>
              </a:rPr>
              <a:t>= 2.89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113" y="3238427"/>
            <a:ext cx="5451919" cy="32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6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767</a:t>
            </a:fld>
            <a:endParaRPr lang="en-US" altLang="zh-TW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9.4.2  Cross Entropy</a:t>
            </a: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4493"/>
              </p:ext>
            </p:extLst>
          </p:nvPr>
        </p:nvGraphicFramePr>
        <p:xfrm>
          <a:off x="1835696" y="1865352"/>
          <a:ext cx="361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0" name="Equation" r:id="rId3" imgW="3619440" imgH="368280" progId="Equation.DSMT4">
                  <p:embed/>
                </p:oleObj>
              </mc:Choice>
              <mc:Fallback>
                <p:oleObj name="Equation" r:id="rId3" imgW="3619440" imgH="3682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865352"/>
                        <a:ext cx="3619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75827"/>
              </p:ext>
            </p:extLst>
          </p:nvPr>
        </p:nvGraphicFramePr>
        <p:xfrm>
          <a:off x="1403648" y="2323607"/>
          <a:ext cx="368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1" name="Equation" r:id="rId5" imgW="3682800" imgH="761760" progId="Equation.DSMT4">
                  <p:embed/>
                </p:oleObj>
              </mc:Choice>
              <mc:Fallback>
                <p:oleObj name="Equation" r:id="rId5" imgW="3682800" imgH="76176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2323607"/>
                        <a:ext cx="3683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7544" y="1156415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[Cross Entropy]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292080" y="3326915"/>
            <a:ext cx="1656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7544" y="2412531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57699"/>
              </p:ext>
            </p:extLst>
          </p:nvPr>
        </p:nvGraphicFramePr>
        <p:xfrm>
          <a:off x="1511660" y="3326915"/>
          <a:ext cx="344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2" name="Equation" r:id="rId7" imgW="3441600" imgH="596880" progId="Equation.DSMT4">
                  <p:embed/>
                </p:oleObj>
              </mc:Choice>
              <mc:Fallback>
                <p:oleObj name="Equation" r:id="rId7" imgW="3441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1660" y="3326915"/>
                        <a:ext cx="3441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95738"/>
              </p:ext>
            </p:extLst>
          </p:nvPr>
        </p:nvGraphicFramePr>
        <p:xfrm>
          <a:off x="1501794" y="4126280"/>
          <a:ext cx="5283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3" name="Equation" r:id="rId9" imgW="5283000" imgH="799920" progId="Equation.DSMT4">
                  <p:embed/>
                </p:oleObj>
              </mc:Choice>
              <mc:Fallback>
                <p:oleObj name="Equation" r:id="rId9" imgW="52830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1794" y="4126280"/>
                        <a:ext cx="5283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08614"/>
              </p:ext>
            </p:extLst>
          </p:nvPr>
        </p:nvGraphicFramePr>
        <p:xfrm>
          <a:off x="1501794" y="5157629"/>
          <a:ext cx="363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4" name="Equation" r:id="rId11" imgW="3632040" imgH="596880" progId="Equation.DSMT4">
                  <p:embed/>
                </p:oleObj>
              </mc:Choice>
              <mc:Fallback>
                <p:oleObj name="Equation" r:id="rId11" imgW="3632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1794" y="5157629"/>
                        <a:ext cx="3632200" cy="596900"/>
                      </a:xfrm>
                      <a:prstGeom prst="rect">
                        <a:avLst/>
                      </a:prstGeom>
                      <a:ln>
                        <a:solidFill>
                          <a:srgbClr val="FF00FF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607738" y="592406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(continuous case)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1474"/>
              </p:ext>
            </p:extLst>
          </p:nvPr>
        </p:nvGraphicFramePr>
        <p:xfrm>
          <a:off x="1520180" y="5967053"/>
          <a:ext cx="377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5" name="Equation" r:id="rId13" imgW="3771720" imgH="469800" progId="Equation.DSMT4">
                  <p:embed/>
                </p:oleObj>
              </mc:Choice>
              <mc:Fallback>
                <p:oleObj name="Equation" r:id="rId13" imgW="377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0180" y="5967053"/>
                        <a:ext cx="3771900" cy="469900"/>
                      </a:xfrm>
                      <a:prstGeom prst="rect">
                        <a:avLst/>
                      </a:prstGeom>
                      <a:ln>
                        <a:solidFill>
                          <a:srgbClr val="FF00FF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5580112" y="517378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(discrete case)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105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768</a:t>
            </a:fld>
            <a:endParaRPr lang="en-US" altLang="zh-TW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449719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41426"/>
              </p:ext>
            </p:extLst>
          </p:nvPr>
        </p:nvGraphicFramePr>
        <p:xfrm>
          <a:off x="1239284" y="1227116"/>
          <a:ext cx="232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4" name="Equation" r:id="rId3" imgW="2323800" imgH="368280" progId="Equation.DSMT4">
                  <p:embed/>
                </p:oleObj>
              </mc:Choice>
              <mc:Fallback>
                <p:oleObj name="Equation" r:id="rId3" imgW="2323800" imgH="36828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284" y="1227116"/>
                        <a:ext cx="232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39552" y="1134165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39552" y="1818611"/>
            <a:ext cx="104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96940"/>
              </p:ext>
            </p:extLst>
          </p:nvPr>
        </p:nvGraphicFramePr>
        <p:xfrm>
          <a:off x="1270280" y="1896537"/>
          <a:ext cx="204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5" name="Equation" r:id="rId5" imgW="2044440" imgH="368280" progId="Equation.DSMT4">
                  <p:embed/>
                </p:oleObj>
              </mc:Choice>
              <mc:Fallback>
                <p:oleObj name="Equation" r:id="rId5" imgW="2044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280" y="1896537"/>
                        <a:ext cx="2044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46446" y="2636912"/>
            <a:ext cx="74101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If it happen that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but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 for some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then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75631"/>
              </p:ext>
            </p:extLst>
          </p:nvPr>
        </p:nvGraphicFramePr>
        <p:xfrm>
          <a:off x="2502180" y="3271063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6" name="Equation" r:id="rId7" imgW="1625400" imgH="368280" progId="Equation.DSMT4">
                  <p:embed/>
                </p:oleObj>
              </mc:Choice>
              <mc:Fallback>
                <p:oleObj name="Equation" r:id="rId7" imgW="1625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2180" y="3271063"/>
                        <a:ext cx="162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116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769</a:t>
            </a:fld>
            <a:endParaRPr lang="en-US" altLang="zh-TW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449719"/>
            <a:ext cx="6336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[Second Definition of the Cross Entropy]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1052736"/>
            <a:ext cx="74169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both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both Bernoulli distribution 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57476"/>
              </p:ext>
            </p:extLst>
          </p:nvPr>
        </p:nvGraphicFramePr>
        <p:xfrm>
          <a:off x="1492250" y="2200275"/>
          <a:ext cx="392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4" name="Equation" r:id="rId3" imgW="3924000" imgH="393480" progId="Equation.DSMT4">
                  <p:embed/>
                </p:oleObj>
              </mc:Choice>
              <mc:Fallback>
                <p:oleObj name="Equation" r:id="rId3" imgW="3924000" imgH="3934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0" y="2200275"/>
                        <a:ext cx="392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2006600" y="1641475"/>
          <a:ext cx="289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5" name="Equation" r:id="rId5" imgW="2895480" imgH="368280" progId="Equation.DSMT4">
                  <p:embed/>
                </p:oleObj>
              </mc:Choice>
              <mc:Fallback>
                <p:oleObj name="Equation" r:id="rId5" imgW="2895480" imgH="3682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6600" y="1641475"/>
                        <a:ext cx="289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60" y="3171333"/>
            <a:ext cx="48718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cross-entropy of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603250" y="3773488"/>
          <a:ext cx="643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6" name="Equation" r:id="rId7" imgW="6438600" imgH="444240" progId="Equation.DSMT4">
                  <p:embed/>
                </p:oleObj>
              </mc:Choice>
              <mc:Fallback>
                <p:oleObj name="Equation" r:id="rId7" imgW="6438600" imgH="44424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3773488"/>
                        <a:ext cx="643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61676"/>
              </p:ext>
            </p:extLst>
          </p:nvPr>
        </p:nvGraphicFramePr>
        <p:xfrm>
          <a:off x="1508125" y="2752725"/>
          <a:ext cx="389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7" name="Equation" r:id="rId9" imgW="3898800" imgH="393480" progId="Equation.DSMT4">
                  <p:embed/>
                </p:oleObj>
              </mc:Choice>
              <mc:Fallback>
                <p:oleObj name="Equation" r:id="rId9" imgW="3898800" imgH="3934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8125" y="2752725"/>
                        <a:ext cx="3898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1666875" y="4354294"/>
          <a:ext cx="363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8" name="Equation" r:id="rId11" imgW="3632040" imgH="368280" progId="Equation.DSMT4">
                  <p:embed/>
                </p:oleObj>
              </mc:Choice>
              <mc:Fallback>
                <p:oleObj name="Equation" r:id="rId11" imgW="3632040" imgH="36828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66875" y="4354294"/>
                        <a:ext cx="3632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9552" y="5774823"/>
            <a:ext cx="7920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definition is often used in machine learning and classification, but it is different from the standard one.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1560" y="4688170"/>
            <a:ext cx="48718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5879"/>
              </p:ext>
            </p:extLst>
          </p:nvPr>
        </p:nvGraphicFramePr>
        <p:xfrm>
          <a:off x="1907704" y="5131490"/>
          <a:ext cx="426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39" name="Equation" r:id="rId13" imgW="4267080" imgH="609480" progId="Equation.DSMT4">
                  <p:embed/>
                </p:oleObj>
              </mc:Choice>
              <mc:Fallback>
                <p:oleObj name="Equation" r:id="rId13" imgW="4267080" imgH="60948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7704" y="5131490"/>
                        <a:ext cx="4267200" cy="609600"/>
                      </a:xfrm>
                      <a:prstGeom prst="rect">
                        <a:avLst/>
                      </a:prstGeom>
                      <a:ln>
                        <a:solidFill>
                          <a:srgbClr val="FF00FF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341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770</a:t>
            </a:fld>
            <a:endParaRPr lang="en-US" altLang="zh-TW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9552" y="548680"/>
            <a:ext cx="7632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When applying the second definition of the cross entropy,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1560" y="1059690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1187624" y="1155184"/>
          <a:ext cx="232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0" name="Equation" r:id="rId3" imgW="2323800" imgH="368280" progId="Equation.DSMT4">
                  <p:embed/>
                </p:oleObj>
              </mc:Choice>
              <mc:Fallback>
                <p:oleObj name="Equation" r:id="rId3" imgW="2323800" imgH="36828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155184"/>
                        <a:ext cx="232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11560" y="1713152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1223128" y="1775739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1" name="Equation" r:id="rId5" imgW="1447560" imgH="368280" progId="Equation.DSMT4">
                  <p:embed/>
                </p:oleObj>
              </mc:Choice>
              <mc:Fallback>
                <p:oleObj name="Equation" r:id="rId5" imgW="1447560" imgH="3682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128" y="1775739"/>
                        <a:ext cx="144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20427" y="2392127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If  </a:t>
            </a:r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1484523" y="2429314"/>
          <a:ext cx="271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2" name="Equation" r:id="rId7" imgW="2717640" imgH="393480" progId="Equation.DSMT4">
                  <p:embed/>
                </p:oleObj>
              </mc:Choice>
              <mc:Fallback>
                <p:oleObj name="Equation" r:id="rId7" imgW="2717640" imgH="3934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4523" y="2429314"/>
                        <a:ext cx="271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139952" y="2348880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</a:t>
            </a: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1400175" y="2903538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3" name="Equation" r:id="rId9" imgW="3009600" imgH="393480" progId="Equation.DSMT4">
                  <p:embed/>
                </p:oleObj>
              </mc:Choice>
              <mc:Fallback>
                <p:oleObj name="Equation" r:id="rId9" imgW="3009600" imgH="39348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0175" y="2903538"/>
                        <a:ext cx="300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68127" y="3368001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/>
          </p:nvPr>
        </p:nvGraphicFramePr>
        <p:xfrm>
          <a:off x="1691680" y="3430588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4" name="Equation" r:id="rId11" imgW="1447560" imgH="368280" progId="Equation.DSMT4">
                  <p:embed/>
                </p:oleObj>
              </mc:Choice>
              <mc:Fallback>
                <p:oleObj name="Equation" r:id="rId11" imgW="1447560" imgH="368280" progId="Equation.DSMT4">
                  <p:embed/>
                  <p:pic>
                    <p:nvPicPr>
                      <p:cNvPr id="24" name="物件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1680" y="3430588"/>
                        <a:ext cx="144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39161" y="3925666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If  </a:t>
            </a:r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/>
          </p:nvPr>
        </p:nvGraphicFramePr>
        <p:xfrm>
          <a:off x="1475656" y="3971011"/>
          <a:ext cx="303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5" name="Equation" r:id="rId13" imgW="3035160" imgH="393480" progId="Equation.DSMT4">
                  <p:embed/>
                </p:oleObj>
              </mc:Choice>
              <mc:Fallback>
                <p:oleObj name="Equation" r:id="rId13" imgW="3035160" imgH="39348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656" y="3971011"/>
                        <a:ext cx="3035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968127" y="4451409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/>
          </p:nvPr>
        </p:nvGraphicFramePr>
        <p:xfrm>
          <a:off x="1691680" y="4536834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96" name="Equation" r:id="rId15" imgW="1625400" imgH="368280" progId="Equation.DSMT4">
                  <p:embed/>
                </p:oleObj>
              </mc:Choice>
              <mc:Fallback>
                <p:oleObj name="Equation" r:id="rId15" imgW="1625400" imgH="368280" progId="Equation.DSMT4">
                  <p:embed/>
                  <p:pic>
                    <p:nvPicPr>
                      <p:cNvPr id="28" name="物件 2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1680" y="4536834"/>
                        <a:ext cx="162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55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771</a:t>
            </a:fld>
            <a:endParaRPr lang="en-US" altLang="zh-TW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7544" y="427038"/>
            <a:ext cx="73448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[Example 3]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cross entropy of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259632" y="98072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40023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4025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25205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TW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96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6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37728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436959" y="2483732"/>
            <a:ext cx="7363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cs typeface="Times New Roman" panose="02020603050405020304" pitchFamily="18" charset="0"/>
              </a:rPr>
              <a:t>(Solution)</a:t>
            </a:r>
            <a:r>
              <a:rPr lang="en-US" altLang="zh-TW" dirty="0">
                <a:cs typeface="Times New Roman" panose="02020603050405020304" pitchFamily="18" charset="0"/>
              </a:rPr>
              <a:t>: When using the definition on page 767, since  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26895"/>
              </p:ext>
            </p:extLst>
          </p:nvPr>
        </p:nvGraphicFramePr>
        <p:xfrm>
          <a:off x="1259632" y="3118594"/>
          <a:ext cx="233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2" name="Equation" r:id="rId3" imgW="2336760" imgH="368280" progId="Equation.DSMT4">
                  <p:embed/>
                </p:oleObj>
              </mc:Choice>
              <mc:Fallback>
                <p:oleObj name="Equation" r:id="rId3" imgW="2336760" imgH="36828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118594"/>
                        <a:ext cx="233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14776"/>
              </p:ext>
            </p:extLst>
          </p:nvPr>
        </p:nvGraphicFramePr>
        <p:xfrm>
          <a:off x="3923928" y="3092175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3" name="Equation" r:id="rId5" imgW="2869920" imgH="368280" progId="Equation.DSMT4">
                  <p:embed/>
                </p:oleObj>
              </mc:Choice>
              <mc:Fallback>
                <p:oleObj name="Equation" r:id="rId5" imgW="2869920" imgH="3682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092175"/>
                        <a:ext cx="2870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448792" y="3515738"/>
            <a:ext cx="124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we have</a:t>
            </a:r>
            <a:endParaRPr lang="zh-TW" altLang="en-US" dirty="0"/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53165"/>
              </p:ext>
            </p:extLst>
          </p:nvPr>
        </p:nvGraphicFramePr>
        <p:xfrm>
          <a:off x="1259632" y="3985582"/>
          <a:ext cx="5118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4" name="Equation" r:id="rId7" imgW="5117760" imgH="368280" progId="Equation.DSMT4">
                  <p:embed/>
                </p:oleObj>
              </mc:Choice>
              <mc:Fallback>
                <p:oleObj name="Equation" r:id="rId7" imgW="5117760" imgH="36828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3985582"/>
                        <a:ext cx="5118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86160" y="4505529"/>
            <a:ext cx="7363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When using the definition on page 769, since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94710"/>
              </p:ext>
            </p:extLst>
          </p:nvPr>
        </p:nvGraphicFramePr>
        <p:xfrm>
          <a:off x="1271588" y="5020866"/>
          <a:ext cx="177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5" name="Equation" r:id="rId9" imgW="1777680" imgH="393480" progId="Equation.DSMT4">
                  <p:embed/>
                </p:oleObj>
              </mc:Choice>
              <mc:Fallback>
                <p:oleObj name="Equation" r:id="rId9" imgW="1777680" imgH="393480" progId="Equation.DSMT4">
                  <p:embed/>
                  <p:pic>
                    <p:nvPicPr>
                      <p:cNvPr id="22" name="物件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1588" y="5020866"/>
                        <a:ext cx="177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48738"/>
              </p:ext>
            </p:extLst>
          </p:nvPr>
        </p:nvGraphicFramePr>
        <p:xfrm>
          <a:off x="3911600" y="5073253"/>
          <a:ext cx="167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6" name="Equation" r:id="rId11" imgW="1676160" imgH="393480" progId="Equation.DSMT4">
                  <p:embed/>
                </p:oleObj>
              </mc:Choice>
              <mc:Fallback>
                <p:oleObj name="Equation" r:id="rId11" imgW="1676160" imgH="39348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1600" y="5073253"/>
                        <a:ext cx="1676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0247"/>
              </p:ext>
            </p:extLst>
          </p:nvPr>
        </p:nvGraphicFramePr>
        <p:xfrm>
          <a:off x="1279525" y="5679678"/>
          <a:ext cx="5118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87" name="Equation" r:id="rId13" imgW="5117760" imgH="368280" progId="Equation.DSMT4">
                  <p:embed/>
                </p:oleObj>
              </mc:Choice>
              <mc:Fallback>
                <p:oleObj name="Equation" r:id="rId13" imgW="5117760" imgH="368280" progId="Equation.DSMT4">
                  <p:embed/>
                  <p:pic>
                    <p:nvPicPr>
                      <p:cNvPr id="24" name="物件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79525" y="5679678"/>
                        <a:ext cx="5118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70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772</a:t>
            </a:fld>
            <a:endParaRPr lang="en-US" altLang="zh-TW"/>
          </a:p>
        </p:txBody>
      </p:sp>
      <p:sp>
        <p:nvSpPr>
          <p:cNvPr id="13" name="文字方塊 12"/>
          <p:cNvSpPr txBox="1"/>
          <p:nvPr/>
        </p:nvSpPr>
        <p:spPr>
          <a:xfrm>
            <a:off x="345223" y="26187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3333FF"/>
                </a:solidFill>
              </a:rPr>
              <a:t>Section 9.5  Basic Concepts of Random Process</a:t>
            </a:r>
            <a:endParaRPr lang="zh-TW" altLang="en-US" sz="3200" b="1" dirty="0">
              <a:solidFill>
                <a:srgbClr val="3333FF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3528" y="1384697"/>
            <a:ext cx="820891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where the data is not known explicitly (e.g.,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noise, the future information, an uncertain data, or a non-fixed signal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then it is a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has a fixed form, then it is a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signal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1540267" y="3514975"/>
          <a:ext cx="97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8" name="Equation" r:id="rId3" imgW="977760" imgH="368280" progId="Equation.DSMT4">
                  <p:embed/>
                </p:oleObj>
              </mc:Choice>
              <mc:Fallback>
                <p:oleObj name="Equation" r:id="rId3" imgW="977760" imgH="36828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0267" y="3514975"/>
                        <a:ext cx="977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3036322"/>
            <a:ext cx="1728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3193097" y="3514975"/>
          <a:ext cx="137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9" name="Equation" r:id="rId5" imgW="1371600" imgH="368280" progId="Equation.DSMT4">
                  <p:embed/>
                </p:oleObj>
              </mc:Choice>
              <mc:Fallback>
                <p:oleObj name="Equation" r:id="rId5" imgW="1371600" imgH="36828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097" y="3514975"/>
                        <a:ext cx="1371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5505842" y="3500687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0" name="Equation" r:id="rId7" imgW="1218960" imgH="406080" progId="Equation.DSMT4">
                  <p:embed/>
                </p:oleObj>
              </mc:Choice>
              <mc:Fallback>
                <p:oleObj name="Equation" r:id="rId7" imgW="1218960" imgH="4060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5842" y="3500687"/>
                        <a:ext cx="1219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71636" y="3937391"/>
            <a:ext cx="44515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signals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3162775" y="4461920"/>
          <a:ext cx="161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1" name="Equation" r:id="rId9" imgW="1612800" imgH="368280" progId="Equation.DSMT4">
                  <p:embed/>
                </p:oleObj>
              </mc:Choice>
              <mc:Fallback>
                <p:oleObj name="Equation" r:id="rId9" imgW="1612800" imgH="36828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62775" y="4461920"/>
                        <a:ext cx="1612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3142692" y="4940632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2" name="Equation" r:id="rId11" imgW="1701720" imgH="368280" progId="Equation.DSMT4">
                  <p:embed/>
                </p:oleObj>
              </mc:Choice>
              <mc:Fallback>
                <p:oleObj name="Equation" r:id="rId11" imgW="1701720" imgH="3682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42692" y="4940632"/>
                        <a:ext cx="1701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3912868" y="5308932"/>
            <a:ext cx="576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/>
          </p:nvPr>
        </p:nvGraphicFramePr>
        <p:xfrm>
          <a:off x="3142692" y="5739819"/>
          <a:ext cx="194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3" name="Equation" r:id="rId13" imgW="1942920" imgH="368280" progId="Equation.DSMT4">
                  <p:embed/>
                </p:oleObj>
              </mc:Choice>
              <mc:Fallback>
                <p:oleObj name="Equation" r:id="rId13" imgW="1942920" imgH="36828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2692" y="5739819"/>
                        <a:ext cx="194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503415" y="4614777"/>
            <a:ext cx="31947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measuring result for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09830" y="6211476"/>
            <a:ext cx="26500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99592" y="4399333"/>
            <a:ext cx="20162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65192" y="4861375"/>
            <a:ext cx="21160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907703" y="5248524"/>
            <a:ext cx="576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919688" y="5671897"/>
            <a:ext cx="239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45223" y="880606"/>
            <a:ext cx="820891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9.5.1  Definition </a:t>
            </a:r>
          </a:p>
        </p:txBody>
      </p:sp>
    </p:spTree>
    <p:extLst>
      <p:ext uri="{BB962C8B-B14F-4D97-AF65-F5344CB8AC3E}">
        <p14:creationId xmlns:p14="http://schemas.microsoft.com/office/powerpoint/2010/main" val="608602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79512" y="993066"/>
            <a:ext cx="24016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deterministic signal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51520" y="2429187"/>
            <a:ext cx="1962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random process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63438"/>
            <a:ext cx="6691782" cy="15743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66" y="2568601"/>
            <a:ext cx="6674401" cy="375986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74885" y="2908249"/>
            <a:ext cx="20265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1</a:t>
            </a:r>
            <a:r>
              <a:rPr lang="en-US" altLang="zh-TW" baseline="30000" dirty="0">
                <a:cs typeface="Times New Roman" panose="02020603050405020304" pitchFamily="18" charset="0"/>
              </a:rPr>
              <a:t>st</a:t>
            </a:r>
            <a:r>
              <a:rPr lang="en-US" altLang="zh-TW" dirty="0">
                <a:cs typeface="Times New Roman" panose="02020603050405020304" pitchFamily="18" charset="0"/>
              </a:rPr>
              <a:t> measurement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85744" y="3728796"/>
            <a:ext cx="2089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2</a:t>
            </a:r>
            <a:r>
              <a:rPr lang="en-US" altLang="zh-TW" baseline="30000" dirty="0">
                <a:cs typeface="Times New Roman" panose="02020603050405020304" pitchFamily="18" charset="0"/>
              </a:rPr>
              <a:t>nd</a:t>
            </a:r>
            <a:r>
              <a:rPr lang="en-US" altLang="zh-TW" dirty="0">
                <a:cs typeface="Times New Roman" panose="02020603050405020304" pitchFamily="18" charset="0"/>
              </a:rPr>
              <a:t> measurement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74885" y="4508116"/>
            <a:ext cx="2056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3</a:t>
            </a:r>
            <a:r>
              <a:rPr lang="en-US" altLang="zh-TW" baseline="30000" dirty="0">
                <a:cs typeface="Times New Roman" panose="02020603050405020304" pitchFamily="18" charset="0"/>
              </a:rPr>
              <a:t>rd</a:t>
            </a:r>
            <a:r>
              <a:rPr lang="en-US" altLang="zh-TW" dirty="0">
                <a:cs typeface="Times New Roman" panose="02020603050405020304" pitchFamily="18" charset="0"/>
              </a:rPr>
              <a:t> measurement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85744" y="5287436"/>
            <a:ext cx="2047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4</a:t>
            </a:r>
            <a:r>
              <a:rPr lang="en-US" altLang="zh-TW" baseline="30000" dirty="0">
                <a:cs typeface="Times New Roman" panose="02020603050405020304" pitchFamily="18" charset="0"/>
              </a:rPr>
              <a:t>th</a:t>
            </a:r>
            <a:r>
              <a:rPr lang="en-US" altLang="zh-TW" dirty="0">
                <a:cs typeface="Times New Roman" panose="02020603050405020304" pitchFamily="18" charset="0"/>
              </a:rPr>
              <a:t> measurement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DC956F-8FEE-4DCB-BDB6-54716220A31D}"/>
              </a:ext>
            </a:extLst>
          </p:cNvPr>
          <p:cNvSpPr/>
          <p:nvPr/>
        </p:nvSpPr>
        <p:spPr>
          <a:xfrm>
            <a:off x="886110" y="1341499"/>
            <a:ext cx="8274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cos(</a:t>
            </a:r>
            <a:r>
              <a:rPr lang="en-US" altLang="zh-TW" i="1" dirty="0">
                <a:cs typeface="Times New Roman" panose="02020603050405020304" pitchFamily="18" charset="0"/>
              </a:rPr>
              <a:t>t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6226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774</a:t>
            </a:fld>
            <a:endParaRPr lang="en-US" altLang="zh-TW"/>
          </a:p>
        </p:txBody>
      </p:sp>
      <p:sp>
        <p:nvSpPr>
          <p:cNvPr id="11" name="矩形 10"/>
          <p:cNvSpPr/>
          <p:nvPr/>
        </p:nvSpPr>
        <p:spPr>
          <a:xfrm>
            <a:off x="395536" y="449719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One cannot use a function to express a random process explicitly. Instead, one often use some </a:t>
            </a:r>
            <a:r>
              <a:rPr lang="en-US" altLang="zh-TW" dirty="0">
                <a:solidFill>
                  <a:srgbClr val="FF0000"/>
                </a:solidFill>
                <a:cs typeface="Times New Roman" panose="02020603050405020304" pitchFamily="18" charset="0"/>
              </a:rPr>
              <a:t>metrics related to probability </a:t>
            </a:r>
            <a:r>
              <a:rPr lang="en-US" altLang="zh-TW" dirty="0">
                <a:cs typeface="Times New Roman" panose="02020603050405020304" pitchFamily="18" charset="0"/>
              </a:rPr>
              <a:t>to express the random process. </a:t>
            </a:r>
            <a:endParaRPr lang="zh-TW" altLang="en-US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7533" y="1939948"/>
            <a:ext cx="1382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Mean</a:t>
            </a: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1619125" y="1780157"/>
          <a:ext cx="415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7" name="Equation" r:id="rId3" imgW="4152600" imgH="774360" progId="Equation.DSMT4">
                  <p:embed/>
                </p:oleObj>
              </mc:Choice>
              <mc:Fallback>
                <p:oleObj name="Equation" r:id="rId3" imgW="4152600" imgH="77436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125" y="1780157"/>
                        <a:ext cx="415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7533" y="4077072"/>
            <a:ext cx="1762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Variance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2000250" y="3920114"/>
          <a:ext cx="5143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8" name="Equation" r:id="rId5" imgW="5143320" imgH="774360" progId="Equation.DSMT4">
                  <p:embed/>
                </p:oleObj>
              </mc:Choice>
              <mc:Fallback>
                <p:oleObj name="Equation" r:id="rId5" imgW="5143320" imgH="7743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0250" y="3920114"/>
                        <a:ext cx="5143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42320" y="4985959"/>
            <a:ext cx="2905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Standard Deviation: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3333065" y="4761504"/>
          <a:ext cx="5092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9" name="Equation" r:id="rId7" imgW="5092560" imgH="850680" progId="Equation.DSMT4">
                  <p:embed/>
                </p:oleObj>
              </mc:Choice>
              <mc:Fallback>
                <p:oleObj name="Equation" r:id="rId7" imgW="5092560" imgH="8506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3065" y="4761504"/>
                        <a:ext cx="50927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372200" y="1602071"/>
            <a:ext cx="2232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2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of</a:t>
            </a:r>
            <a:b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measurement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08789" y="2690250"/>
            <a:ext cx="83396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page 773, the random process has the mean of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(ii) For a pure noise, </a:t>
            </a:r>
            <a:r>
              <a:rPr lang="en-US" altLang="zh-TW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usually assumed that </a:t>
            </a:r>
            <a:r>
              <a:rPr lang="en-US" altLang="zh-TW" sz="22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TW" sz="22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2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for all </a:t>
            </a:r>
            <a:r>
              <a:rPr lang="en-US" altLang="zh-TW" sz="22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756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775</a:t>
            </a:fld>
            <a:endParaRPr lang="en-US" altLang="zh-TW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76809" y="563131"/>
            <a:ext cx="2537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Auto-Covariance: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259632" y="1124744"/>
          <a:ext cx="6146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6" name="Equation" r:id="rId3" imgW="6146640" imgH="1257120" progId="Equation.DSMT4">
                  <p:embed/>
                </p:oleObj>
              </mc:Choice>
              <mc:Fallback>
                <p:oleObj name="Equation" r:id="rId3" imgW="6146640" imgH="125712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124744"/>
                        <a:ext cx="61468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83568" y="2382044"/>
            <a:ext cx="2537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Auto-Correlation: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3569" y="2924944"/>
            <a:ext cx="806489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literature, the auto-variance is also called the auto-correlation.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its standard definition should be 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437432" y="4176548"/>
          <a:ext cx="5791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7" name="Equation" r:id="rId5" imgW="5790960" imgH="774360" progId="Equation.DSMT4">
                  <p:embed/>
                </p:oleObj>
              </mc:Choice>
              <mc:Fallback>
                <p:oleObj name="Equation" r:id="rId5" imgW="5790960" imgH="77436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7432" y="4176548"/>
                        <a:ext cx="5791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5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740</a:t>
            </a:fld>
            <a:endParaRPr lang="en-US" altLang="zh-TW"/>
          </a:p>
        </p:txBody>
      </p:sp>
      <p:sp>
        <p:nvSpPr>
          <p:cNvPr id="16" name="文字方塊 15"/>
          <p:cNvSpPr txBox="1"/>
          <p:nvPr/>
        </p:nvSpPr>
        <p:spPr>
          <a:xfrm>
            <a:off x="395536" y="449719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(4) Hypergeometric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5536" y="880606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Mass Function (PMF)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54705"/>
              </p:ext>
            </p:extLst>
          </p:nvPr>
        </p:nvGraphicFramePr>
        <p:xfrm>
          <a:off x="827584" y="1358467"/>
          <a:ext cx="2552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86" name="Equation" r:id="rId3" imgW="2552400" imgH="1562040" progId="Equation.DSMT4">
                  <p:embed/>
                </p:oleObj>
              </mc:Choice>
              <mc:Fallback>
                <p:oleObj name="Equation" r:id="rId3" imgW="2552400" imgH="156204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358467"/>
                        <a:ext cx="25527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996110" y="174238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n</a:t>
            </a:r>
            <a:r>
              <a:rPr lang="en-US" altLang="zh-TW" dirty="0"/>
              <a:t> = 0, 1, 2, ……, min(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65325" y="2923773"/>
            <a:ext cx="867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/>
              <a:t>[Physical Meaning]</a:t>
            </a:r>
            <a:r>
              <a:rPr lang="en-US" altLang="zh-TW" dirty="0"/>
              <a:t>: Suppose that there are </a:t>
            </a:r>
            <a:r>
              <a:rPr lang="en-US" altLang="zh-TW" i="1" dirty="0"/>
              <a:t>N</a:t>
            </a:r>
            <a:r>
              <a:rPr lang="en-US" altLang="zh-TW" dirty="0"/>
              <a:t> balls in a set. There is a subset which contains </a:t>
            </a:r>
            <a:r>
              <a:rPr lang="en-US" altLang="zh-TW" i="1" dirty="0"/>
              <a:t>K</a:t>
            </a:r>
            <a:r>
              <a:rPr lang="en-US" altLang="zh-TW" dirty="0"/>
              <a:t> balls. If we choose </a:t>
            </a:r>
            <a:r>
              <a:rPr lang="en-US" altLang="zh-TW" i="1" dirty="0"/>
              <a:t>m</a:t>
            </a:r>
            <a:r>
              <a:rPr lang="en-US" altLang="zh-TW" dirty="0"/>
              <a:t> balls from the set, then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X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means  the probability that </a:t>
            </a:r>
            <a:r>
              <a:rPr lang="en-US" altLang="zh-TW" i="1" dirty="0"/>
              <a:t>n</a:t>
            </a:r>
            <a:r>
              <a:rPr lang="en-US" altLang="zh-TW" dirty="0"/>
              <a:t> of the balls are chosen from the subset.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789" y="4034975"/>
            <a:ext cx="4560136" cy="1879933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5305885" y="5914908"/>
            <a:ext cx="279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12, </a:t>
            </a:r>
            <a:r>
              <a:rPr lang="en-US" altLang="zh-TW" i="1" dirty="0"/>
              <a:t>K</a:t>
            </a:r>
            <a:r>
              <a:rPr lang="en-US" altLang="zh-TW" dirty="0"/>
              <a:t> = 8, </a:t>
            </a:r>
            <a:r>
              <a:rPr lang="en-US" altLang="zh-TW" i="1" dirty="0"/>
              <a:t>m</a:t>
            </a:r>
            <a:r>
              <a:rPr lang="en-US" altLang="zh-TW" dirty="0"/>
              <a:t> = 6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13286" y="416773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06371" y="4770963"/>
            <a:ext cx="1328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50304"/>
              </p:ext>
            </p:extLst>
          </p:nvPr>
        </p:nvGraphicFramePr>
        <p:xfrm>
          <a:off x="1568565" y="4204635"/>
          <a:ext cx="149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87" name="Equation" r:id="rId6" imgW="1498320" imgH="342720" progId="Equation.DSMT4">
                  <p:embed/>
                </p:oleObj>
              </mc:Choice>
              <mc:Fallback>
                <p:oleObj name="Equation" r:id="rId6" imgW="1498320" imgH="342720" progId="Equation.DSMT4">
                  <p:embed/>
                  <p:pic>
                    <p:nvPicPr>
                      <p:cNvPr id="35" name="物件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8565" y="4204635"/>
                        <a:ext cx="149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69149"/>
              </p:ext>
            </p:extLst>
          </p:nvPr>
        </p:nvGraphicFramePr>
        <p:xfrm>
          <a:off x="1663689" y="4770963"/>
          <a:ext cx="3098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88" name="Equation" r:id="rId8" imgW="3098520" imgH="799920" progId="Equation.DSMT4">
                  <p:embed/>
                </p:oleObj>
              </mc:Choice>
              <mc:Fallback>
                <p:oleObj name="Equation" r:id="rId8" imgW="30985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63689" y="4770963"/>
                        <a:ext cx="3098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82205"/>
              </p:ext>
            </p:extLst>
          </p:nvPr>
        </p:nvGraphicFramePr>
        <p:xfrm>
          <a:off x="467544" y="5712746"/>
          <a:ext cx="4584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89" name="Equation" r:id="rId10" imgW="4584600" imgH="812520" progId="Equation.DSMT4">
                  <p:embed/>
                </p:oleObj>
              </mc:Choice>
              <mc:Fallback>
                <p:oleObj name="Equation" r:id="rId10" imgW="4584600" imgH="81252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712746"/>
                        <a:ext cx="45847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170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776</a:t>
            </a:fld>
            <a:endParaRPr lang="en-US" altLang="zh-TW"/>
          </a:p>
        </p:txBody>
      </p:sp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FE726489-3689-4BDB-A089-514D1D343CF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3528" y="1299164"/>
          <a:ext cx="850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0" name="Equation" r:id="rId3" imgW="8508960" imgH="393480" progId="Equation.DSMT4">
                  <p:embed/>
                </p:oleObj>
              </mc:Choice>
              <mc:Fallback>
                <p:oleObj name="Equation" r:id="rId3" imgW="8508960" imgH="393480" progId="Equation.DSMT4">
                  <p:embed/>
                  <p:pic>
                    <p:nvPicPr>
                      <p:cNvPr id="8" name="物件 7">
                        <a:extLst>
                          <a:ext uri="{FF2B5EF4-FFF2-40B4-BE49-F238E27FC236}">
                            <a16:creationId xmlns:a16="http://schemas.microsoft.com/office/drawing/2014/main" id="{FE726489-3689-4BDB-A089-514D1D343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99164"/>
                        <a:ext cx="8509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1568221B-E44C-4FA8-8E9C-A874A32F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27102"/>
            <a:ext cx="2537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Joint Probability</a:t>
            </a:r>
          </a:p>
        </p:txBody>
      </p:sp>
      <p:graphicFrame>
        <p:nvGraphicFramePr>
          <p:cNvPr id="10" name="物件 9">
            <a:extLst>
              <a:ext uri="{FF2B5EF4-FFF2-40B4-BE49-F238E27FC236}">
                <a16:creationId xmlns:a16="http://schemas.microsoft.com/office/drawing/2014/main" id="{08D02909-604F-4B24-9C52-84F182C1A64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3528" y="1933165"/>
          <a:ext cx="298450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1" name="Equation" r:id="rId5" imgW="2984400" imgH="393480" progId="Equation.DSMT4">
                  <p:embed/>
                </p:oleObj>
              </mc:Choice>
              <mc:Fallback>
                <p:oleObj name="Equation" r:id="rId5" imgW="2984400" imgH="393480" progId="Equation.DSMT4">
                  <p:embed/>
                  <p:pic>
                    <p:nvPicPr>
                      <p:cNvPr id="10" name="物件 9">
                        <a:extLst>
                          <a:ext uri="{FF2B5EF4-FFF2-40B4-BE49-F238E27FC236}">
                            <a16:creationId xmlns:a16="http://schemas.microsoft.com/office/drawing/2014/main" id="{08D02909-604F-4B24-9C52-84F182C1A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933165"/>
                        <a:ext cx="2984501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04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777</a:t>
            </a:fld>
            <a:endParaRPr lang="en-US" altLang="zh-TW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403553"/>
            <a:ext cx="7992888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9.5.2  Stationary Random Process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528" y="1117984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98045" y="1740082"/>
          <a:ext cx="850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9" name="Equation" r:id="rId3" imgW="8508960" imgH="393480" progId="Equation.DSMT4">
                  <p:embed/>
                </p:oleObj>
              </mc:Choice>
              <mc:Fallback>
                <p:oleObj name="Equation" r:id="rId3" imgW="8508960" imgH="3934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045" y="1740082"/>
                        <a:ext cx="8509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46667" y="2678418"/>
            <a:ext cx="19625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48524" y="2096960"/>
            <a:ext cx="6085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(joint probability for the random process)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812535" y="3230024"/>
          <a:ext cx="764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0" name="Equation" r:id="rId5" imgW="7645320" imgH="368280" progId="Equation.DSMT4">
                  <p:embed/>
                </p:oleObj>
              </mc:Choice>
              <mc:Fallback>
                <p:oleObj name="Equation" r:id="rId5" imgW="7645320" imgH="3682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535" y="3230024"/>
                        <a:ext cx="7645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46666" y="3744741"/>
            <a:ext cx="19625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possible 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2165156" y="3788734"/>
          <a:ext cx="3124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1" name="Equation" r:id="rId7" imgW="3124080" imgH="342720" progId="Equation.DSMT4">
                  <p:embed/>
                </p:oleObj>
              </mc:Choice>
              <mc:Fallback>
                <p:oleObj name="Equation" r:id="rId7" imgW="3124080" imgH="34272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5156" y="3788734"/>
                        <a:ext cx="3124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7882" y="4509120"/>
            <a:ext cx="81171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random process is called a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strict-sense stationary random 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(also called the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strictly stationary random process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stationary random 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08985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691782" cy="484976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09582" y="140282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stationary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7564" y="2830708"/>
            <a:ext cx="183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non-stationary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65566" y="4258593"/>
            <a:ext cx="183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non-stationary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576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779</a:t>
            </a:fld>
            <a:endParaRPr lang="en-US" altLang="zh-TW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1560" y="449719"/>
            <a:ext cx="2808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200" b="1" u="sng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altLang="zh-TW" sz="2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Stationary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294" y="916363"/>
            <a:ext cx="19625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630294" y="1383007"/>
          <a:ext cx="764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8" name="Equation" r:id="rId3" imgW="7645320" imgH="368280" progId="Equation.DSMT4">
                  <p:embed/>
                </p:oleObj>
              </mc:Choice>
              <mc:Fallback>
                <p:oleObj name="Equation" r:id="rId3" imgW="7645320" imgH="36828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94" y="1383007"/>
                        <a:ext cx="7645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07603" y="1944847"/>
            <a:ext cx="19625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possible </a:t>
            </a: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2483768" y="1988840"/>
          <a:ext cx="276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9" name="Equation" r:id="rId5" imgW="2768400" imgH="342720" progId="Equation.DSMT4">
                  <p:embed/>
                </p:oleObj>
              </mc:Choice>
              <mc:Fallback>
                <p:oleObj name="Equation" r:id="rId5" imgW="2768400" imgH="34272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1988840"/>
                        <a:ext cx="276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652120" y="1920809"/>
            <a:ext cx="25242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…,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30294" y="2469151"/>
            <a:ext cx="72540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200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stationary random 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30294" y="3742519"/>
            <a:ext cx="72540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Specially, when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131840" y="3728359"/>
            <a:ext cx="5660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X is a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200" u="sng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stationary random process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5682BC-B65A-4BC0-AFE3-B4EC942E98DD}"/>
              </a:ext>
            </a:extLst>
          </p:cNvPr>
          <p:cNvSpPr/>
          <p:nvPr/>
        </p:nvSpPr>
        <p:spPr>
          <a:xfrm>
            <a:off x="607603" y="3243260"/>
            <a:ext cx="35491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u="sng" dirty="0">
                <a:solidFill>
                  <a:srgbClr val="3333FF"/>
                </a:solidFill>
                <a:cs typeface="Times New Roman" panose="02020603050405020304" pitchFamily="18" charset="0"/>
              </a:rPr>
              <a:t>2</a:t>
            </a:r>
            <a:r>
              <a:rPr lang="en-US" altLang="zh-TW" b="1" u="sng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nd</a:t>
            </a:r>
            <a:r>
              <a:rPr lang="en-US" altLang="zh-TW" b="1" u="sng" dirty="0">
                <a:solidFill>
                  <a:srgbClr val="3333FF"/>
                </a:solidFill>
                <a:cs typeface="Times New Roman" panose="02020603050405020304" pitchFamily="18" charset="0"/>
              </a:rPr>
              <a:t> Order Stationary (WSS)</a:t>
            </a:r>
            <a:endParaRPr lang="zh-TW" altLang="en-US" b="1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098533E-09C2-4F66-AC5C-0FE9BE6A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50" y="4496712"/>
            <a:ext cx="80866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2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stationary random process is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of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796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780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611560" y="332656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u="sng" dirty="0">
                <a:solidFill>
                  <a:srgbClr val="3333FF"/>
                </a:solidFill>
                <a:cs typeface="Times New Roman" panose="02020603050405020304" pitchFamily="18" charset="0"/>
              </a:rPr>
              <a:t>Wide-Sense Stationary (WSS) Random Process</a:t>
            </a:r>
            <a:r>
              <a:rPr lang="en-US" altLang="zh-TW" b="1" u="sng" dirty="0">
                <a:cs typeface="Times New Roman" panose="02020603050405020304" pitchFamily="18" charset="0"/>
              </a:rPr>
              <a:t> </a:t>
            </a:r>
            <a:endParaRPr lang="zh-TW" altLang="en-US" b="1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648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1191305" y="1004248"/>
          <a:ext cx="234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87" name="Equation" r:id="rId3" imgW="2349360" imgH="406080" progId="Equation.DSMT4">
                  <p:embed/>
                </p:oleObj>
              </mc:Choice>
              <mc:Fallback>
                <p:oleObj name="Equation" r:id="rId3" imgW="2349360" imgH="4060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305" y="1004248"/>
                        <a:ext cx="2349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586120" y="980728"/>
            <a:ext cx="4968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constants and can be denoted by 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97368" y="2437391"/>
            <a:ext cx="648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>
            <p:extLst/>
          </p:nvPr>
        </p:nvGraphicFramePr>
        <p:xfrm>
          <a:off x="1432430" y="2492896"/>
          <a:ext cx="337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88" name="Equation" r:id="rId5" imgW="3377880" imgH="368280" progId="Equation.DSMT4">
                  <p:embed/>
                </p:oleObj>
              </mc:Choice>
              <mc:Fallback>
                <p:oleObj name="Equation" r:id="rId5" imgW="3377880" imgH="368280" progId="Equation.DSMT4">
                  <p:embed/>
                  <p:pic>
                    <p:nvPicPr>
                      <p:cNvPr id="27" name="物件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2430" y="2492896"/>
                        <a:ext cx="3378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021404" y="2963899"/>
            <a:ext cx="28443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we can replace 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3732400" y="3026486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89" name="Equation" r:id="rId7" imgW="1320480" imgH="368280" progId="Equation.DSMT4">
                  <p:embed/>
                </p:oleObj>
              </mc:Choice>
              <mc:Fallback>
                <p:oleObj name="Equation" r:id="rId7" imgW="1320480" imgH="3682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2400" y="3026486"/>
                        <a:ext cx="1320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053200" y="2950882"/>
            <a:ext cx="475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5528284" y="2995192"/>
          <a:ext cx="147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0" name="Equation" r:id="rId9" imgW="1473120" imgH="368280" progId="Equation.DSMT4">
                  <p:embed/>
                </p:oleObj>
              </mc:Choice>
              <mc:Fallback>
                <p:oleObj name="Equation" r:id="rId9" imgW="1473120" imgH="3682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8284" y="2995192"/>
                        <a:ext cx="147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705480" y="3457373"/>
          <a:ext cx="283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1" name="Equation" r:id="rId11" imgW="2831760" imgH="368280" progId="Equation.DSMT4">
                  <p:embed/>
                </p:oleObj>
              </mc:Choice>
              <mc:Fallback>
                <p:oleObj name="Equation" r:id="rId11" imgW="2831760" imgH="36828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05480" y="3457373"/>
                        <a:ext cx="2832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09834" y="3921294"/>
            <a:ext cx="782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covariance is only dependent on the difference of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97368" y="4663245"/>
            <a:ext cx="648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</a:p>
        </p:txBody>
      </p:sp>
      <p:graphicFrame>
        <p:nvGraphicFramePr>
          <p:cNvPr id="32" name="物件 31"/>
          <p:cNvGraphicFramePr>
            <a:graphicFrameLocks noChangeAspect="1"/>
          </p:cNvGraphicFramePr>
          <p:nvPr>
            <p:extLst/>
          </p:nvPr>
        </p:nvGraphicFramePr>
        <p:xfrm>
          <a:off x="1527855" y="4631355"/>
          <a:ext cx="1676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2" name="Equation" r:id="rId13" imgW="1676160" imgH="520560" progId="Equation.DSMT4">
                  <p:embed/>
                </p:oleObj>
              </mc:Choice>
              <mc:Fallback>
                <p:oleObj name="Equation" r:id="rId13" imgW="1676160" imgH="520560" progId="Equation.DSMT4">
                  <p:embed/>
                  <p:pic>
                    <p:nvPicPr>
                      <p:cNvPr id="32" name="物件 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7855" y="4631355"/>
                        <a:ext cx="1676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586120" y="4676262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all </a:t>
            </a:r>
            <a:r>
              <a:rPr lang="en-US" altLang="zh-TW" i="1" dirty="0"/>
              <a:t>t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1699305" y="1596723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3" name="Equation" r:id="rId15" imgW="1333440" imgH="393480" progId="Equation.DSMT4">
                  <p:embed/>
                </p:oleObj>
              </mc:Choice>
              <mc:Fallback>
                <p:oleObj name="Equation" r:id="rId15" imgW="1333440" imgH="39348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9305" y="1596723"/>
                        <a:ext cx="1333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658686E3-2EB4-4CEC-AD0E-CD988CABB689}"/>
              </a:ext>
            </a:extLst>
          </p:cNvPr>
          <p:cNvSpPr/>
          <p:nvPr/>
        </p:nvSpPr>
        <p:spPr>
          <a:xfrm>
            <a:off x="611560" y="5565988"/>
            <a:ext cx="8235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 wide-sense stationary random process is also called the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weak-sense stationary </a:t>
            </a:r>
            <a:r>
              <a:rPr lang="en-US" altLang="zh-TW" dirty="0">
                <a:cs typeface="Times New Roman" panose="02020603050405020304" pitchFamily="18" charset="0"/>
              </a:rPr>
              <a:t>or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covariance stationary </a:t>
            </a:r>
            <a:r>
              <a:rPr lang="en-US" altLang="zh-TW" dirty="0">
                <a:cs typeface="Times New Roman" panose="02020603050405020304" pitchFamily="18" charset="0"/>
              </a:rPr>
              <a:t>random process.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8300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781</a:t>
            </a:fld>
            <a:endParaRPr lang="en-US" altLang="zh-TW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536" y="489416"/>
            <a:ext cx="8470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random processes can be expressed by the addition (or multiplication) of a stationary random process with a deterministic signal.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47811" y="1539505"/>
            <a:ext cx="782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for the random process on page 773,</a:t>
            </a:r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1979712" y="2106587"/>
          <a:ext cx="209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1" name="Equation" r:id="rId3" imgW="2095200" imgH="368280" progId="Equation.DSMT4">
                  <p:embed/>
                </p:oleObj>
              </mc:Choice>
              <mc:Fallback>
                <p:oleObj name="Equation" r:id="rId3" imgW="2095200" imgH="36828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106587"/>
                        <a:ext cx="2095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/>
          <p:nvPr/>
        </p:nvCxnSpPr>
        <p:spPr>
          <a:xfrm flipH="1" flipV="1">
            <a:off x="4084614" y="2340477"/>
            <a:ext cx="1423490" cy="500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75212" y="2722150"/>
            <a:ext cx="3527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stationary random process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45376" y="3184694"/>
            <a:ext cx="5134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process on page 778,</a:t>
            </a: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2008095" y="3927732"/>
          <a:ext cx="234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2" name="Equation" r:id="rId5" imgW="2349360" imgH="368280" progId="Equation.DSMT4">
                  <p:embed/>
                </p:oleObj>
              </mc:Choice>
              <mc:Fallback>
                <p:oleObj name="Equation" r:id="rId5" imgW="2349360" imgH="36828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8095" y="3927732"/>
                        <a:ext cx="2349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 flipH="1">
            <a:off x="4427984" y="3184694"/>
            <a:ext cx="1296144" cy="92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60094" y="4424033"/>
            <a:ext cx="5134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3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process on page 779,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4630577" y="3153037"/>
            <a:ext cx="1669615" cy="2311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物件 36"/>
          <p:cNvGraphicFramePr>
            <a:graphicFrameLocks noChangeAspect="1"/>
          </p:cNvGraphicFramePr>
          <p:nvPr>
            <p:extLst/>
          </p:nvPr>
        </p:nvGraphicFramePr>
        <p:xfrm>
          <a:off x="2103277" y="5280529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3" name="Equation" r:id="rId7" imgW="2527200" imgH="368280" progId="Equation.DSMT4">
                  <p:embed/>
                </p:oleObj>
              </mc:Choice>
              <mc:Fallback>
                <p:oleObj name="Equation" r:id="rId7" imgW="2527200" imgH="368280" progId="Equation.DSMT4">
                  <p:embed/>
                  <p:pic>
                    <p:nvPicPr>
                      <p:cNvPr id="37" name="物件 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3277" y="5280529"/>
                        <a:ext cx="2527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685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782</a:t>
            </a:fld>
            <a:endParaRPr lang="en-US" altLang="zh-TW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403553"/>
            <a:ext cx="7992888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9.5.3  White Noise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7544" y="2708920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WSS random process and </a:t>
            </a: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827584" y="3229053"/>
          <a:ext cx="726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0" name="Equation" r:id="rId3" imgW="7264080" imgH="393480" progId="Equation.DSMT4">
                  <p:embed/>
                </p:oleObj>
              </mc:Choice>
              <mc:Fallback>
                <p:oleObj name="Equation" r:id="rId3" imgW="7264080" imgH="39348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229053"/>
                        <a:ext cx="7264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1475656" y="3657410"/>
          <a:ext cx="5575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1" name="Equation" r:id="rId5" imgW="5574960" imgH="774360" progId="Equation.DSMT4">
                  <p:embed/>
                </p:oleObj>
              </mc:Choice>
              <mc:Fallback>
                <p:oleObj name="Equation" r:id="rId5" imgW="5574960" imgH="77436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3657410"/>
                        <a:ext cx="55753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7544" y="4559673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Power Spectral Density (PSD)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95536" y="1171627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Spectral Density (PSD)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066800" y="1752600"/>
          <a:ext cx="666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2" name="Equation" r:id="rId7" imgW="6667200" imgH="571320" progId="Equation.DSMT4">
                  <p:embed/>
                </p:oleObj>
              </mc:Choice>
              <mc:Fallback>
                <p:oleObj name="Equation" r:id="rId7" imgW="6667200" imgH="57132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1752600"/>
                        <a:ext cx="666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251747" y="5142613"/>
          <a:ext cx="502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3" name="Equation" r:id="rId9" imgW="5029200" imgH="571320" progId="Equation.DSMT4">
                  <p:embed/>
                </p:oleObj>
              </mc:Choice>
              <mc:Fallback>
                <p:oleObj name="Equation" r:id="rId9" imgW="5029200" imgH="57132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1747" y="5142613"/>
                        <a:ext cx="5029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410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783</a:t>
            </a:fld>
            <a:endParaRPr lang="en-US" altLang="zh-TW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Noise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908720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white noise is a WSS random process where </a:t>
            </a: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1619672" y="1556792"/>
          <a:ext cx="171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29" name="Equation" r:id="rId3" imgW="1714320" imgH="368280" progId="Equation.DSMT4">
                  <p:embed/>
                </p:oleObj>
              </mc:Choice>
              <mc:Fallback>
                <p:oleObj name="Equation" r:id="rId3" imgW="1714320" imgH="36828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556792"/>
                        <a:ext cx="171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3995936" y="1489340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0" name="Equation" r:id="rId5" imgW="1523880" imgH="469800" progId="Equation.DSMT4">
                  <p:embed/>
                </p:oleObj>
              </mc:Choice>
              <mc:Fallback>
                <p:oleObj name="Equation" r:id="rId5" imgW="1523880" imgH="46980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6" y="1489340"/>
                        <a:ext cx="1524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1617690" y="2074901"/>
          <a:ext cx="80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1" name="Equation" r:id="rId7" imgW="799920" imgH="342720" progId="Equation.DSMT4">
                  <p:embed/>
                </p:oleObj>
              </mc:Choice>
              <mc:Fallback>
                <p:oleObj name="Equation" r:id="rId7" imgW="799920" imgH="34272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7690" y="2074901"/>
                        <a:ext cx="800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03548" y="2479090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1617690" y="2971266"/>
          <a:ext cx="402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2" name="Equation" r:id="rId9" imgW="4025880" imgH="368280" progId="Equation.DSMT4">
                  <p:embed/>
                </p:oleObj>
              </mc:Choice>
              <mc:Fallback>
                <p:oleObj name="Equation" r:id="rId9" imgW="4025880" imgH="36828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7690" y="2971266"/>
                        <a:ext cx="4025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75918" y="3459343"/>
            <a:ext cx="8056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 0. It means that the noises at different time are uncorrelated. 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35050" y="4099994"/>
            <a:ext cx="78533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PSD of a white noise is</a:t>
            </a:r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/>
          </p:nvPr>
        </p:nvGraphicFramePr>
        <p:xfrm>
          <a:off x="1744663" y="4721225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3" name="Equation" r:id="rId11" imgW="1218960" imgH="368280" progId="Equation.DSMT4">
                  <p:embed/>
                </p:oleObj>
              </mc:Choice>
              <mc:Fallback>
                <p:oleObj name="Equation" r:id="rId11" imgW="1218960" imgH="36828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44663" y="4721225"/>
                        <a:ext cx="1219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992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784</a:t>
            </a:fld>
            <a:endParaRPr lang="en-US" altLang="zh-TW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698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White Gaussian Noise (AWGN)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908720"/>
            <a:ext cx="7920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white noise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it is additive and its probability density function (PDF) is a Gaussian distribution with zero mean: </a:t>
            </a: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1855924" y="1768090"/>
          <a:ext cx="4064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3" name="Equation" r:id="rId3" imgW="4063680" imgH="850680" progId="Equation.DSMT4">
                  <p:embed/>
                </p:oleObj>
              </mc:Choice>
              <mc:Fallback>
                <p:oleObj name="Equation" r:id="rId3" imgW="4063680" imgH="85068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924" y="1768090"/>
                        <a:ext cx="4064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8214" y="2708920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additive white Gaussian noise (AWGN).  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7" y="3126246"/>
            <a:ext cx="6442651" cy="3027500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961671" y="6021288"/>
            <a:ext cx="34805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AWGN with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/10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2136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785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345223" y="26187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3333FF"/>
                </a:solidFill>
              </a:rPr>
              <a:t>Section 9.6  Independent Component Analysis </a:t>
            </a:r>
            <a:endParaRPr lang="zh-TW" altLang="en-US" sz="3200" b="1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196752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Suppose that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are sources and </a:t>
            </a:r>
            <a:r>
              <a:rPr lang="en-US" altLang="zh-TW" i="1" dirty="0"/>
              <a:t>y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are outputs. If 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1535113" y="1798638"/>
          <a:ext cx="41402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2" name="Equation" r:id="rId3" imgW="4140000" imgH="1663560" progId="Equation.DSMT4">
                  <p:embed/>
                </p:oleObj>
              </mc:Choice>
              <mc:Fallback>
                <p:oleObj name="Equation" r:id="rId3" imgW="4140000" imgH="166356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5113" y="1798638"/>
                        <a:ext cx="41402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95536" y="363285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a</a:t>
            </a:r>
            <a:r>
              <a:rPr lang="en-US" altLang="zh-TW" baseline="-25000" dirty="0"/>
              <a:t>1,1</a:t>
            </a:r>
            <a:r>
              <a:rPr lang="en-US" altLang="zh-TW" dirty="0"/>
              <a:t>, </a:t>
            </a:r>
            <a:r>
              <a:rPr lang="en-US" altLang="zh-TW" i="1" dirty="0"/>
              <a:t>a</a:t>
            </a:r>
            <a:r>
              <a:rPr lang="en-US" altLang="zh-TW" baseline="-25000" dirty="0"/>
              <a:t>1,2</a:t>
            </a:r>
            <a:r>
              <a:rPr lang="en-US" altLang="zh-TW" dirty="0"/>
              <a:t>, …, </a:t>
            </a:r>
            <a:r>
              <a:rPr lang="en-US" altLang="zh-TW" i="1" dirty="0" err="1"/>
              <a:t>a</a:t>
            </a:r>
            <a:r>
              <a:rPr lang="en-US" altLang="zh-TW" i="1" baseline="-25000" dirty="0" err="1"/>
              <a:t>N</a:t>
            </a:r>
            <a:r>
              <a:rPr lang="en-US" altLang="zh-TW" baseline="-25000" dirty="0" err="1"/>
              <a:t>,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are all known, then one can recover the sources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from the received signals </a:t>
            </a:r>
            <a:r>
              <a:rPr lang="en-US" altLang="zh-TW" i="1" dirty="0"/>
              <a:t>y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: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503363" y="4603750"/>
          <a:ext cx="4343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3" name="Equation" r:id="rId5" imgW="4343400" imgH="1726920" progId="Equation.DSMT4">
                  <p:embed/>
                </p:oleObj>
              </mc:Choice>
              <mc:Fallback>
                <p:oleObj name="Equation" r:id="rId5" imgW="4343400" imgH="172692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3363" y="4603750"/>
                        <a:ext cx="43434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0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741</a:t>
            </a:fld>
            <a:endParaRPr lang="en-US" altLang="zh-TW"/>
          </a:p>
        </p:txBody>
      </p:sp>
      <p:sp>
        <p:nvSpPr>
          <p:cNvPr id="16" name="文字方塊 15"/>
          <p:cNvSpPr txBox="1"/>
          <p:nvPr/>
        </p:nvSpPr>
        <p:spPr>
          <a:xfrm>
            <a:off x="395536" y="449719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(5) Poisson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5536" y="895101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Mass Function (PMF)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09265"/>
              </p:ext>
            </p:extLst>
          </p:nvPr>
        </p:nvGraphicFramePr>
        <p:xfrm>
          <a:off x="1685028" y="1394057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01" name="Equation" r:id="rId3" imgW="1726920" imgH="596880" progId="Equation.DSMT4">
                  <p:embed/>
                </p:oleObj>
              </mc:Choice>
              <mc:Fallback>
                <p:oleObj name="Equation" r:id="rId3" imgW="1726920" imgH="5968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5028" y="1394057"/>
                        <a:ext cx="17272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361997" y="2276872"/>
            <a:ext cx="8098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/>
              <a:t>[Physical Meaning]</a:t>
            </a:r>
            <a:r>
              <a:rPr lang="en-US" altLang="zh-TW" dirty="0"/>
              <a:t>: Suppose that, within a certain time interval, </a:t>
            </a:r>
            <a:r>
              <a:rPr lang="en-US" altLang="zh-TW" u="sng" dirty="0"/>
              <a:t>an event will occur </a:t>
            </a:r>
            <a:r>
              <a:rPr lang="en-US" altLang="zh-TW" i="1" u="sng" dirty="0">
                <a:sym typeface="Symbol" panose="05050102010706020507" pitchFamily="18" charset="2"/>
              </a:rPr>
              <a:t></a:t>
            </a:r>
            <a:r>
              <a:rPr lang="en-US" altLang="zh-TW" u="sng" dirty="0">
                <a:sym typeface="Symbol" panose="05050102010706020507" pitchFamily="18" charset="2"/>
              </a:rPr>
              <a:t> </a:t>
            </a:r>
            <a:r>
              <a:rPr lang="en-US" altLang="zh-TW" u="sng" dirty="0"/>
              <a:t>times in average</a:t>
            </a:r>
            <a:r>
              <a:rPr lang="en-US" altLang="zh-TW" dirty="0"/>
              <a:t>. Then,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X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) indicates the probability that the event occurs </a:t>
            </a:r>
            <a:r>
              <a:rPr lang="en-US" altLang="zh-TW" i="1" dirty="0"/>
              <a:t>n</a:t>
            </a:r>
            <a:r>
              <a:rPr lang="en-US" altLang="zh-TW" dirty="0"/>
              <a:t> times within the time interval.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797" y="3519430"/>
            <a:ext cx="5110088" cy="1879933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279666" y="531848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/>
              <a:t> = 3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24944" y="3688841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07170"/>
              </p:ext>
            </p:extLst>
          </p:nvPr>
        </p:nvGraphicFramePr>
        <p:xfrm>
          <a:off x="1486012" y="3751387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02" name="Equation" r:id="rId6" imgW="838080" imgH="342720" progId="Equation.DSMT4">
                  <p:embed/>
                </p:oleObj>
              </mc:Choice>
              <mc:Fallback>
                <p:oleObj name="Equation" r:id="rId6" imgW="8380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6012" y="3751387"/>
                        <a:ext cx="838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482107" y="4260663"/>
            <a:ext cx="234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14152"/>
              </p:ext>
            </p:extLst>
          </p:nvPr>
        </p:nvGraphicFramePr>
        <p:xfrm>
          <a:off x="2787768" y="4256196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03" name="Equation" r:id="rId8" imgW="1041120" imgH="406080" progId="Equation.DSMT4">
                  <p:embed/>
                </p:oleObj>
              </mc:Choice>
              <mc:Fallback>
                <p:oleObj name="Equation" r:id="rId8" imgW="1041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7768" y="4256196"/>
                        <a:ext cx="1041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72161"/>
              </p:ext>
            </p:extLst>
          </p:nvPr>
        </p:nvGraphicFramePr>
        <p:xfrm>
          <a:off x="554728" y="4997171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04" name="Equation" r:id="rId10" imgW="1993680" imgH="355320" progId="Equation.DSMT4">
                  <p:embed/>
                </p:oleObj>
              </mc:Choice>
              <mc:Fallback>
                <p:oleObj name="Equation" r:id="rId10" imgW="1993680" imgH="35532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728" y="4997171"/>
                        <a:ext cx="1993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97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786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539552" y="548680"/>
            <a:ext cx="814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b="1" dirty="0"/>
              <a:t>Q</a:t>
            </a:r>
            <a:r>
              <a:rPr lang="en-US" altLang="zh-TW" dirty="0"/>
              <a:t>: However, how do we recover the sources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 if </a:t>
            </a:r>
            <a:r>
              <a:rPr lang="en-US" altLang="zh-TW" i="1" dirty="0"/>
              <a:t>a</a:t>
            </a:r>
            <a:r>
              <a:rPr lang="en-US" altLang="zh-TW" baseline="-25000" dirty="0"/>
              <a:t>1,1</a:t>
            </a:r>
            <a:r>
              <a:rPr lang="en-US" altLang="zh-TW" dirty="0"/>
              <a:t>, </a:t>
            </a:r>
            <a:r>
              <a:rPr lang="en-US" altLang="zh-TW" i="1" dirty="0"/>
              <a:t>a</a:t>
            </a:r>
            <a:r>
              <a:rPr lang="en-US" altLang="zh-TW" baseline="-25000" dirty="0"/>
              <a:t>1,2</a:t>
            </a:r>
            <a:r>
              <a:rPr lang="en-US" altLang="zh-TW" dirty="0"/>
              <a:t>, …, </a:t>
            </a:r>
            <a:r>
              <a:rPr lang="en-US" altLang="zh-TW" i="1" dirty="0" err="1"/>
              <a:t>a</a:t>
            </a:r>
            <a:r>
              <a:rPr lang="en-US" altLang="zh-TW" i="1" baseline="-25000" dirty="0" err="1"/>
              <a:t>N</a:t>
            </a:r>
            <a:r>
              <a:rPr lang="en-US" altLang="zh-TW" baseline="-25000" dirty="0" err="1"/>
              <a:t>,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are all </a:t>
            </a:r>
            <a:r>
              <a:rPr lang="en-US" altLang="zh-TW" dirty="0">
                <a:solidFill>
                  <a:srgbClr val="3333FF"/>
                </a:solidFill>
              </a:rPr>
              <a:t>unknown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4752" y="1677888"/>
            <a:ext cx="814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We can make an assumption that the sources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 are </a:t>
            </a:r>
            <a:r>
              <a:rPr lang="en-US" altLang="zh-TW" dirty="0">
                <a:solidFill>
                  <a:srgbClr val="3333FF"/>
                </a:solidFill>
              </a:rPr>
              <a:t>independent</a:t>
            </a:r>
            <a:r>
              <a:rPr lang="en-US" altLang="zh-TW" dirty="0"/>
              <a:t> and have </a:t>
            </a:r>
            <a:r>
              <a:rPr lang="en-US" altLang="zh-TW" dirty="0">
                <a:solidFill>
                  <a:srgbClr val="3333FF"/>
                </a:solidFill>
              </a:rPr>
              <a:t>zero correlations</a:t>
            </a:r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1128713" y="2565400"/>
          <a:ext cx="542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1" name="Equation" r:id="rId3" imgW="5422680" imgH="774360" progId="Equation.DSMT4">
                  <p:embed/>
                </p:oleObj>
              </mc:Choice>
              <mc:Fallback>
                <p:oleObj name="Equation" r:id="rId3" imgW="5422680" imgH="77436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713" y="2565400"/>
                        <a:ext cx="542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39553" y="3428820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770063" y="3621825"/>
          <a:ext cx="4140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2" name="Equation" r:id="rId5" imgW="4140000" imgH="774360" progId="Equation.DSMT4">
                  <p:embed/>
                </p:oleObj>
              </mc:Choice>
              <mc:Fallback>
                <p:oleObj name="Equation" r:id="rId5" imgW="4140000" imgH="7743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0063" y="3621825"/>
                        <a:ext cx="4140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703115" y="4657048"/>
          <a:ext cx="168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3" name="Equation" r:id="rId7" imgW="1688760" imgH="368280" progId="Equation.DSMT4">
                  <p:embed/>
                </p:oleObj>
              </mc:Choice>
              <mc:Fallback>
                <p:oleObj name="Equation" r:id="rId7" imgW="1688760" imgH="3682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115" y="4657048"/>
                        <a:ext cx="1689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483768" y="4594461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means the values of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, 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for the </a:t>
            </a:r>
            <a:r>
              <a:rPr lang="en-US" altLang="zh-TW" i="1" dirty="0" err="1"/>
              <a:t>m</a:t>
            </a:r>
            <a:r>
              <a:rPr lang="en-US" altLang="zh-TW" baseline="30000" dirty="0" err="1"/>
              <a:t>th</a:t>
            </a:r>
            <a:r>
              <a:rPr lang="en-US" altLang="zh-TW" dirty="0"/>
              <a:t> measurement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7602" y="5285871"/>
            <a:ext cx="764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Based on the above assumption, we perform </a:t>
            </a:r>
            <a:r>
              <a:rPr lang="en-US" altLang="zh-TW" u="sng" dirty="0">
                <a:solidFill>
                  <a:srgbClr val="3333FF"/>
                </a:solidFill>
              </a:rPr>
              <a:t>independent components analysis (ICA)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948438" y="2722631"/>
            <a:ext cx="122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i="1" dirty="0"/>
              <a:t>k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795652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787</a:t>
            </a:fld>
            <a:endParaRPr lang="en-US" altLang="zh-TW"/>
          </a:p>
        </p:txBody>
      </p:sp>
      <p:sp>
        <p:nvSpPr>
          <p:cNvPr id="16" name="文字方塊 15"/>
          <p:cNvSpPr txBox="1"/>
          <p:nvPr/>
        </p:nvSpPr>
        <p:spPr>
          <a:xfrm>
            <a:off x="7104757" y="582961"/>
            <a:ext cx="122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i="1" dirty="0"/>
              <a:t>k</a:t>
            </a:r>
            <a:endParaRPr lang="zh-TW" altLang="en-US" i="1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1416125" y="557728"/>
          <a:ext cx="4330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5" name="Equation" r:id="rId3" imgW="4330440" imgH="419040" progId="Equation.DSMT4">
                  <p:embed/>
                </p:oleObj>
              </mc:Choice>
              <mc:Fallback>
                <p:oleObj name="Equation" r:id="rId3" imgW="4330440" imgH="41904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125" y="557728"/>
                        <a:ext cx="4330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58312" y="101188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2181939" y="1320614"/>
          <a:ext cx="275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6" name="Equation" r:id="rId5" imgW="2755800" imgH="545760" progId="Equation.DSMT4">
                  <p:embed/>
                </p:oleObj>
              </mc:Choice>
              <mc:Fallback>
                <p:oleObj name="Equation" r:id="rId5" imgW="2755800" imgH="54576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1939" y="1320614"/>
                        <a:ext cx="2755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72919" y="1842364"/>
            <a:ext cx="114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1066353" y="2222883"/>
          <a:ext cx="245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7" name="Equation" r:id="rId7" imgW="2450880" imgH="431640" progId="Equation.DSMT4">
                  <p:embed/>
                </p:oleObj>
              </mc:Choice>
              <mc:Fallback>
                <p:oleObj name="Equation" r:id="rId7" imgW="2450880" imgH="43164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353" y="2222883"/>
                        <a:ext cx="2451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3910887" y="2181745"/>
          <a:ext cx="275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8" name="Equation" r:id="rId9" imgW="2755800" imgH="431640" progId="Equation.DSMT4">
                  <p:embed/>
                </p:oleObj>
              </mc:Choice>
              <mc:Fallback>
                <p:oleObj name="Equation" r:id="rId9" imgW="2755800" imgH="43164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10887" y="2181745"/>
                        <a:ext cx="2755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7075388" y="2207104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9" name="Equation" r:id="rId11" imgW="1282680" imgH="368280" progId="Equation.DSMT4">
                  <p:embed/>
                </p:oleObj>
              </mc:Choice>
              <mc:Fallback>
                <p:oleObj name="Equation" r:id="rId11" imgW="1282680" imgH="36828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75388" y="2207104"/>
                        <a:ext cx="1282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503238" y="5095165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</a:t>
            </a:r>
            <a:r>
              <a:rPr lang="en-US" altLang="zh-TW" dirty="0"/>
              <a:t> is a diagonal matrix: 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/>
          </p:nvPr>
        </p:nvGraphicFramePr>
        <p:xfrm>
          <a:off x="878821" y="5616177"/>
          <a:ext cx="2324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0" name="Equation" r:id="rId13" imgW="2323800" imgH="368280" progId="Equation.DSMT4">
                  <p:embed/>
                </p:oleObj>
              </mc:Choice>
              <mc:Fallback>
                <p:oleObj name="Equation" r:id="rId13" imgW="2323800" imgH="368280" progId="Equation.DSMT4">
                  <p:embed/>
                  <p:pic>
                    <p:nvPicPr>
                      <p:cNvPr id="22" name="物件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8821" y="5616177"/>
                        <a:ext cx="2324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3934560" y="6080125"/>
            <a:ext cx="122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i="1" dirty="0"/>
              <a:t>k</a:t>
            </a:r>
            <a:endParaRPr lang="zh-TW" altLang="en-US" i="1" dirty="0"/>
          </a:p>
        </p:txBody>
      </p:sp>
      <p:graphicFrame>
        <p:nvGraphicFramePr>
          <p:cNvPr id="25" name="物件 24"/>
          <p:cNvGraphicFramePr>
            <a:graphicFrameLocks noChangeAspect="1"/>
          </p:cNvGraphicFramePr>
          <p:nvPr>
            <p:extLst/>
          </p:nvPr>
        </p:nvGraphicFramePr>
        <p:xfrm>
          <a:off x="5910144" y="5449535"/>
          <a:ext cx="2324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1" name="Equation" r:id="rId15" imgW="2323800" imgH="977760" progId="Equation.DSMT4">
                  <p:embed/>
                </p:oleObj>
              </mc:Choice>
              <mc:Fallback>
                <p:oleObj name="Equation" r:id="rId15" imgW="2323800" imgH="977760" progId="Equation.DSMT4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0144" y="5449535"/>
                        <a:ext cx="23241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/>
          </p:nvPr>
        </p:nvGraphicFramePr>
        <p:xfrm>
          <a:off x="503238" y="2839874"/>
          <a:ext cx="8434387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2" name="Equation" r:id="rId17" imgW="9372600" imgH="2298600" progId="Equation.DSMT4">
                  <p:embed/>
                </p:oleObj>
              </mc:Choice>
              <mc:Fallback>
                <p:oleObj name="Equation" r:id="rId17" imgW="9372600" imgH="229860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3238" y="2839874"/>
                        <a:ext cx="8434387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>
            <a:extLst>
              <a:ext uri="{FF2B5EF4-FFF2-40B4-BE49-F238E27FC236}">
                <a16:creationId xmlns:a16="http://schemas.microsoft.com/office/drawing/2014/main" id="{3C2F7885-ED68-4409-88EE-0E3EF2725B6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4090" y="6151796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3" name="Equation" r:id="rId19" imgW="3073320" imgH="419040" progId="Equation.DSMT4">
                  <p:embed/>
                </p:oleObj>
              </mc:Choice>
              <mc:Fallback>
                <p:oleObj name="Equation" r:id="rId19" imgW="3073320" imgH="419040" progId="Equation.DSMT4">
                  <p:embed/>
                  <p:pic>
                    <p:nvPicPr>
                      <p:cNvPr id="21" name="物件 20">
                        <a:extLst>
                          <a:ext uri="{FF2B5EF4-FFF2-40B4-BE49-F238E27FC236}">
                            <a16:creationId xmlns:a16="http://schemas.microsoft.com/office/drawing/2014/main" id="{3C2F7885-ED68-4409-88EE-0E3EF2725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090" y="6151796"/>
                        <a:ext cx="3073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901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788</a:t>
            </a:fld>
            <a:endParaRPr lang="en-US" altLang="zh-TW"/>
          </a:p>
        </p:txBody>
      </p:sp>
      <p:sp>
        <p:nvSpPr>
          <p:cNvPr id="15" name="文字方塊 14"/>
          <p:cNvSpPr txBox="1"/>
          <p:nvPr/>
        </p:nvSpPr>
        <p:spPr>
          <a:xfrm>
            <a:off x="611560" y="233533"/>
            <a:ext cx="114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/>
          </p:nvPr>
        </p:nvGraphicFramePr>
        <p:xfrm>
          <a:off x="1548584" y="435932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9" name="Equation" r:id="rId3" imgW="787320" imgH="317160" progId="Equation.DSMT4">
                  <p:embed/>
                </p:oleObj>
              </mc:Choice>
              <mc:Fallback>
                <p:oleObj name="Equation" r:id="rId3" imgW="787320" imgH="31716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584" y="435932"/>
                        <a:ext cx="78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611560" y="846817"/>
            <a:ext cx="114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/>
          </p:nvPr>
        </p:nvGraphicFramePr>
        <p:xfrm>
          <a:off x="1516063" y="1308100"/>
          <a:ext cx="262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0" name="Equation" r:id="rId5" imgW="2628720" imgH="431640" progId="Equation.DSMT4">
                  <p:embed/>
                </p:oleObj>
              </mc:Choice>
              <mc:Fallback>
                <p:oleObj name="Equation" r:id="rId5" imgW="2628720" imgH="431640" progId="Equation.DSMT4">
                  <p:embed/>
                  <p:pic>
                    <p:nvPicPr>
                      <p:cNvPr id="26" name="物件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6063" y="1308100"/>
                        <a:ext cx="2628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/>
          </p:nvPr>
        </p:nvGraphicFramePr>
        <p:xfrm>
          <a:off x="4427984" y="773348"/>
          <a:ext cx="3200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1" name="Equation" r:id="rId7" imgW="3200400" imgH="1663560" progId="Equation.DSMT4">
                  <p:embed/>
                </p:oleObj>
              </mc:Choice>
              <mc:Fallback>
                <p:oleObj name="Equation" r:id="rId7" imgW="3200400" imgH="1663560" progId="Equation.DSMT4">
                  <p:embed/>
                  <p:pic>
                    <p:nvPicPr>
                      <p:cNvPr id="27" name="物件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984" y="773348"/>
                        <a:ext cx="32004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575556" y="2339450"/>
            <a:ext cx="114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/>
          </p:nvPr>
        </p:nvGraphicFramePr>
        <p:xfrm>
          <a:off x="1768059" y="4048864"/>
          <a:ext cx="2946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2" name="Equation" r:id="rId9" imgW="2946240" imgH="545760" progId="Equation.DSMT4">
                  <p:embed/>
                </p:oleObj>
              </mc:Choice>
              <mc:Fallback>
                <p:oleObj name="Equation" r:id="rId9" imgW="2946240" imgH="545760" progId="Equation.DSMT4">
                  <p:embed/>
                  <p:pic>
                    <p:nvPicPr>
                      <p:cNvPr id="29" name="物件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8059" y="4048864"/>
                        <a:ext cx="2946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577975" y="2792413"/>
          <a:ext cx="3263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3" name="Equation" r:id="rId11" imgW="3263760" imgH="368280" progId="Equation.DSMT4">
                  <p:embed/>
                </p:oleObj>
              </mc:Choice>
              <mc:Fallback>
                <p:oleObj name="Equation" r:id="rId11" imgW="3263760" imgH="3682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7975" y="2792413"/>
                        <a:ext cx="3263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1789113" y="4711700"/>
          <a:ext cx="3619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4" name="Equation" r:id="rId13" imgW="3619440" imgH="545760" progId="Equation.DSMT4">
                  <p:embed/>
                </p:oleObj>
              </mc:Choice>
              <mc:Fallback>
                <p:oleObj name="Equation" r:id="rId13" imgW="3619440" imgH="54576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9113" y="4711700"/>
                        <a:ext cx="3619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580073" y="4111833"/>
            <a:ext cx="1687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we set</a:t>
            </a:r>
            <a:endParaRPr lang="zh-TW" altLang="en-US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5430970" y="4174420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5" name="Equation" r:id="rId15" imgW="1143000" imgH="368280" progId="Equation.DSMT4">
                  <p:embed/>
                </p:oleObj>
              </mc:Choice>
              <mc:Fallback>
                <p:oleObj name="Equation" r:id="rId15" imgW="1143000" imgH="36828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0970" y="4174420"/>
                        <a:ext cx="1143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11560" y="456929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4589" y="3252042"/>
            <a:ext cx="1143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1666875" y="3475038"/>
          <a:ext cx="438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6" name="Equation" r:id="rId17" imgW="4381200" imgH="482400" progId="Equation.DSMT4">
                  <p:embed/>
                </p:oleObj>
              </mc:Choice>
              <mc:Fallback>
                <p:oleObj name="Equation" r:id="rId17" imgW="4381200" imgH="48240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66875" y="3475038"/>
                        <a:ext cx="4381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1958975" y="5349026"/>
          <a:ext cx="408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17" name="Equation" r:id="rId19" imgW="4089240" imgH="545760" progId="Equation.DSMT4">
                  <p:embed/>
                </p:oleObj>
              </mc:Choice>
              <mc:Fallback>
                <p:oleObj name="Equation" r:id="rId19" imgW="4089240" imgH="54576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8975" y="5349026"/>
                        <a:ext cx="4089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345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789</a:t>
            </a:fld>
            <a:endParaRPr lang="en-US" altLang="zh-TW"/>
          </a:p>
        </p:txBody>
      </p:sp>
      <p:sp>
        <p:nvSpPr>
          <p:cNvPr id="18" name="文字方塊 17"/>
          <p:cNvSpPr txBox="1"/>
          <p:nvPr/>
        </p:nvSpPr>
        <p:spPr>
          <a:xfrm>
            <a:off x="539552" y="245365"/>
            <a:ext cx="1687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1653064" y="651220"/>
          <a:ext cx="3962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8" name="Equation" r:id="rId3" imgW="3962160" imgH="545760" progId="Equation.DSMT4">
                  <p:embed/>
                </p:oleObj>
              </mc:Choice>
              <mc:Fallback>
                <p:oleObj name="Equation" r:id="rId3" imgW="3962160" imgH="54576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064" y="651220"/>
                        <a:ext cx="3962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03828" y="1379538"/>
            <a:ext cx="1687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/>
          </p:nvPr>
        </p:nvGraphicFramePr>
        <p:xfrm>
          <a:off x="1619672" y="1366956"/>
          <a:ext cx="275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9" name="Equation" r:id="rId5" imgW="2755800" imgH="545760" progId="Equation.DSMT4">
                  <p:embed/>
                </p:oleObj>
              </mc:Choice>
              <mc:Fallback>
                <p:oleObj name="Equation" r:id="rId5" imgW="2755800" imgH="545760" progId="Equation.DSMT4">
                  <p:embed/>
                  <p:pic>
                    <p:nvPicPr>
                      <p:cNvPr id="22" name="物件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1366956"/>
                        <a:ext cx="2755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47248" y="2298267"/>
            <a:ext cx="7288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similar to eigenvector-eigenvalue decomposition.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82868" y="2820227"/>
            <a:ext cx="188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 since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2517352" y="2785038"/>
          <a:ext cx="246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60" name="Equation" r:id="rId7" imgW="2463480" imgH="545760" progId="Equation.DSMT4">
                  <p:embed/>
                </p:oleObj>
              </mc:Choice>
              <mc:Fallback>
                <p:oleObj name="Equation" r:id="rId7" imgW="2463480" imgH="54576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7352" y="2785038"/>
                        <a:ext cx="2463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5027871" y="2820227"/>
            <a:ext cx="2907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is a symmetric matrix, 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85832" y="3420750"/>
            <a:ext cx="2907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eigenvectors of 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2879302" y="3385113"/>
          <a:ext cx="246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61" name="Equation" r:id="rId9" imgW="2463480" imgH="545760" progId="Equation.DSMT4">
                  <p:embed/>
                </p:oleObj>
              </mc:Choice>
              <mc:Fallback>
                <p:oleObj name="Equation" r:id="rId9" imgW="2463480" imgH="54576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9302" y="3385113"/>
                        <a:ext cx="2463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/>
          <p:cNvSpPr txBox="1"/>
          <p:nvPr/>
        </p:nvSpPr>
        <p:spPr>
          <a:xfrm>
            <a:off x="582868" y="3954400"/>
            <a:ext cx="5886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complete and orthonormal set.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25218" y="3387124"/>
            <a:ext cx="14622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can form a 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FCB006F-7B21-417C-98CC-B4B15BEEFBDD}"/>
              </a:ext>
            </a:extLst>
          </p:cNvPr>
          <p:cNvSpPr txBox="1"/>
          <p:nvPr/>
        </p:nvSpPr>
        <p:spPr>
          <a:xfrm>
            <a:off x="2841703" y="2059636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A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C6A7069-92DB-469E-81B8-B52095AEA90B}"/>
              </a:ext>
            </a:extLst>
          </p:cNvPr>
          <p:cNvSpPr txBox="1"/>
          <p:nvPr/>
        </p:nvSpPr>
        <p:spPr>
          <a:xfrm>
            <a:off x="4111202" y="2059636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8C23F24-9EB0-4A37-951C-0E3EC9416C47}"/>
              </a:ext>
            </a:extLst>
          </p:cNvPr>
          <p:cNvSpPr txBox="1"/>
          <p:nvPr/>
        </p:nvSpPr>
        <p:spPr>
          <a:xfrm>
            <a:off x="3063499" y="4351169"/>
            <a:ext cx="1371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A</a:t>
            </a:r>
            <a:r>
              <a:rPr lang="en-US" altLang="zh-TW" baseline="30000" dirty="0"/>
              <a:t>-1</a:t>
            </a:r>
            <a:r>
              <a:rPr lang="en-US" altLang="zh-TW" dirty="0"/>
              <a:t> = </a:t>
            </a:r>
            <a:r>
              <a:rPr lang="en-US" altLang="zh-TW" b="1" dirty="0"/>
              <a:t>A</a:t>
            </a:r>
            <a:r>
              <a:rPr lang="en-US" altLang="zh-TW" i="1" baseline="30000" dirty="0"/>
              <a:t>T</a:t>
            </a:r>
            <a:endParaRPr lang="zh-TW" altLang="en-US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080408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790</a:t>
            </a:fld>
            <a:endParaRPr lang="en-US" altLang="zh-TW"/>
          </a:p>
        </p:txBody>
      </p:sp>
      <p:sp>
        <p:nvSpPr>
          <p:cNvPr id="15" name="文字方塊 14"/>
          <p:cNvSpPr txBox="1"/>
          <p:nvPr/>
        </p:nvSpPr>
        <p:spPr>
          <a:xfrm>
            <a:off x="322534" y="346744"/>
            <a:ext cx="5886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Process of Independent Component Analysis 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2534" y="1089390"/>
            <a:ext cx="8280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Suppose that we have measured the outputs </a:t>
            </a:r>
            <a:r>
              <a:rPr lang="en-US" altLang="zh-TW" b="1" dirty="0"/>
              <a:t>y</a:t>
            </a:r>
            <a:r>
              <a:rPr lang="en-US" altLang="zh-TW" dirty="0"/>
              <a:t> = [</a:t>
            </a:r>
            <a:r>
              <a:rPr lang="en-US" altLang="zh-TW" i="1" dirty="0"/>
              <a:t>y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]</a:t>
            </a:r>
            <a:r>
              <a:rPr lang="en-US" altLang="zh-TW" baseline="30000" dirty="0"/>
              <a:t>T</a:t>
            </a:r>
            <a:r>
              <a:rPr lang="en-US" altLang="zh-TW" dirty="0"/>
              <a:t> many times. 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63959" y="1852171"/>
            <a:ext cx="6193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Construct an </a:t>
            </a:r>
            <a:r>
              <a:rPr lang="en-US" altLang="zh-TW" i="1" dirty="0" err="1"/>
              <a:t>N</a:t>
            </a:r>
            <a:r>
              <a:rPr lang="en-US" altLang="zh-TW" dirty="0" err="1"/>
              <a:t>x</a:t>
            </a:r>
            <a:r>
              <a:rPr lang="en-US" altLang="zh-TW" i="1" dirty="0" err="1"/>
              <a:t>N</a:t>
            </a:r>
            <a:r>
              <a:rPr lang="en-US" altLang="zh-TW" dirty="0"/>
              <a:t> covariance matrix </a:t>
            </a:r>
            <a:r>
              <a:rPr lang="en-US" altLang="zh-TW" b="1" dirty="0"/>
              <a:t>Y</a:t>
            </a:r>
            <a:r>
              <a:rPr lang="en-US" altLang="zh-TW" dirty="0"/>
              <a:t> where   </a:t>
            </a:r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2008188" y="2276475"/>
          <a:ext cx="2946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97" name="Equation" r:id="rId3" imgW="2946240" imgH="545760" progId="Equation.DSMT4">
                  <p:embed/>
                </p:oleObj>
              </mc:Choice>
              <mc:Fallback>
                <p:oleObj name="Equation" r:id="rId3" imgW="2946240" imgH="54576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88" y="2276475"/>
                        <a:ext cx="2946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363959" y="2837537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i.e.,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1530350" y="2863850"/>
          <a:ext cx="360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98" name="Equation" r:id="rId5" imgW="3606480" imgH="419040" progId="Equation.DSMT4">
                  <p:embed/>
                </p:oleObj>
              </mc:Choice>
              <mc:Fallback>
                <p:oleObj name="Equation" r:id="rId5" imgW="3606480" imgH="41904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0350" y="2863850"/>
                        <a:ext cx="3606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/>
          </p:nvPr>
        </p:nvGraphicFramePr>
        <p:xfrm>
          <a:off x="5708650" y="2889250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99" name="Equation" r:id="rId7" imgW="1282680" imgH="368280" progId="Equation.DSMT4">
                  <p:embed/>
                </p:oleObj>
              </mc:Choice>
              <mc:Fallback>
                <p:oleObj name="Equation" r:id="rId7" imgW="1282680" imgH="36828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8650" y="2889250"/>
                        <a:ext cx="1282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367897" y="3486432"/>
            <a:ext cx="816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Perform eigenvector-eigenvalue decomposition for </a:t>
            </a:r>
            <a:r>
              <a:rPr lang="en-US" altLang="zh-TW" b="1" dirty="0"/>
              <a:t>Y</a:t>
            </a:r>
            <a:endParaRPr lang="zh-TW" altLang="en-US" b="1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2768061" y="4043820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0" name="Equation" r:id="rId9" imgW="1460160" imgH="393480" progId="Equation.DSMT4">
                  <p:embed/>
                </p:oleObj>
              </mc:Choice>
              <mc:Fallback>
                <p:oleObj name="Equation" r:id="rId9" imgW="1460160" imgH="39348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68061" y="4043820"/>
                        <a:ext cx="146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24257" y="4462573"/>
            <a:ext cx="7888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where each column of </a:t>
            </a:r>
            <a:r>
              <a:rPr lang="en-US" altLang="zh-TW" b="1" dirty="0"/>
              <a:t>A</a:t>
            </a:r>
            <a:r>
              <a:rPr lang="en-US" altLang="zh-TW" b="1" baseline="-25000" dirty="0"/>
              <a:t>1</a:t>
            </a:r>
            <a:r>
              <a:rPr lang="en-US" altLang="zh-TW" dirty="0"/>
              <a:t> is an eigenvector of </a:t>
            </a:r>
            <a:r>
              <a:rPr lang="en-US" altLang="zh-TW" b="1" dirty="0"/>
              <a:t>Y</a:t>
            </a:r>
            <a:r>
              <a:rPr lang="en-US" altLang="zh-TW" dirty="0"/>
              <a:t> (with normalization) and the diagonal entries of the diagonal matrix </a:t>
            </a:r>
            <a:r>
              <a:rPr lang="en-US" altLang="zh-TW" b="1" dirty="0"/>
              <a:t>D</a:t>
            </a:r>
            <a:r>
              <a:rPr lang="en-US" altLang="zh-TW" b="1" baseline="-25000" dirty="0"/>
              <a:t>1</a:t>
            </a:r>
            <a:r>
              <a:rPr lang="en-US" altLang="zh-TW" dirty="0"/>
              <a:t> are the corresponding eigenvalues.   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63959" y="5679919"/>
            <a:ext cx="7332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The independent components can be reconstructed from </a:t>
            </a:r>
            <a:endParaRPr lang="zh-TW" altLang="en-US" b="1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7336910" y="5698512"/>
          <a:ext cx="92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1" name="Equation" r:id="rId11" imgW="927000" imgH="393480" progId="Equation.DSMT4">
                  <p:embed/>
                </p:oleObj>
              </mc:Choice>
              <mc:Fallback>
                <p:oleObj name="Equation" r:id="rId11" imgW="927000" imgH="39348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36910" y="5698512"/>
                        <a:ext cx="92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781694" y="6104058"/>
            <a:ext cx="3446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b="1" dirty="0"/>
              <a:t>c</a:t>
            </a:r>
            <a:r>
              <a:rPr lang="en-US" altLang="zh-TW" dirty="0"/>
              <a:t> may not be the same as </a:t>
            </a:r>
            <a:r>
              <a:rPr lang="en-US" altLang="zh-TW" b="1" dirty="0"/>
              <a:t>s</a:t>
            </a:r>
            <a:r>
              <a:rPr lang="en-US" altLang="zh-TW" dirty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45205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791</a:t>
            </a:fld>
            <a:endParaRPr lang="en-US" altLang="zh-TW"/>
          </a:p>
        </p:txBody>
      </p:sp>
      <p:sp>
        <p:nvSpPr>
          <p:cNvPr id="15" name="文字方塊 14"/>
          <p:cNvSpPr txBox="1"/>
          <p:nvPr/>
        </p:nvSpPr>
        <p:spPr>
          <a:xfrm>
            <a:off x="322534" y="346744"/>
            <a:ext cx="5886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Suppose that  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1325563" y="981075"/>
          <a:ext cx="2273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6" name="Equation" r:id="rId3" imgW="2273040" imgH="799920" progId="Equation.DSMT4">
                  <p:embed/>
                </p:oleObj>
              </mc:Choice>
              <mc:Fallback>
                <p:oleObj name="Equation" r:id="rId3" imgW="2273040" imgH="79992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563" y="981075"/>
                        <a:ext cx="22733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00831" y="1974307"/>
            <a:ext cx="7980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Suppose that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 are two independent AGWNs with </a:t>
            </a:r>
            <a:r>
              <a:rPr lang="en-US" altLang="zh-TW" i="1" dirty="0">
                <a:sym typeface="Symbol" panose="05050102010706020507" pitchFamily="18" charset="2"/>
              </a:rPr>
              <a:t></a:t>
            </a:r>
            <a:r>
              <a:rPr lang="en-US" altLang="zh-TW" dirty="0">
                <a:sym typeface="Symbol" panose="05050102010706020507" pitchFamily="18" charset="2"/>
              </a:rPr>
              <a:t> = 0.3409 and 0.5504, respectively (simulated by </a:t>
            </a:r>
            <a:r>
              <a:rPr lang="en-US" altLang="zh-TW" dirty="0" err="1">
                <a:sym typeface="Symbol" panose="05050102010706020507" pitchFamily="18" charset="2"/>
              </a:rPr>
              <a:t>Matlab</a:t>
            </a:r>
            <a:r>
              <a:rPr lang="en-US" altLang="zh-TW" dirty="0">
                <a:sym typeface="Symbol" panose="05050102010706020507" pitchFamily="18" charset="2"/>
              </a:rPr>
              <a:t> programs).  </a:t>
            </a:r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00832" y="2937227"/>
            <a:ext cx="8015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Also suppose that we measure </a:t>
            </a:r>
            <a:r>
              <a:rPr lang="en-US" altLang="zh-TW" i="1" dirty="0"/>
              <a:t>y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y</a:t>
            </a:r>
            <a:r>
              <a:rPr lang="en-US" altLang="zh-TW" baseline="-25000" dirty="0"/>
              <a:t>2</a:t>
            </a:r>
            <a:r>
              <a:rPr lang="en-US" altLang="zh-TW" dirty="0"/>
              <a:t> 300 times and obtain 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/>
          </p:nvPr>
        </p:nvGraphicFramePr>
        <p:xfrm>
          <a:off x="1023938" y="3552825"/>
          <a:ext cx="5588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7" name="Equation" r:id="rId5" imgW="5587920" imgH="774360" progId="Equation.DSMT4">
                  <p:embed/>
                </p:oleObj>
              </mc:Choice>
              <mc:Fallback>
                <p:oleObj name="Equation" r:id="rId5" imgW="5587920" imgH="774360" progId="Equation.DSMT4">
                  <p:embed/>
                  <p:pic>
                    <p:nvPicPr>
                      <p:cNvPr id="22" name="物件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3938" y="3552825"/>
                        <a:ext cx="5588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143497" y="4512734"/>
          <a:ext cx="7137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8" name="Equation" r:id="rId7" imgW="7137360" imgH="850680" progId="Equation.DSMT4">
                  <p:embed/>
                </p:oleObj>
              </mc:Choice>
              <mc:Fallback>
                <p:oleObj name="Equation" r:id="rId7" imgW="7137360" imgH="8506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497" y="4512734"/>
                        <a:ext cx="7137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77515" y="5640178"/>
            <a:ext cx="19082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1849893" y="5592131"/>
          <a:ext cx="2832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9" name="Equation" r:id="rId9" imgW="2831760" imgH="774360" progId="Equation.DSMT4">
                  <p:embed/>
                </p:oleObj>
              </mc:Choice>
              <mc:Fallback>
                <p:oleObj name="Equation" r:id="rId9" imgW="2831760" imgH="77436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9893" y="5592131"/>
                        <a:ext cx="2832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672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5933" y="84216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 </a:t>
            </a:r>
            <a:endParaRPr lang="zh-TW" altLang="en-US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1259632" y="692696"/>
          <a:ext cx="2832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0" name="Equation" r:id="rId3" imgW="2831760" imgH="774360" progId="Equation.DSMT4">
                  <p:embed/>
                </p:oleObj>
              </mc:Choice>
              <mc:Fallback>
                <p:oleObj name="Equation" r:id="rId3" imgW="2831760" imgH="77436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692696"/>
                        <a:ext cx="2832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220835" y="84215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is unequal to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6006123" y="670254"/>
          <a:ext cx="965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1" name="Equation" r:id="rId5" imgW="965160" imgH="774360" progId="Equation.DSMT4">
                  <p:embed/>
                </p:oleObj>
              </mc:Choice>
              <mc:Fallback>
                <p:oleObj name="Equation" r:id="rId5" imgW="965160" imgH="774360" progId="Equation.DSMT4">
                  <p:embed/>
                  <p:pic>
                    <p:nvPicPr>
                      <p:cNvPr id="12" name="物件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6123" y="670254"/>
                        <a:ext cx="965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82690" y="1729279"/>
            <a:ext cx="7933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Then, the independent components can be reconstructed from  </a:t>
            </a:r>
            <a:endParaRPr lang="zh-TW" altLang="en-US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1331640" y="2216348"/>
          <a:ext cx="1689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2" name="Equation" r:id="rId7" imgW="1688760" imgH="799920" progId="Equation.DSMT4">
                  <p:embed/>
                </p:oleObj>
              </mc:Choice>
              <mc:Fallback>
                <p:oleObj name="Equation" r:id="rId7" imgW="1688760" imgH="799920" progId="Equation.DSMT4">
                  <p:embed/>
                  <p:pic>
                    <p:nvPicPr>
                      <p:cNvPr id="14" name="物件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640" y="2216348"/>
                        <a:ext cx="1689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82690" y="3241447"/>
            <a:ext cx="7933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 although </a:t>
            </a:r>
            <a:r>
              <a:rPr lang="en-US" altLang="zh-TW" i="1" dirty="0"/>
              <a:t>c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 are not equal to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 but 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/>
          </p:nvPr>
        </p:nvGraphicFramePr>
        <p:xfrm>
          <a:off x="1274427" y="3961527"/>
          <a:ext cx="506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3" name="Equation" r:id="rId9" imgW="5067000" imgH="419040" progId="Equation.DSMT4">
                  <p:embed/>
                </p:oleObj>
              </mc:Choice>
              <mc:Fallback>
                <p:oleObj name="Equation" r:id="rId9" imgW="5067000" imgH="41904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4427" y="3961527"/>
                        <a:ext cx="5067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</p:spPr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792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370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513361" y="665163"/>
            <a:ext cx="7933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</a:t>
            </a:r>
          </a:p>
          <a:p>
            <a:endParaRPr lang="en-US" altLang="zh-TW" dirty="0"/>
          </a:p>
          <a:p>
            <a:r>
              <a:rPr lang="en-US" altLang="zh-TW" dirty="0"/>
              <a:t>(1) The ICA is very similar to the PCA.</a:t>
            </a:r>
          </a:p>
          <a:p>
            <a:r>
              <a:rPr lang="en-US" altLang="zh-TW" dirty="0"/>
              <a:t>      (compared to page 697)</a:t>
            </a:r>
          </a:p>
          <a:p>
            <a:r>
              <a:rPr lang="en-US" altLang="zh-TW" dirty="0"/>
              <a:t>     The difference is that ICA is to find independent components. </a:t>
            </a:r>
          </a:p>
          <a:p>
            <a:r>
              <a:rPr lang="en-US" altLang="zh-TW" dirty="0"/>
              <a:t>     PCA is to select principle components.  </a:t>
            </a:r>
            <a:endParaRPr lang="zh-TW" altLang="en-US" dirty="0"/>
          </a:p>
        </p:txBody>
      </p:sp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981075" cy="476250"/>
          </a:xfrm>
        </p:spPr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793</a:t>
            </a:fld>
            <a:endParaRPr lang="en-US" altLang="zh-TW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93A507B-49F0-40B1-987E-0C7F500FD493}"/>
              </a:ext>
            </a:extLst>
          </p:cNvPr>
          <p:cNvSpPr txBox="1"/>
          <p:nvPr/>
        </p:nvSpPr>
        <p:spPr>
          <a:xfrm>
            <a:off x="497579" y="3140968"/>
            <a:ext cx="8201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The independent component set obtained by the above ICA process</a:t>
            </a:r>
            <a:br>
              <a:rPr lang="en-US" altLang="zh-TW" dirty="0"/>
            </a:br>
            <a:r>
              <a:rPr lang="en-US" altLang="zh-TW" dirty="0"/>
              <a:t>     is not the only solution for independent component separation.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5223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F6EB3-43A0-4602-A211-8F9302B8E20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794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39750" y="299720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祝各位學習與研究順利，暑假愉快！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539750" y="1844675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4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Happy Summer Vacation!</a:t>
            </a:r>
          </a:p>
        </p:txBody>
      </p:sp>
    </p:spTree>
    <p:extLst>
      <p:ext uri="{BB962C8B-B14F-4D97-AF65-F5344CB8AC3E}">
        <p14:creationId xmlns:p14="http://schemas.microsoft.com/office/powerpoint/2010/main" val="166768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742</a:t>
            </a:fld>
            <a:endParaRPr lang="en-US" altLang="zh-TW"/>
          </a:p>
        </p:txBody>
      </p:sp>
      <p:sp>
        <p:nvSpPr>
          <p:cNvPr id="16" name="文字方塊 15"/>
          <p:cNvSpPr txBox="1"/>
          <p:nvPr/>
        </p:nvSpPr>
        <p:spPr>
          <a:xfrm>
            <a:off x="395536" y="449719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(6) Discrete Exponential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8E66A0-86F4-43E3-A2B4-0E3EA8C9717E}"/>
              </a:ext>
            </a:extLst>
          </p:cNvPr>
          <p:cNvSpPr/>
          <p:nvPr/>
        </p:nvSpPr>
        <p:spPr>
          <a:xfrm>
            <a:off x="827584" y="1052736"/>
            <a:ext cx="40014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NewRomanPSMT"/>
              </a:rPr>
              <a:t>Probability Mass Function (PMF)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EE1852-27BE-4BEF-BBCD-3C3F2C0B02E9}"/>
              </a:ext>
            </a:extLst>
          </p:cNvPr>
          <p:cNvSpPr/>
          <p:nvPr/>
        </p:nvSpPr>
        <p:spPr>
          <a:xfrm>
            <a:off x="5046316" y="1668367"/>
            <a:ext cx="24368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NewRomanPSMT"/>
              </a:rPr>
              <a:t>for </a:t>
            </a:r>
            <a:r>
              <a:rPr lang="en-US" altLang="zh-TW" i="1" dirty="0">
                <a:latin typeface="TimesNewRomanPS-ItalicMT"/>
              </a:rPr>
              <a:t>n </a:t>
            </a:r>
            <a:r>
              <a:rPr lang="en-US" altLang="zh-TW" dirty="0">
                <a:latin typeface="TimesNewRomanPSMT"/>
              </a:rPr>
              <a:t>= 0, 1, 2, ……</a:t>
            </a:r>
            <a:endParaRPr lang="zh-TW" altLang="en-US" dirty="0"/>
          </a:p>
        </p:txBody>
      </p:sp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F3360C50-35CB-4EC3-AD36-601B15FA5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46831"/>
              </p:ext>
            </p:extLst>
          </p:nvPr>
        </p:nvGraphicFramePr>
        <p:xfrm>
          <a:off x="1660798" y="1629354"/>
          <a:ext cx="308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4" name="Equation" r:id="rId3" imgW="3085920" imgH="469800" progId="Equation.DSMT4">
                  <p:embed/>
                </p:oleObj>
              </mc:Choice>
              <mc:Fallback>
                <p:oleObj name="Equation" r:id="rId3" imgW="3085920" imgH="46980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798" y="1629354"/>
                        <a:ext cx="3086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D66D9380-72AA-4DEA-ABB9-7F879058C4D7}"/>
              </a:ext>
            </a:extLst>
          </p:cNvPr>
          <p:cNvSpPr/>
          <p:nvPr/>
        </p:nvSpPr>
        <p:spPr>
          <a:xfrm>
            <a:off x="899592" y="2321927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NewRomanPSMT"/>
              </a:rPr>
              <a:t>Mean: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8E8C91-534D-4869-B8E8-327E9E7D6417}"/>
              </a:ext>
            </a:extLst>
          </p:cNvPr>
          <p:cNvSpPr/>
          <p:nvPr/>
        </p:nvSpPr>
        <p:spPr>
          <a:xfrm>
            <a:off x="899592" y="2924944"/>
            <a:ext cx="2339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NewRomanPSMT"/>
              </a:rPr>
              <a:t>standard deviation:</a:t>
            </a:r>
            <a:endParaRPr lang="zh-TW" altLang="en-US" dirty="0"/>
          </a:p>
        </p:txBody>
      </p:sp>
      <p:graphicFrame>
        <p:nvGraphicFramePr>
          <p:cNvPr id="20" name="物件 19">
            <a:extLst>
              <a:ext uri="{FF2B5EF4-FFF2-40B4-BE49-F238E27FC236}">
                <a16:creationId xmlns:a16="http://schemas.microsoft.com/office/drawing/2014/main" id="{38089637-DE4F-4958-9745-BEE301A4E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26284"/>
              </p:ext>
            </p:extLst>
          </p:nvPr>
        </p:nvGraphicFramePr>
        <p:xfrm>
          <a:off x="1850079" y="2204655"/>
          <a:ext cx="134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5" name="Equation" r:id="rId5" imgW="1346040" imgH="647640" progId="Equation.DSMT4">
                  <p:embed/>
                </p:oleObj>
              </mc:Choice>
              <mc:Fallback>
                <p:oleObj name="Equation" r:id="rId5" imgW="1346040" imgH="647640" progId="Equation.DSMT4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F3360C50-35CB-4EC3-AD36-601B15FA5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0079" y="2204655"/>
                        <a:ext cx="134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>
            <a:extLst>
              <a:ext uri="{FF2B5EF4-FFF2-40B4-BE49-F238E27FC236}">
                <a16:creationId xmlns:a16="http://schemas.microsoft.com/office/drawing/2014/main" id="{2942B6D7-9086-4549-A094-3FEB2A093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32471"/>
              </p:ext>
            </p:extLst>
          </p:nvPr>
        </p:nvGraphicFramePr>
        <p:xfrm>
          <a:off x="3292777" y="2816537"/>
          <a:ext cx="134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Equation" r:id="rId7" imgW="1346040" imgH="647640" progId="Equation.DSMT4">
                  <p:embed/>
                </p:oleObj>
              </mc:Choice>
              <mc:Fallback>
                <p:oleObj name="Equation" r:id="rId7" imgW="1346040" imgH="647640" progId="Equation.DSMT4">
                  <p:embed/>
                  <p:pic>
                    <p:nvPicPr>
                      <p:cNvPr id="20" name="物件 19">
                        <a:extLst>
                          <a:ext uri="{FF2B5EF4-FFF2-40B4-BE49-F238E27FC236}">
                            <a16:creationId xmlns:a16="http://schemas.microsoft.com/office/drawing/2014/main" id="{38089637-DE4F-4958-9745-BEE301A4E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2777" y="2816537"/>
                        <a:ext cx="134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B73AD264-8D1D-4754-A312-EF6E10D7AB2D}"/>
              </a:ext>
            </a:extLst>
          </p:cNvPr>
          <p:cNvSpPr/>
          <p:nvPr/>
        </p:nvSpPr>
        <p:spPr>
          <a:xfrm>
            <a:off x="6091528" y="4461994"/>
            <a:ext cx="7809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latin typeface="TimesNewRomanPSMT"/>
                <a:sym typeface="Symbol" panose="05050102010706020507" pitchFamily="18" charset="2"/>
              </a:rPr>
              <a:t></a:t>
            </a:r>
            <a:r>
              <a:rPr lang="en-US" altLang="zh-TW" dirty="0">
                <a:latin typeface="TimesNewRomanPSMT"/>
                <a:sym typeface="Symbol" panose="05050102010706020507" pitchFamily="18" charset="2"/>
              </a:rPr>
              <a:t> </a:t>
            </a:r>
            <a:r>
              <a:rPr lang="en-US" altLang="zh-TW" dirty="0">
                <a:latin typeface="TimesNewRomanPSMT"/>
              </a:rPr>
              <a:t>= 2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C4F845E-46EE-49CE-8443-8D9DF025D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4753" y="3502170"/>
            <a:ext cx="46767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743</a:t>
            </a:fld>
            <a:endParaRPr lang="en-US" altLang="zh-TW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620688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9.2.2  Continuous Probability Model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95536" y="1268760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 Uniform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97110"/>
              </p:ext>
            </p:extLst>
          </p:nvPr>
        </p:nvGraphicFramePr>
        <p:xfrm>
          <a:off x="1004888" y="2205038"/>
          <a:ext cx="157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00" name="Equation" r:id="rId3" imgW="1574640" imgH="545760" progId="Equation.DSMT4">
                  <p:embed/>
                </p:oleObj>
              </mc:Choice>
              <mc:Fallback>
                <p:oleObj name="Equation" r:id="rId3" imgW="1574640" imgH="545760" progId="Equation.DSMT4">
                  <p:embed/>
                  <p:pic>
                    <p:nvPicPr>
                      <p:cNvPr id="17" name="物件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2205038"/>
                        <a:ext cx="1574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2801391" y="226247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for </a:t>
            </a:r>
            <a:r>
              <a:rPr lang="en-US" altLang="zh-TW" i="1" dirty="0">
                <a:cs typeface="Times New Roman" panose="02020603050405020304" pitchFamily="18" charset="0"/>
              </a:rPr>
              <a:t>a</a:t>
            </a:r>
            <a:r>
              <a:rPr lang="en-US" altLang="zh-TW" dirty="0">
                <a:cs typeface="Times New Roman" panose="02020603050405020304" pitchFamily="18" charset="0"/>
              </a:rPr>
              <a:t> &lt; 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zh-TW" altLang="en-US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</a:rPr>
              <a:t>&lt; </a:t>
            </a:r>
            <a:r>
              <a:rPr lang="en-US" altLang="zh-TW" i="1" dirty="0">
                <a:cs typeface="Times New Roman" panose="02020603050405020304" pitchFamily="18" charset="0"/>
              </a:rPr>
              <a:t>b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10525"/>
              </p:ext>
            </p:extLst>
          </p:nvPr>
        </p:nvGraphicFramePr>
        <p:xfrm>
          <a:off x="5411216" y="2262470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01" name="Equation" r:id="rId5" imgW="1155600" imgH="368280" progId="Equation.DSMT4">
                  <p:embed/>
                </p:oleObj>
              </mc:Choice>
              <mc:Fallback>
                <p:oleObj name="Equation" r:id="rId5" imgW="1155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1216" y="2262470"/>
                        <a:ext cx="1155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6812137" y="220811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otherwise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5537695" y="4484357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6185767" y="398547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185767" y="3985478"/>
            <a:ext cx="12955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7481318" y="398547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7481318" y="4484357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996961" y="441752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cs typeface="Times New Roman" panose="02020603050405020304" pitchFamily="18" charset="0"/>
              </a:rPr>
              <a:t>a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373306" y="4444407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cs typeface="Times New Roman" panose="02020603050405020304" pitchFamily="18" charset="0"/>
              </a:rPr>
              <a:t>b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32224" y="329031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97549"/>
              </p:ext>
            </p:extLst>
          </p:nvPr>
        </p:nvGraphicFramePr>
        <p:xfrm>
          <a:off x="1540336" y="3232708"/>
          <a:ext cx="1231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02" name="Equation" r:id="rId7" imgW="1231560" imgH="545760" progId="Equation.DSMT4">
                  <p:embed/>
                </p:oleObj>
              </mc:Choice>
              <mc:Fallback>
                <p:oleObj name="Equation" r:id="rId7" imgW="1231560" imgH="54576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0336" y="3232708"/>
                        <a:ext cx="1231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/>
          <p:cNvSpPr txBox="1"/>
          <p:nvPr/>
        </p:nvSpPr>
        <p:spPr>
          <a:xfrm>
            <a:off x="503046" y="4013520"/>
            <a:ext cx="234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29806"/>
              </p:ext>
            </p:extLst>
          </p:nvPr>
        </p:nvGraphicFramePr>
        <p:xfrm>
          <a:off x="2977579" y="3946808"/>
          <a:ext cx="1231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03" name="Equation" r:id="rId9" imgW="1231560" imgH="622080" progId="Equation.DSMT4">
                  <p:embed/>
                </p:oleObj>
              </mc:Choice>
              <mc:Fallback>
                <p:oleObj name="Equation" r:id="rId9" imgW="1231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7579" y="3946808"/>
                        <a:ext cx="1231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11627"/>
              </p:ext>
            </p:extLst>
          </p:nvPr>
        </p:nvGraphicFramePr>
        <p:xfrm>
          <a:off x="557862" y="4715063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04" name="Equation" r:id="rId11" imgW="1485720" imgH="266400" progId="Equation.DSMT4">
                  <p:embed/>
                </p:oleObj>
              </mc:Choice>
              <mc:Fallback>
                <p:oleObj name="Equation" r:id="rId11" imgW="1485720" imgH="266400" progId="Equation.DSMT4">
                  <p:embed/>
                  <p:pic>
                    <p:nvPicPr>
                      <p:cNvPr id="30" name="物件 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862" y="4715063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437949" y="1656621"/>
            <a:ext cx="461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Probability Density Function (PDF)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12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744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26291"/>
            <a:ext cx="3817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 Exponential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56854"/>
              </p:ext>
            </p:extLst>
          </p:nvPr>
        </p:nvGraphicFramePr>
        <p:xfrm>
          <a:off x="971600" y="1523584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2" name="Equation" r:id="rId3" imgW="1625400" imgH="406080" progId="Equation.DSMT4">
                  <p:embed/>
                </p:oleObj>
              </mc:Choice>
              <mc:Fallback>
                <p:oleObj name="Equation" r:id="rId3" imgW="1625400" imgH="40608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523584"/>
                        <a:ext cx="1625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843808" y="148454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for 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zh-TW" altLang="en-US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 0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77348"/>
              </p:ext>
            </p:extLst>
          </p:nvPr>
        </p:nvGraphicFramePr>
        <p:xfrm>
          <a:off x="4499992" y="1523584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3" name="Equation" r:id="rId5" imgW="1155600" imgH="368280" progId="Equation.DSMT4">
                  <p:embed/>
                </p:oleObj>
              </mc:Choice>
              <mc:Fallback>
                <p:oleObj name="Equation" r:id="rId5" imgW="1155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1523584"/>
                        <a:ext cx="1155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5868144" y="1460997"/>
            <a:ext cx="1296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for </a:t>
            </a:r>
            <a:r>
              <a:rPr lang="en-US" altLang="zh-TW" i="1" dirty="0">
                <a:cs typeface="Times New Roman" panose="02020603050405020304" pitchFamily="18" charset="0"/>
              </a:rPr>
              <a:t>x</a:t>
            </a:r>
            <a:r>
              <a:rPr lang="zh-TW" altLang="en-US" dirty="0"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&lt; 0</a:t>
            </a:r>
            <a:endParaRPr lang="zh-TW" altLang="en-US" i="1" dirty="0"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2636912"/>
            <a:ext cx="5110088" cy="1879933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029325" y="4516845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/>
              <a:t> = 1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65339" y="242146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97481"/>
              </p:ext>
            </p:extLst>
          </p:nvPr>
        </p:nvGraphicFramePr>
        <p:xfrm>
          <a:off x="1540418" y="2368242"/>
          <a:ext cx="86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4" name="Equation" r:id="rId8" imgW="863280" imgH="545760" progId="Equation.DSMT4">
                  <p:embed/>
                </p:oleObj>
              </mc:Choice>
              <mc:Fallback>
                <p:oleObj name="Equation" r:id="rId8" imgW="863280" imgH="545760" progId="Equation.DSMT4">
                  <p:embed/>
                  <p:pic>
                    <p:nvPicPr>
                      <p:cNvPr id="34" name="物件 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0418" y="2368242"/>
                        <a:ext cx="86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536161" y="3144674"/>
            <a:ext cx="234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43" name="物件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689264"/>
              </p:ext>
            </p:extLst>
          </p:nvPr>
        </p:nvGraphicFramePr>
        <p:xfrm>
          <a:off x="590977" y="3846217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5"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37" name="物件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977" y="3846217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78152"/>
              </p:ext>
            </p:extLst>
          </p:nvPr>
        </p:nvGraphicFramePr>
        <p:xfrm>
          <a:off x="2871788" y="3087688"/>
          <a:ext cx="86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6" name="Equation" r:id="rId12" imgW="863280" imgH="545760" progId="Equation.DSMT4">
                  <p:embed/>
                </p:oleObj>
              </mc:Choice>
              <mc:Fallback>
                <p:oleObj name="Equation" r:id="rId12" imgW="8632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71788" y="3087688"/>
                        <a:ext cx="86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06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1D50-E045-4B62-9BB3-EB57A28F53EB}" type="slidenum">
              <a:rPr lang="en-US" altLang="zh-TW" smtClean="0"/>
              <a:pPr>
                <a:defRPr/>
              </a:pPr>
              <a:t>745</a:t>
            </a:fld>
            <a:endParaRPr lang="en-US" alt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323528" y="41543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 Normal Distribution (Gaussian Distribution)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7473" y="956117"/>
            <a:ext cx="93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PDF: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98470"/>
              </p:ext>
            </p:extLst>
          </p:nvPr>
        </p:nvGraphicFramePr>
        <p:xfrm>
          <a:off x="1043608" y="1268760"/>
          <a:ext cx="2603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3" name="Equation" r:id="rId3" imgW="2603160" imgH="850680" progId="Equation.DSMT4">
                  <p:embed/>
                </p:oleObj>
              </mc:Choice>
              <mc:Fallback>
                <p:oleObj name="Equation" r:id="rId3" imgW="2603160" imgH="850680" progId="Equation.DSMT4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268760"/>
                        <a:ext cx="26035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108" y="2276872"/>
            <a:ext cx="5110088" cy="1879933"/>
          </a:xfrm>
          <a:prstGeom prst="rect">
            <a:avLst/>
          </a:prstGeom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211370"/>
              </p:ext>
            </p:extLst>
          </p:nvPr>
        </p:nvGraphicFramePr>
        <p:xfrm>
          <a:off x="5580112" y="4340900"/>
          <a:ext cx="152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4" name="Equation" r:id="rId6" imgW="1523880" imgH="330120" progId="Equation.DSMT4">
                  <p:embed/>
                </p:oleObj>
              </mc:Choice>
              <mc:Fallback>
                <p:oleObj name="Equation" r:id="rId6" imgW="1523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0112" y="4340900"/>
                        <a:ext cx="152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565339" y="242146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mean:</a:t>
            </a:r>
            <a:endParaRPr lang="zh-TW" altLang="en-US" i="1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11933"/>
              </p:ext>
            </p:extLst>
          </p:nvPr>
        </p:nvGraphicFramePr>
        <p:xfrm>
          <a:off x="1546225" y="2470150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5" name="Equation" r:id="rId8" imgW="850680" imgH="342720" progId="Equation.DSMT4">
                  <p:embed/>
                </p:oleObj>
              </mc:Choice>
              <mc:Fallback>
                <p:oleObj name="Equation" r:id="rId8" imgW="850680" imgH="342720" progId="Equation.DSMT4">
                  <p:embed/>
                  <p:pic>
                    <p:nvPicPr>
                      <p:cNvPr id="41" name="物件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6225" y="2470150"/>
                        <a:ext cx="850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536161" y="3144674"/>
            <a:ext cx="234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standard deviation: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32175"/>
              </p:ext>
            </p:extLst>
          </p:nvPr>
        </p:nvGraphicFramePr>
        <p:xfrm>
          <a:off x="590977" y="3846217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6"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43" name="物件 4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977" y="3846217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61105"/>
              </p:ext>
            </p:extLst>
          </p:nvPr>
        </p:nvGraphicFramePr>
        <p:xfrm>
          <a:off x="2871788" y="3189288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7" name="Equation" r:id="rId12" imgW="863280" imgH="342720" progId="Equation.DSMT4">
                  <p:embed/>
                </p:oleObj>
              </mc:Choice>
              <mc:Fallback>
                <p:oleObj name="Equation" r:id="rId12" imgW="863280" imgH="34272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71788" y="3189288"/>
                        <a:ext cx="863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514465" y="5069221"/>
            <a:ext cx="79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normal distribution is the most popular probability distribution. However, is it reasonable?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22515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53707</TotalTime>
  <Words>2452</Words>
  <Application>Microsoft Office PowerPoint</Application>
  <PresentationFormat>如螢幕大小 (4:3)</PresentationFormat>
  <Paragraphs>407</Paragraphs>
  <Slides>58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58</vt:i4>
      </vt:variant>
    </vt:vector>
  </HeadingPairs>
  <TitlesOfParts>
    <vt:vector size="68" baseType="lpstr">
      <vt:lpstr>TimesNewRomanPS-ItalicMT</vt:lpstr>
      <vt:lpstr>TimesNewRomanPSMT</vt:lpstr>
      <vt:lpstr>新細明體</vt:lpstr>
      <vt:lpstr>標楷體</vt:lpstr>
      <vt:lpstr>Arial</vt:lpstr>
      <vt:lpstr>Symbol</vt:lpstr>
      <vt:lpstr>Times New Roman</vt:lpstr>
      <vt:lpstr>預設簡報設計</vt:lpstr>
      <vt:lpstr>Equation</vt:lpstr>
      <vt:lpstr>MathType 7.0 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user</cp:lastModifiedBy>
  <cp:revision>1053</cp:revision>
  <cp:lastPrinted>2021-05-19T01:38:46Z</cp:lastPrinted>
  <dcterms:created xsi:type="dcterms:W3CDTF">2007-11-13T06:18:38Z</dcterms:created>
  <dcterms:modified xsi:type="dcterms:W3CDTF">2025-05-17T05:42:08Z</dcterms:modified>
</cp:coreProperties>
</file>