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67" saveSubsetFonts="1">
  <p:sldMasterIdLst>
    <p:sldMasterId id="2147483648" r:id="rId1"/>
  </p:sldMasterIdLst>
  <p:notesMasterIdLst>
    <p:notesMasterId r:id="rId52"/>
  </p:notesMasterIdLst>
  <p:sldIdLst>
    <p:sldId id="386" r:id="rId2"/>
    <p:sldId id="387" r:id="rId3"/>
    <p:sldId id="388" r:id="rId4"/>
    <p:sldId id="393" r:id="rId5"/>
    <p:sldId id="389" r:id="rId6"/>
    <p:sldId id="418" r:id="rId7"/>
    <p:sldId id="390" r:id="rId8"/>
    <p:sldId id="391" r:id="rId9"/>
    <p:sldId id="392" r:id="rId10"/>
    <p:sldId id="394" r:id="rId11"/>
    <p:sldId id="406" r:id="rId12"/>
    <p:sldId id="528" r:id="rId13"/>
    <p:sldId id="313" r:id="rId14"/>
    <p:sldId id="330" r:id="rId15"/>
    <p:sldId id="331" r:id="rId16"/>
    <p:sldId id="332" r:id="rId17"/>
    <p:sldId id="333" r:id="rId18"/>
    <p:sldId id="334" r:id="rId19"/>
    <p:sldId id="335" r:id="rId20"/>
    <p:sldId id="400" r:id="rId21"/>
    <p:sldId id="395" r:id="rId22"/>
    <p:sldId id="397" r:id="rId23"/>
    <p:sldId id="398" r:id="rId24"/>
    <p:sldId id="399" r:id="rId25"/>
    <p:sldId id="415" r:id="rId26"/>
    <p:sldId id="401" r:id="rId27"/>
    <p:sldId id="369" r:id="rId28"/>
    <p:sldId id="419" r:id="rId29"/>
    <p:sldId id="417" r:id="rId30"/>
    <p:sldId id="402" r:id="rId31"/>
    <p:sldId id="370" r:id="rId32"/>
    <p:sldId id="371" r:id="rId33"/>
    <p:sldId id="372" r:id="rId34"/>
    <p:sldId id="373" r:id="rId35"/>
    <p:sldId id="403" r:id="rId36"/>
    <p:sldId id="420" r:id="rId37"/>
    <p:sldId id="379" r:id="rId38"/>
    <p:sldId id="404" r:id="rId39"/>
    <p:sldId id="405" r:id="rId40"/>
    <p:sldId id="380" r:id="rId41"/>
    <p:sldId id="407" r:id="rId42"/>
    <p:sldId id="409" r:id="rId43"/>
    <p:sldId id="410" r:id="rId44"/>
    <p:sldId id="408" r:id="rId45"/>
    <p:sldId id="421" r:id="rId46"/>
    <p:sldId id="411" r:id="rId47"/>
    <p:sldId id="412" r:id="rId48"/>
    <p:sldId id="413" r:id="rId49"/>
    <p:sldId id="414" r:id="rId50"/>
    <p:sldId id="381" r:id="rId51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00FF"/>
    <a:srgbClr val="A50021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2509" autoAdjust="0"/>
  </p:normalViewPr>
  <p:slideViewPr>
    <p:cSldViewPr>
      <p:cViewPr varScale="1">
        <p:scale>
          <a:sx n="62" d="100"/>
          <a:sy n="62" d="100"/>
        </p:scale>
        <p:origin x="143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44.wmf"/><Relationship Id="rId5" Type="http://schemas.openxmlformats.org/officeDocument/2006/relationships/image" Target="../media/image53.wmf"/><Relationship Id="rId4" Type="http://schemas.openxmlformats.org/officeDocument/2006/relationships/image" Target="../media/image42.wmf"/><Relationship Id="rId9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44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0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6.wmf"/><Relationship Id="rId4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3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173.wmf"/><Relationship Id="rId7" Type="http://schemas.openxmlformats.org/officeDocument/2006/relationships/image" Target="../media/image177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Relationship Id="rId9" Type="http://schemas.openxmlformats.org/officeDocument/2006/relationships/image" Target="../media/image179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10" Type="http://schemas.openxmlformats.org/officeDocument/2006/relationships/image" Target="../media/image189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image" Target="../media/image192.wmf"/><Relationship Id="rId7" Type="http://schemas.openxmlformats.org/officeDocument/2006/relationships/image" Target="../media/image195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86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Relationship Id="rId9" Type="http://schemas.openxmlformats.org/officeDocument/2006/relationships/image" Target="../media/image197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image" Target="../media/image200.wmf"/><Relationship Id="rId7" Type="http://schemas.openxmlformats.org/officeDocument/2006/relationships/image" Target="../media/image204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Relationship Id="rId9" Type="http://schemas.openxmlformats.org/officeDocument/2006/relationships/image" Target="../media/image206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9.wmf"/><Relationship Id="rId7" Type="http://schemas.openxmlformats.org/officeDocument/2006/relationships/image" Target="../media/image212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186.wmf"/><Relationship Id="rId11" Type="http://schemas.openxmlformats.org/officeDocument/2006/relationships/image" Target="../media/image216.wmf"/><Relationship Id="rId5" Type="http://schemas.openxmlformats.org/officeDocument/2006/relationships/image" Target="../media/image211.wmf"/><Relationship Id="rId10" Type="http://schemas.openxmlformats.org/officeDocument/2006/relationships/image" Target="../media/image215.wmf"/><Relationship Id="rId4" Type="http://schemas.openxmlformats.org/officeDocument/2006/relationships/image" Target="../media/image210.wmf"/><Relationship Id="rId9" Type="http://schemas.openxmlformats.org/officeDocument/2006/relationships/image" Target="../media/image2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301D58B-FE0D-4CE2-9748-F8364644A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276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05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7F1E-A702-42DD-AB20-3F5EDEC2F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B95B-5FA1-46F5-920B-4774A80CE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0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EA09-D1A1-40BB-AE16-8B94CB35C7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4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EA53-F452-4049-9326-D44963E1A5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3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D133-7E16-47BA-BCEF-66814C7A48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03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D7FC-FCA5-4A2D-9729-AF585C908B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3013-CCC5-494C-AC69-4569F310A5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66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FB8F-4DEB-4B02-9F6D-3ED186F14D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2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1D50-E045-4B62-9BB3-EB57A28F5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52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343C-B607-479B-9CBC-C8702BAC8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3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F913-7985-44D1-88A2-6BED01257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7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204C62B-D294-4548-82C9-106397410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1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80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3.wmf"/><Relationship Id="rId3" Type="http://schemas.openxmlformats.org/officeDocument/2006/relationships/oleObject" Target="../embeddings/oleObject69.bin"/><Relationship Id="rId7" Type="http://schemas.openxmlformats.org/officeDocument/2006/relationships/image" Target="../media/image84.emf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image" Target="../media/image82.wmf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3.bin"/><Relationship Id="rId4" Type="http://schemas.openxmlformats.org/officeDocument/2006/relationships/image" Target="../media/image70.wmf"/><Relationship Id="rId9" Type="http://schemas.openxmlformats.org/officeDocument/2006/relationships/image" Target="../media/image81.wmf"/><Relationship Id="rId14" Type="http://schemas.openxmlformats.org/officeDocument/2006/relationships/image" Target="../media/image8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wmf"/><Relationship Id="rId11" Type="http://schemas.openxmlformats.org/officeDocument/2006/relationships/image" Target="../media/image107.wmf"/><Relationship Id="rId5" Type="http://schemas.openxmlformats.org/officeDocument/2006/relationships/oleObject" Target="../embeddings/oleObject104.bin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1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2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29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2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3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3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3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4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53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50.wmf"/><Relationship Id="rId17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2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5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6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6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6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16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78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75.w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7.wmf"/><Relationship Id="rId20" Type="http://schemas.openxmlformats.org/officeDocument/2006/relationships/image" Target="../media/image179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74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7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187.wmf"/><Relationship Id="rId3" Type="http://schemas.openxmlformats.org/officeDocument/2006/relationships/oleObject" Target="../embeddings/oleObject182.bin"/><Relationship Id="rId21" Type="http://schemas.openxmlformats.org/officeDocument/2006/relationships/oleObject" Target="../embeddings/oleObject191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6.wmf"/><Relationship Id="rId20" Type="http://schemas.openxmlformats.org/officeDocument/2006/relationships/image" Target="../media/image188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88.bin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190.bin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85.wmf"/><Relationship Id="rId22" Type="http://schemas.openxmlformats.org/officeDocument/2006/relationships/image" Target="../media/image18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9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94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wmf"/><Relationship Id="rId20" Type="http://schemas.openxmlformats.org/officeDocument/2006/relationships/image" Target="../media/image197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93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8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205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202.wmf"/><Relationship Id="rId17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4.wmf"/><Relationship Id="rId20" Type="http://schemas.openxmlformats.org/officeDocument/2006/relationships/image" Target="../media/image206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9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10" Type="http://schemas.openxmlformats.org/officeDocument/2006/relationships/image" Target="../media/image201.wmf"/><Relationship Id="rId19" Type="http://schemas.openxmlformats.org/officeDocument/2006/relationships/oleObject" Target="../embeddings/oleObject209.bin"/><Relationship Id="rId4" Type="http://schemas.openxmlformats.org/officeDocument/2006/relationships/image" Target="../media/image198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20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oleObject" Target="../embeddings/oleObject215.bin"/><Relationship Id="rId18" Type="http://schemas.openxmlformats.org/officeDocument/2006/relationships/image" Target="../media/image213.wmf"/><Relationship Id="rId3" Type="http://schemas.openxmlformats.org/officeDocument/2006/relationships/oleObject" Target="../embeddings/oleObject210.bin"/><Relationship Id="rId21" Type="http://schemas.openxmlformats.org/officeDocument/2006/relationships/oleObject" Target="../embeddings/oleObject219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211.wmf"/><Relationship Id="rId17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2.wmf"/><Relationship Id="rId20" Type="http://schemas.openxmlformats.org/officeDocument/2006/relationships/image" Target="../media/image214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214.bin"/><Relationship Id="rId24" Type="http://schemas.openxmlformats.org/officeDocument/2006/relationships/image" Target="../media/image216.wmf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23" Type="http://schemas.openxmlformats.org/officeDocument/2006/relationships/oleObject" Target="../embeddings/oleObject220.bin"/><Relationship Id="rId10" Type="http://schemas.openxmlformats.org/officeDocument/2006/relationships/image" Target="../media/image210.wmf"/><Relationship Id="rId19" Type="http://schemas.openxmlformats.org/officeDocument/2006/relationships/oleObject" Target="../embeddings/oleObject218.bin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86.wmf"/><Relationship Id="rId22" Type="http://schemas.openxmlformats.org/officeDocument/2006/relationships/image" Target="../media/image2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3. Function Approximation </a:t>
            </a:r>
          </a:p>
        </p:txBody>
      </p:sp>
      <p:sp>
        <p:nvSpPr>
          <p:cNvPr id="50" name="矩形 49"/>
          <p:cNvSpPr/>
          <p:nvPr/>
        </p:nvSpPr>
        <p:spPr>
          <a:xfrm>
            <a:off x="611188" y="1358470"/>
            <a:ext cx="77043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/>
              <a:t>Section 3.1  Review for Orthogonal Basis Expansion 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3.2  Polynomial Approximation Using Legendre Polynomials 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3.3  Generalization for Function Set Approximation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3.4  Other Orthogonal Polynomials (</a:t>
            </a:r>
            <a:r>
              <a:rPr lang="zh-TW" altLang="en-US" sz="2000" dirty="0"/>
              <a:t>只教不考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51" name="矩形 50"/>
          <p:cNvSpPr/>
          <p:nvPr/>
        </p:nvSpPr>
        <p:spPr>
          <a:xfrm>
            <a:off x="345978" y="4869160"/>
            <a:ext cx="8568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[1] 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[2] R. </a:t>
            </a:r>
            <a:r>
              <a:rPr lang="en-US" altLang="zh-TW" sz="1800" dirty="0" err="1">
                <a:cs typeface="Times New Roman" panose="02020603050405020304" pitchFamily="18" charset="0"/>
              </a:rPr>
              <a:t>Beals</a:t>
            </a:r>
            <a:r>
              <a:rPr lang="en-US" altLang="zh-TW" sz="1800" dirty="0">
                <a:cs typeface="Times New Roman" panose="02020603050405020304" pitchFamily="18" charset="0"/>
              </a:rPr>
              <a:t>, Special Functions and Orthogonal Polynomials, Cambridge Studies in Advanced Mathematics, vol. 153, Cambridge University Press, 2016. </a:t>
            </a:r>
          </a:p>
        </p:txBody>
      </p:sp>
    </p:spTree>
    <p:extLst>
      <p:ext uri="{BB962C8B-B14F-4D97-AF65-F5344CB8AC3E}">
        <p14:creationId xmlns:p14="http://schemas.microsoft.com/office/powerpoint/2010/main" val="211334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BEA24A-FFD3-402B-805A-B3ED12825CC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40370" y="418721"/>
            <a:ext cx="56880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trigonometric functions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553497"/>
              </p:ext>
            </p:extLst>
          </p:nvPr>
        </p:nvGraphicFramePr>
        <p:xfrm>
          <a:off x="1043608" y="850521"/>
          <a:ext cx="7519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2" name="Equation" r:id="rId4" imgW="7442200" imgH="698500" progId="Equation.DSMT4">
                  <p:embed/>
                </p:oleObj>
              </mc:Choice>
              <mc:Fallback>
                <p:oleObj name="Equation" r:id="rId4" imgW="7442200" imgH="698500" progId="Equation.DSMT4">
                  <p:embed/>
                  <p:pic>
                    <p:nvPicPr>
                      <p:cNvPr id="266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850521"/>
                        <a:ext cx="7519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681256" y="1738876"/>
            <a:ext cx="77799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form a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complete and orthogonal set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on the interval of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[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p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p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</a:t>
            </a:r>
          </a:p>
        </p:txBody>
      </p:sp>
      <p:graphicFrame>
        <p:nvGraphicFramePr>
          <p:cNvPr id="266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10667"/>
              </p:ext>
            </p:extLst>
          </p:nvPr>
        </p:nvGraphicFramePr>
        <p:xfrm>
          <a:off x="1056813" y="2222260"/>
          <a:ext cx="21939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3" name="Equation" r:id="rId6" imgW="2171520" imgH="609480" progId="Equation.DSMT4">
                  <p:embed/>
                </p:oleObj>
              </mc:Choice>
              <mc:Fallback>
                <p:oleObj name="Equation" r:id="rId6" imgW="2171520" imgH="609480" progId="Equation.DSMT4">
                  <p:embed/>
                  <p:pic>
                    <p:nvPicPr>
                      <p:cNvPr id="26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813" y="2222260"/>
                        <a:ext cx="21939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文字方塊 17"/>
          <p:cNvSpPr txBox="1">
            <a:spLocks noChangeArrowheads="1"/>
          </p:cNvSpPr>
          <p:nvPr/>
        </p:nvSpPr>
        <p:spPr bwMode="auto">
          <a:xfrm>
            <a:off x="4002151" y="2282475"/>
            <a:ext cx="12239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週期：</a:t>
            </a:r>
          </a:p>
        </p:txBody>
      </p:sp>
      <p:graphicFrame>
        <p:nvGraphicFramePr>
          <p:cNvPr id="26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49947"/>
              </p:ext>
            </p:extLst>
          </p:nvPr>
        </p:nvGraphicFramePr>
        <p:xfrm>
          <a:off x="4938776" y="2209450"/>
          <a:ext cx="3968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4" name="Equation" r:id="rId8" imgW="393529" imgH="609336" progId="Equation.DSMT4">
                  <p:embed/>
                </p:oleObj>
              </mc:Choice>
              <mc:Fallback>
                <p:oleObj name="Equation" r:id="rId8" imgW="393529" imgH="609336" progId="Equation.DSMT4">
                  <p:embed/>
                  <p:pic>
                    <p:nvPicPr>
                      <p:cNvPr id="26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76" y="2209450"/>
                        <a:ext cx="3968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文字方塊 19"/>
          <p:cNvSpPr txBox="1">
            <a:spLocks noChangeArrowheads="1"/>
          </p:cNvSpPr>
          <p:nvPr/>
        </p:nvSpPr>
        <p:spPr bwMode="auto">
          <a:xfrm>
            <a:off x="5802376" y="2282475"/>
            <a:ext cx="1008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頻率：</a:t>
            </a:r>
          </a:p>
        </p:txBody>
      </p:sp>
      <p:graphicFrame>
        <p:nvGraphicFramePr>
          <p:cNvPr id="266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74623"/>
              </p:ext>
            </p:extLst>
          </p:nvPr>
        </p:nvGraphicFramePr>
        <p:xfrm>
          <a:off x="6739001" y="2209450"/>
          <a:ext cx="3968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5" name="Equation" r:id="rId10" imgW="393529" imgH="609336" progId="Equation.DSMT4">
                  <p:embed/>
                </p:oleObj>
              </mc:Choice>
              <mc:Fallback>
                <p:oleObj name="Equation" r:id="rId10" imgW="393529" imgH="609336" progId="Equation.DSMT4">
                  <p:embed/>
                  <p:pic>
                    <p:nvPicPr>
                      <p:cNvPr id="266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001" y="2209450"/>
                        <a:ext cx="3968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60045" y="3457444"/>
            <a:ext cx="7563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Series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(expanded by trigonometric functions)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97734"/>
              </p:ext>
            </p:extLst>
          </p:nvPr>
        </p:nvGraphicFramePr>
        <p:xfrm>
          <a:off x="1276001" y="3965376"/>
          <a:ext cx="46640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6" name="Equation" r:id="rId12" imgW="4622800" imgH="749300" progId="Equation.DSMT4">
                  <p:embed/>
                </p:oleObj>
              </mc:Choice>
              <mc:Fallback>
                <p:oleObj name="Equation" r:id="rId12" imgW="4622800" imgH="749300" progId="Equation.DSMT4">
                  <p:embed/>
                  <p:pic>
                    <p:nvPicPr>
                      <p:cNvPr id="276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001" y="3965376"/>
                        <a:ext cx="46640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56791"/>
              </p:ext>
            </p:extLst>
          </p:nvPr>
        </p:nvGraphicFramePr>
        <p:xfrm>
          <a:off x="1641132" y="4968744"/>
          <a:ext cx="2063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7" name="Equation" r:id="rId14" imgW="2044700" imgH="635000" progId="Equation.DSMT4">
                  <p:embed/>
                </p:oleObj>
              </mc:Choice>
              <mc:Fallback>
                <p:oleObj name="Equation" r:id="rId14" imgW="2044700" imgH="635000" progId="Equation.DSMT4">
                  <p:embed/>
                  <p:pic>
                    <p:nvPicPr>
                      <p:cNvPr id="276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132" y="4968744"/>
                        <a:ext cx="20637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07057"/>
              </p:ext>
            </p:extLst>
          </p:nvPr>
        </p:nvGraphicFramePr>
        <p:xfrm>
          <a:off x="4089057" y="4968744"/>
          <a:ext cx="29860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8" name="Equation" r:id="rId16" imgW="2959100" imgH="635000" progId="Equation.DSMT4">
                  <p:embed/>
                </p:oleObj>
              </mc:Choice>
              <mc:Fallback>
                <p:oleObj name="Equation" r:id="rId16" imgW="2959100" imgH="635000" progId="Equation.DSMT4">
                  <p:embed/>
                  <p:pic>
                    <p:nvPicPr>
                      <p:cNvPr id="276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057" y="4968744"/>
                        <a:ext cx="29860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90305"/>
              </p:ext>
            </p:extLst>
          </p:nvPr>
        </p:nvGraphicFramePr>
        <p:xfrm>
          <a:off x="4089057" y="5618032"/>
          <a:ext cx="29210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9" name="Equation" r:id="rId18" imgW="2895600" imgH="635000" progId="Equation.DSMT4">
                  <p:embed/>
                </p:oleObj>
              </mc:Choice>
              <mc:Fallback>
                <p:oleObj name="Equation" r:id="rId18" imgW="2895600" imgH="635000" progId="Equation.DSMT4">
                  <p:embed/>
                  <p:pic>
                    <p:nvPicPr>
                      <p:cNvPr id="276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057" y="5618032"/>
                        <a:ext cx="29210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6EF7817A-03B1-4F7F-B74C-BB6AD21C4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13754"/>
              </p:ext>
            </p:extLst>
          </p:nvPr>
        </p:nvGraphicFramePr>
        <p:xfrm>
          <a:off x="3238945" y="2804885"/>
          <a:ext cx="54022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0" name="Equation" r:id="rId20" imgW="5346360" imgH="723600" progId="Equation.DSMT4">
                  <p:embed/>
                </p:oleObj>
              </mc:Choice>
              <mc:Fallback>
                <p:oleObj name="Equation" r:id="rId20" imgW="5346360" imgH="723600" progId="Equation.DSMT4">
                  <p:embed/>
                  <p:pic>
                    <p:nvPicPr>
                      <p:cNvPr id="26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945" y="2804885"/>
                        <a:ext cx="540226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56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BEA24A-FFD3-402B-805A-B3ED12825CC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2" y="476672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Q: 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043608" y="476672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Why should we use the orthogonal basis?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556792"/>
            <a:ext cx="66247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</a:t>
            </a:r>
            <a:r>
              <a:rPr lang="en-US" altLang="zh-TW" dirty="0">
                <a:solidFill>
                  <a:srgbClr val="FF0000"/>
                </a:solidFill>
              </a:rPr>
              <a:t>The expansion coefficients are easier to determined,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(2) No Interference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(3) More basis functions </a:t>
            </a:r>
            <a:r>
              <a:rPr lang="en-US" altLang="zh-TW" dirty="0">
                <a:sym typeface="Symbol" panose="05050102010706020507" pitchFamily="18" charset="2"/>
              </a:rPr>
              <a:t> Less error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503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57911-680D-41F2-B376-FC9ADE9D4FA4}" type="slidenum">
              <a:rPr lang="en-US" altLang="zh-TW" smtClean="0"/>
              <a:pPr/>
              <a:t>278</a:t>
            </a:fld>
            <a:endParaRPr lang="en-US" altLang="zh-TW"/>
          </a:p>
        </p:txBody>
      </p:sp>
      <p:sp>
        <p:nvSpPr>
          <p:cNvPr id="2" name="橢圓 1"/>
          <p:cNvSpPr/>
          <p:nvPr/>
        </p:nvSpPr>
        <p:spPr>
          <a:xfrm>
            <a:off x="2964227" y="7301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059832" y="56279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</a:t>
            </a:r>
            <a:r>
              <a:rPr lang="en-US" altLang="zh-TW" dirty="0"/>
              <a:t> = (2,2)</a:t>
            </a: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592220" y="762855"/>
            <a:ext cx="1467612" cy="1370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92220" y="2132856"/>
            <a:ext cx="819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1592220" y="1361859"/>
            <a:ext cx="0" cy="770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339752" y="2106960"/>
            <a:ext cx="11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1</a:t>
            </a:r>
            <a:r>
              <a:rPr lang="en-US" altLang="zh-TW" dirty="0"/>
              <a:t> = (1,0)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1058852" y="1012234"/>
            <a:ext cx="11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2</a:t>
            </a:r>
            <a:r>
              <a:rPr lang="en-US" altLang="zh-TW" dirty="0"/>
              <a:t> = (0,1)</a:t>
            </a:r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1592220" y="2132856"/>
            <a:ext cx="1539620" cy="14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" idx="1"/>
          </p:cNvCxnSpPr>
          <p:nvPr/>
        </p:nvCxnSpPr>
        <p:spPr>
          <a:xfrm flipH="1" flipV="1">
            <a:off x="3059832" y="762854"/>
            <a:ext cx="23598" cy="13441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2999622" y="32111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1614061" y="3220820"/>
            <a:ext cx="1467612" cy="1370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1592220" y="4597584"/>
            <a:ext cx="569574" cy="506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1592220" y="3826587"/>
            <a:ext cx="0" cy="770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975452" y="3419619"/>
            <a:ext cx="11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4</a:t>
            </a:r>
            <a:r>
              <a:rPr lang="en-US" altLang="zh-TW" dirty="0"/>
              <a:t> = (0,1)</a:t>
            </a: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3059833" y="3227583"/>
            <a:ext cx="11797" cy="26754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3141884" y="294793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</a:t>
            </a:r>
            <a:r>
              <a:rPr lang="en-US" altLang="zh-TW" dirty="0"/>
              <a:t> = (2,2)</a:t>
            </a:r>
          </a:p>
        </p:txBody>
      </p:sp>
      <p:graphicFrame>
        <p:nvGraphicFramePr>
          <p:cNvPr id="72" name="Object 3"/>
          <p:cNvGraphicFramePr>
            <a:graphicFrameLocks noChangeAspect="1"/>
          </p:cNvGraphicFramePr>
          <p:nvPr>
            <p:extLst/>
          </p:nvPr>
        </p:nvGraphicFramePr>
        <p:xfrm>
          <a:off x="975452" y="5125176"/>
          <a:ext cx="15652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7" name="Equation" r:id="rId3" imgW="1562040" imgH="393480" progId="Equation.DSMT4">
                  <p:embed/>
                </p:oleObj>
              </mc:Choice>
              <mc:Fallback>
                <p:oleObj name="Equation" r:id="rId3" imgW="1562040" imgH="393480" progId="Equation.DSMT4">
                  <p:embed/>
                  <p:pic>
                    <p:nvPicPr>
                      <p:cNvPr id="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52" y="5125176"/>
                        <a:ext cx="15652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直線單箭頭接點 72"/>
          <p:cNvCxnSpPr/>
          <p:nvPr/>
        </p:nvCxnSpPr>
        <p:spPr>
          <a:xfrm>
            <a:off x="1592220" y="4608058"/>
            <a:ext cx="1444015" cy="12949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65010"/>
              </p:ext>
            </p:extLst>
          </p:nvPr>
        </p:nvGraphicFramePr>
        <p:xfrm>
          <a:off x="3486232" y="1460122"/>
          <a:ext cx="1323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Equation" r:id="rId5" imgW="1320480" imgH="330120" progId="Equation.DSMT4">
                  <p:embed/>
                </p:oleObj>
              </mc:Choice>
              <mc:Fallback>
                <p:oleObj name="Equation" r:id="rId5" imgW="1320480" imgH="330120" progId="Equation.DSMT4">
                  <p:embed/>
                  <p:pic>
                    <p:nvPicPr>
                      <p:cNvPr id="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232" y="1460122"/>
                        <a:ext cx="1323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46819"/>
              </p:ext>
            </p:extLst>
          </p:nvPr>
        </p:nvGraphicFramePr>
        <p:xfrm>
          <a:off x="3497891" y="4162206"/>
          <a:ext cx="1643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9" name="Equation" r:id="rId7" imgW="1638000" imgH="380880" progId="Equation.DSMT4">
                  <p:embed/>
                </p:oleObj>
              </mc:Choice>
              <mc:Fallback>
                <p:oleObj name="Equation" r:id="rId7" imgW="1638000" imgH="380880" progId="Equation.DSMT4">
                  <p:embed/>
                  <p:pic>
                    <p:nvPicPr>
                      <p:cNvPr id="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891" y="4162206"/>
                        <a:ext cx="16430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矩形 69"/>
          <p:cNvSpPr/>
          <p:nvPr/>
        </p:nvSpPr>
        <p:spPr>
          <a:xfrm>
            <a:off x="405528" y="202544"/>
            <a:ext cx="2738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1</a:t>
            </a:r>
            <a:r>
              <a:rPr lang="en-US" altLang="zh-TW" dirty="0"/>
              <a:t> and </a:t>
            </a:r>
            <a:r>
              <a:rPr lang="en-US" altLang="zh-TW" b="1" dirty="0"/>
              <a:t>e</a:t>
            </a:r>
            <a:r>
              <a:rPr lang="en-US" altLang="zh-TW" b="1" baseline="-25000" dirty="0"/>
              <a:t>2</a:t>
            </a:r>
            <a:r>
              <a:rPr lang="en-US" altLang="zh-TW" dirty="0"/>
              <a:t> are orthogonal </a:t>
            </a:r>
            <a:endParaRPr lang="zh-TW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400131" y="2737406"/>
            <a:ext cx="3086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e</a:t>
            </a:r>
            <a:r>
              <a:rPr lang="en-US" altLang="zh-TW" b="1" baseline="-25000" dirty="0"/>
              <a:t>3</a:t>
            </a:r>
            <a:r>
              <a:rPr lang="en-US" altLang="zh-TW" dirty="0"/>
              <a:t> and </a:t>
            </a:r>
            <a:r>
              <a:rPr lang="en-US" altLang="zh-TW" b="1" dirty="0"/>
              <a:t>e</a:t>
            </a:r>
            <a:r>
              <a:rPr lang="en-US" altLang="zh-TW" b="1" baseline="-25000" dirty="0"/>
              <a:t>4</a:t>
            </a:r>
            <a:r>
              <a:rPr lang="en-US" altLang="zh-TW" dirty="0"/>
              <a:t> are not orthogonal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490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993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3-2 Polynomial Approximation Using Legendre Polynomials 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665534" y="1611684"/>
            <a:ext cx="4248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Legendre’s equation of order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80839"/>
              </p:ext>
            </p:extLst>
          </p:nvPr>
        </p:nvGraphicFramePr>
        <p:xfrm>
          <a:off x="1651225" y="2216051"/>
          <a:ext cx="345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1" name="Equation" r:id="rId3" imgW="3454400" imgH="368300" progId="Equation.DSMT4">
                  <p:embed/>
                </p:oleObj>
              </mc:Choice>
              <mc:Fallback>
                <p:oleObj name="Equation" r:id="rId3" imgW="34544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25" y="2216051"/>
                        <a:ext cx="3457575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755575" y="2711122"/>
            <a:ext cx="518457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One of the solution: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7" name="矩形 16"/>
          <p:cNvSpPr/>
          <p:nvPr/>
        </p:nvSpPr>
        <p:spPr>
          <a:xfrm>
            <a:off x="378513" y="5877272"/>
            <a:ext cx="8356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Sections 6-4, 11-5. 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78553"/>
              </p:ext>
            </p:extLst>
          </p:nvPr>
        </p:nvGraphicFramePr>
        <p:xfrm>
          <a:off x="1330697" y="3571082"/>
          <a:ext cx="1031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2" name="Equation" r:id="rId5" imgW="1028700" imgH="368300" progId="Equation.DSMT4">
                  <p:embed/>
                </p:oleObj>
              </mc:Choice>
              <mc:Fallback>
                <p:oleObj name="Equation" r:id="rId5" imgW="1028700" imgH="368300" progId="Equation.DSMT4">
                  <p:embed/>
                  <p:pic>
                    <p:nvPicPr>
                      <p:cNvPr id="72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97" y="3571082"/>
                        <a:ext cx="1031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78603"/>
              </p:ext>
            </p:extLst>
          </p:nvPr>
        </p:nvGraphicFramePr>
        <p:xfrm>
          <a:off x="1330697" y="4218782"/>
          <a:ext cx="2090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3" name="Equation" r:id="rId7" imgW="2082800" imgH="546100" progId="Equation.DSMT4">
                  <p:embed/>
                </p:oleObj>
              </mc:Choice>
              <mc:Fallback>
                <p:oleObj name="Equation" r:id="rId7" imgW="2082800" imgH="546100" progId="Equation.DSMT4">
                  <p:embed/>
                  <p:pic>
                    <p:nvPicPr>
                      <p:cNvPr id="72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97" y="4218782"/>
                        <a:ext cx="20907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02279"/>
              </p:ext>
            </p:extLst>
          </p:nvPr>
        </p:nvGraphicFramePr>
        <p:xfrm>
          <a:off x="1266825" y="4868863"/>
          <a:ext cx="3044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4" name="Equation" r:id="rId9" imgW="3035160" imgH="545760" progId="Equation.DSMT4">
                  <p:embed/>
                </p:oleObj>
              </mc:Choice>
              <mc:Fallback>
                <p:oleObj name="Equation" r:id="rId9" imgW="3035160" imgH="545760" progId="Equation.DSMT4">
                  <p:embed/>
                  <p:pic>
                    <p:nvPicPr>
                      <p:cNvPr id="727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868863"/>
                        <a:ext cx="30448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75279"/>
              </p:ext>
            </p:extLst>
          </p:nvPr>
        </p:nvGraphicFramePr>
        <p:xfrm>
          <a:off x="5467160" y="3640881"/>
          <a:ext cx="1069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5" name="Equation" r:id="rId11" imgW="1066800" imgH="368300" progId="Equation.DSMT4">
                  <p:embed/>
                </p:oleObj>
              </mc:Choice>
              <mc:Fallback>
                <p:oleObj name="Equation" r:id="rId11" imgW="1066800" imgH="368300" progId="Equation.DSMT4">
                  <p:embed/>
                  <p:pic>
                    <p:nvPicPr>
                      <p:cNvPr id="727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160" y="3640881"/>
                        <a:ext cx="10699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67220"/>
              </p:ext>
            </p:extLst>
          </p:nvPr>
        </p:nvGraphicFramePr>
        <p:xfrm>
          <a:off x="5486210" y="4145706"/>
          <a:ext cx="22558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6" name="Equation" r:id="rId13" imgW="2247900" imgH="546100" progId="Equation.DSMT4">
                  <p:embed/>
                </p:oleObj>
              </mc:Choice>
              <mc:Fallback>
                <p:oleObj name="Equation" r:id="rId13" imgW="2247900" imgH="546100" progId="Equation.DSMT4">
                  <p:embed/>
                  <p:pic>
                    <p:nvPicPr>
                      <p:cNvPr id="727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210" y="4145706"/>
                        <a:ext cx="22558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44258"/>
              </p:ext>
            </p:extLst>
          </p:nvPr>
        </p:nvGraphicFramePr>
        <p:xfrm>
          <a:off x="5486210" y="4846934"/>
          <a:ext cx="327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7" name="Equation" r:id="rId15" imgW="3276600" imgH="546100" progId="Equation.DSMT4">
                  <p:embed/>
                </p:oleObj>
              </mc:Choice>
              <mc:Fallback>
                <p:oleObj name="Equation" r:id="rId15" imgW="3276600" imgH="546100" progId="Equation.DSMT4">
                  <p:embed/>
                  <p:pic>
                    <p:nvPicPr>
                      <p:cNvPr id="727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210" y="4846934"/>
                        <a:ext cx="327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78513" y="3510082"/>
            <a:ext cx="701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=0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04623" y="4161342"/>
            <a:ext cx="701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=2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45896" y="4891777"/>
            <a:ext cx="701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=4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655941" y="3527960"/>
            <a:ext cx="701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=1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682051" y="4179220"/>
            <a:ext cx="701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=3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723324" y="4909655"/>
            <a:ext cx="701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D88BA-095D-47E4-AB99-DC234DB0665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67544" y="468313"/>
            <a:ext cx="7127875" cy="46166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3.2.1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 </a:t>
            </a:r>
          </a:p>
        </p:txBody>
      </p:sp>
      <p:graphicFrame>
        <p:nvGraphicFramePr>
          <p:cNvPr id="706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96658"/>
              </p:ext>
            </p:extLst>
          </p:nvPr>
        </p:nvGraphicFramePr>
        <p:xfrm>
          <a:off x="3607867" y="1128530"/>
          <a:ext cx="345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99" name="Equation" r:id="rId3" imgW="3454400" imgH="368300" progId="Equation.DSMT4">
                  <p:embed/>
                </p:oleObj>
              </mc:Choice>
              <mc:Fallback>
                <p:oleObj name="Equation" r:id="rId3" imgW="3454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867" y="1128530"/>
                        <a:ext cx="34575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21310"/>
              </p:ext>
            </p:extLst>
          </p:nvPr>
        </p:nvGraphicFramePr>
        <p:xfrm>
          <a:off x="1360513" y="1760030"/>
          <a:ext cx="1679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0" name="Equation" r:id="rId5" imgW="1676400" imgH="749300" progId="Equation.DSMT4">
                  <p:embed/>
                </p:oleObj>
              </mc:Choice>
              <mc:Fallback>
                <p:oleObj name="Equation" r:id="rId5" imgW="16764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513" y="1760030"/>
                        <a:ext cx="1679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3087713" y="1902905"/>
            <a:ext cx="1728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代入，得出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899592" y="2659634"/>
            <a:ext cx="5040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Two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solutions are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06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62764"/>
              </p:ext>
            </p:extLst>
          </p:nvPr>
        </p:nvGraphicFramePr>
        <p:xfrm>
          <a:off x="1186929" y="3091434"/>
          <a:ext cx="587851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1" name="Equation" r:id="rId7" imgW="5867400" imgH="1460500" progId="Equation.DSMT4">
                  <p:embed/>
                </p:oleObj>
              </mc:Choice>
              <mc:Fallback>
                <p:oleObj name="Equation" r:id="rId7" imgW="5867400" imgH="146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929" y="3091434"/>
                        <a:ext cx="5878513" cy="1466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818311"/>
              </p:ext>
            </p:extLst>
          </p:nvPr>
        </p:nvGraphicFramePr>
        <p:xfrm>
          <a:off x="1200150" y="4746625"/>
          <a:ext cx="68199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2" name="Equation" r:id="rId9" imgW="6806880" imgH="1460160" progId="Equation.DSMT4">
                  <p:embed/>
                </p:oleObj>
              </mc:Choice>
              <mc:Fallback>
                <p:oleObj name="Equation" r:id="rId9" imgW="6806880" imgH="1460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4746625"/>
                        <a:ext cx="6819900" cy="1466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576" y="1112322"/>
            <a:ext cx="25992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Legendre’s Equation 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8230B-5A2A-46FD-B89D-F4E36C18090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4248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(a) When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not an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both the two solutions have infinite number of terms.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(b) When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an even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has finite number of terms.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In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the coefficient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zero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(c) When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an odd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has finite number of terms.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In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the coefficient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zero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endParaRPr lang="en-US" altLang="zh-TW" sz="22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95288" y="3716338"/>
            <a:ext cx="79200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even integer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odd integer are called the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4716463" y="4221163"/>
            <a:ext cx="25923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denoted by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16CC1-6A7F-4AC1-A8B8-CA4A1675181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2592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通常選 </a:t>
            </a:r>
          </a:p>
        </p:txBody>
      </p:sp>
      <p:graphicFrame>
        <p:nvGraphicFramePr>
          <p:cNvPr id="72708" name="Object 3"/>
          <p:cNvGraphicFramePr>
            <a:graphicFrameLocks noChangeAspect="1"/>
          </p:cNvGraphicFramePr>
          <p:nvPr/>
        </p:nvGraphicFramePr>
        <p:xfrm>
          <a:off x="755650" y="836613"/>
          <a:ext cx="29654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37" name="Equation" r:id="rId3" imgW="2959100" imgH="609600" progId="Equation.DSMT4">
                  <p:embed/>
                </p:oleObj>
              </mc:Choice>
              <mc:Fallback>
                <p:oleObj name="Equation" r:id="rId3" imgW="29591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836613"/>
                        <a:ext cx="29654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4"/>
          <p:cNvGraphicFramePr>
            <a:graphicFrameLocks noChangeAspect="1"/>
          </p:cNvGraphicFramePr>
          <p:nvPr/>
        </p:nvGraphicFramePr>
        <p:xfrm>
          <a:off x="4262438" y="836613"/>
          <a:ext cx="32972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38" name="Equation" r:id="rId5" imgW="3289300" imgH="609600" progId="Equation.DSMT4">
                  <p:embed/>
                </p:oleObj>
              </mc:Choice>
              <mc:Fallback>
                <p:oleObj name="Equation" r:id="rId5" imgW="3289300" imgH="6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836613"/>
                        <a:ext cx="329723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3744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讓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一律等於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1)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1116013" y="2133600"/>
            <a:ext cx="1728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787900" y="2133600"/>
            <a:ext cx="1728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72713" name="Object 8"/>
          <p:cNvGraphicFramePr>
            <a:graphicFrameLocks noChangeAspect="1"/>
          </p:cNvGraphicFramePr>
          <p:nvPr/>
        </p:nvGraphicFramePr>
        <p:xfrm>
          <a:off x="827088" y="2636838"/>
          <a:ext cx="1031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39" name="Equation" r:id="rId7" imgW="1028700" imgH="368300" progId="Equation.DSMT4">
                  <p:embed/>
                </p:oleObj>
              </mc:Choice>
              <mc:Fallback>
                <p:oleObj name="Equation" r:id="rId7" imgW="10287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1031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9"/>
          <p:cNvGraphicFramePr>
            <a:graphicFrameLocks noChangeAspect="1"/>
          </p:cNvGraphicFramePr>
          <p:nvPr/>
        </p:nvGraphicFramePr>
        <p:xfrm>
          <a:off x="827088" y="3284538"/>
          <a:ext cx="2090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0" name="Equation" r:id="rId9" imgW="2082800" imgH="546100" progId="Equation.DSMT4">
                  <p:embed/>
                </p:oleObj>
              </mc:Choice>
              <mc:Fallback>
                <p:oleObj name="Equation" r:id="rId9" imgW="2082800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20907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36023"/>
              </p:ext>
            </p:extLst>
          </p:nvPr>
        </p:nvGraphicFramePr>
        <p:xfrm>
          <a:off x="763588" y="3933825"/>
          <a:ext cx="3044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1" name="Equation" r:id="rId11" imgW="3035160" imgH="545760" progId="Equation.DSMT4">
                  <p:embed/>
                </p:oleObj>
              </mc:Choice>
              <mc:Fallback>
                <p:oleObj name="Equation" r:id="rId11" imgW="3035160" imgH="5457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933825"/>
                        <a:ext cx="30448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1"/>
          <p:cNvGraphicFramePr>
            <a:graphicFrameLocks noChangeAspect="1"/>
          </p:cNvGraphicFramePr>
          <p:nvPr/>
        </p:nvGraphicFramePr>
        <p:xfrm>
          <a:off x="4697413" y="2708275"/>
          <a:ext cx="1069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2" name="Equation" r:id="rId13" imgW="1066800" imgH="368300" progId="Equation.DSMT4">
                  <p:embed/>
                </p:oleObj>
              </mc:Choice>
              <mc:Fallback>
                <p:oleObj name="Equation" r:id="rId13" imgW="10668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2708275"/>
                        <a:ext cx="10699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2"/>
          <p:cNvGraphicFramePr>
            <a:graphicFrameLocks noChangeAspect="1"/>
          </p:cNvGraphicFramePr>
          <p:nvPr/>
        </p:nvGraphicFramePr>
        <p:xfrm>
          <a:off x="4716463" y="3213100"/>
          <a:ext cx="22558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3" name="Equation" r:id="rId15" imgW="2247900" imgH="546100" progId="Equation.DSMT4">
                  <p:embed/>
                </p:oleObj>
              </mc:Choice>
              <mc:Fallback>
                <p:oleObj name="Equation" r:id="rId15" imgW="2247900" imgH="546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13100"/>
                        <a:ext cx="22558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3"/>
          <p:cNvGraphicFramePr>
            <a:graphicFrameLocks noChangeAspect="1"/>
          </p:cNvGraphicFramePr>
          <p:nvPr/>
        </p:nvGraphicFramePr>
        <p:xfrm>
          <a:off x="4716463" y="3860800"/>
          <a:ext cx="327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4" name="Equation" r:id="rId17" imgW="3276600" imgH="546100" progId="Equation.DSMT4">
                  <p:embed/>
                </p:oleObj>
              </mc:Choice>
              <mc:Fallback>
                <p:oleObj name="Equation" r:id="rId17" imgW="3276600" imgH="546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860800"/>
                        <a:ext cx="327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59755" y="4585336"/>
            <a:ext cx="3061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general, </a:t>
            </a:r>
            <a:endParaRPr lang="zh-TW" altLang="en-US" dirty="0"/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71862"/>
              </p:ext>
            </p:extLst>
          </p:nvPr>
        </p:nvGraphicFramePr>
        <p:xfrm>
          <a:off x="1043608" y="5334636"/>
          <a:ext cx="28606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5" name="Equation" r:id="rId19" imgW="2844800" imgH="647700" progId="Equation.DSMT4">
                  <p:embed/>
                </p:oleObj>
              </mc:Choice>
              <mc:Fallback>
                <p:oleObj name="Equation" r:id="rId19" imgW="2844800" imgH="647700" progId="Equation.DSMT4">
                  <p:embed/>
                  <p:pic>
                    <p:nvPicPr>
                      <p:cNvPr id="7477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334636"/>
                        <a:ext cx="2860675" cy="650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212259" y="5406073"/>
            <a:ext cx="244777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Rodrigues’ formula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D60839-7547-42F3-A325-D7A383488BB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3455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659563" y="1484313"/>
            <a:ext cx="1873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Interval: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−1, 1]</a:t>
            </a:r>
          </a:p>
        </p:txBody>
      </p:sp>
      <p:pic>
        <p:nvPicPr>
          <p:cNvPr id="7373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4546" b="4480"/>
          <a:stretch>
            <a:fillRect/>
          </a:stretch>
        </p:blipFill>
        <p:spPr bwMode="auto">
          <a:xfrm>
            <a:off x="1009650" y="1131888"/>
            <a:ext cx="55911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95788"/>
            <a:ext cx="1227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6C03AD8-FC79-4419-BDA4-7899F69993EB}"/>
              </a:ext>
            </a:extLst>
          </p:cNvPr>
          <p:cNvSpPr txBox="1"/>
          <p:nvPr/>
        </p:nvSpPr>
        <p:spPr>
          <a:xfrm>
            <a:off x="2843808" y="198291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P</a:t>
            </a:r>
            <a:r>
              <a:rPr lang="en-US" altLang="zh-TW" sz="1600" baseline="-25000" dirty="0"/>
              <a:t>3</a:t>
            </a:r>
            <a:endParaRPr lang="zh-TW" altLang="en-US" sz="1600" baseline="-25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E26BB9-510A-449D-B195-3EAE2485EFE3}"/>
              </a:ext>
            </a:extLst>
          </p:cNvPr>
          <p:cNvSpPr txBox="1"/>
          <p:nvPr/>
        </p:nvSpPr>
        <p:spPr>
          <a:xfrm>
            <a:off x="3900162" y="21230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3333FF"/>
                </a:solidFill>
              </a:rPr>
              <a:t>P</a:t>
            </a:r>
            <a:r>
              <a:rPr lang="en-US" altLang="zh-TW" sz="1600" baseline="-25000" dirty="0">
                <a:solidFill>
                  <a:srgbClr val="3333FF"/>
                </a:solidFill>
              </a:rPr>
              <a:t>4</a:t>
            </a:r>
            <a:endParaRPr lang="zh-TW" altLang="en-US" sz="1600" baseline="-25000" dirty="0">
              <a:solidFill>
                <a:srgbClr val="3333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4CFFD76-BE84-41E6-B637-48850A29ECE2}"/>
              </a:ext>
            </a:extLst>
          </p:cNvPr>
          <p:cNvSpPr txBox="1"/>
          <p:nvPr/>
        </p:nvSpPr>
        <p:spPr>
          <a:xfrm>
            <a:off x="1615779" y="285293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P</a:t>
            </a:r>
            <a:r>
              <a:rPr lang="en-US" altLang="zh-TW" sz="1600" baseline="-25000" dirty="0"/>
              <a:t>5</a:t>
            </a:r>
            <a:endParaRPr lang="zh-TW" altLang="en-US" sz="1600" baseline="-2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D4CCD-BEF7-4C52-A6B9-F3914DBE4D6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47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52798"/>
              </p:ext>
            </p:extLst>
          </p:nvPr>
        </p:nvGraphicFramePr>
        <p:xfrm>
          <a:off x="1038027" y="451644"/>
          <a:ext cx="23955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Equation" r:id="rId3" imgW="2387600" imgH="431800" progId="Equation.DSMT4">
                  <p:embed/>
                </p:oleObj>
              </mc:Choice>
              <mc:Fallback>
                <p:oleObj name="Equation" r:id="rId3" imgW="2387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027" y="451644"/>
                        <a:ext cx="23955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9552" y="451644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3708202" y="451644"/>
            <a:ext cx="280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even / odd symmetry 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539552" y="1027907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</a:p>
        </p:txBody>
      </p:sp>
      <p:graphicFrame>
        <p:nvGraphicFramePr>
          <p:cNvPr id="747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16054"/>
              </p:ext>
            </p:extLst>
          </p:nvPr>
        </p:nvGraphicFramePr>
        <p:xfrm>
          <a:off x="1115814" y="1099344"/>
          <a:ext cx="9826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8" name="Equation" r:id="rId5" imgW="977900" imgH="368300" progId="Equation.DSMT4">
                  <p:embed/>
                </p:oleObj>
              </mc:Choice>
              <mc:Fallback>
                <p:oleObj name="Equation" r:id="rId5" imgW="9779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14" y="1099344"/>
                        <a:ext cx="9826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539552" y="1675607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</a:p>
        </p:txBody>
      </p:sp>
      <p:graphicFrame>
        <p:nvGraphicFramePr>
          <p:cNvPr id="747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03364"/>
              </p:ext>
            </p:extLst>
          </p:nvPr>
        </p:nvGraphicFramePr>
        <p:xfrm>
          <a:off x="2844602" y="1027907"/>
          <a:ext cx="16462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Equation" r:id="rId7" imgW="1637589" imgH="393529" progId="Equation.DSMT4">
                  <p:embed/>
                </p:oleObj>
              </mc:Choice>
              <mc:Fallback>
                <p:oleObj name="Equation" r:id="rId7" imgW="163758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602" y="1027907"/>
                        <a:ext cx="16462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702043"/>
              </p:ext>
            </p:extLst>
          </p:nvPr>
        </p:nvGraphicFramePr>
        <p:xfrm>
          <a:off x="1115814" y="1747044"/>
          <a:ext cx="10858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0" name="Equation" r:id="rId9" imgW="1079500" imgH="368300" progId="Equation.DSMT4">
                  <p:embed/>
                </p:oleObj>
              </mc:Choice>
              <mc:Fallback>
                <p:oleObj name="Equation" r:id="rId9" imgW="10795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14" y="1747044"/>
                        <a:ext cx="10858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Text Box 11"/>
          <p:cNvSpPr txBox="1">
            <a:spLocks noChangeArrowheads="1"/>
          </p:cNvSpPr>
          <p:nvPr/>
        </p:nvSpPr>
        <p:spPr bwMode="auto">
          <a:xfrm>
            <a:off x="2555677" y="1675607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odd </a:t>
            </a:r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539552" y="2323307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</a:p>
        </p:txBody>
      </p:sp>
      <p:graphicFrame>
        <p:nvGraphicFramePr>
          <p:cNvPr id="7476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37607"/>
              </p:ext>
            </p:extLst>
          </p:nvPr>
        </p:nvGraphicFramePr>
        <p:xfrm>
          <a:off x="1115814" y="2251869"/>
          <a:ext cx="1136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1" name="Equation" r:id="rId11" imgW="1130300" imgH="457200" progId="Equation.DSMT4">
                  <p:embed/>
                </p:oleObj>
              </mc:Choice>
              <mc:Fallback>
                <p:oleObj name="Equation" r:id="rId11" imgW="11303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14" y="2251869"/>
                        <a:ext cx="1136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2555677" y="2323307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even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539552" y="2971007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</a:p>
        </p:txBody>
      </p:sp>
      <p:graphicFrame>
        <p:nvGraphicFramePr>
          <p:cNvPr id="7476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42419"/>
              </p:ext>
            </p:extLst>
          </p:nvPr>
        </p:nvGraphicFramePr>
        <p:xfrm>
          <a:off x="1115814" y="3044032"/>
          <a:ext cx="49545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Equation" r:id="rId13" imgW="4927600" imgH="368300" progId="Equation.DSMT4">
                  <p:embed/>
                </p:oleObj>
              </mc:Choice>
              <mc:Fallback>
                <p:oleObj name="Equation" r:id="rId13" imgW="4927600" imgH="368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14" y="3044032"/>
                        <a:ext cx="49545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6156127" y="2971007"/>
            <a:ext cx="2232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recursive relation 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539552" y="4869657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(7) 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613232"/>
              </p:ext>
            </p:extLst>
          </p:nvPr>
        </p:nvGraphicFramePr>
        <p:xfrm>
          <a:off x="1259482" y="4799500"/>
          <a:ext cx="24082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Equation" r:id="rId15" imgW="2400300" imgH="558800" progId="Equation.DSMT4">
                  <p:embed/>
                </p:oleObj>
              </mc:Choice>
              <mc:Fallback>
                <p:oleObj name="Equation" r:id="rId15" imgW="2400300" imgH="558800" progId="Equation.DSMT4">
                  <p:embed/>
                  <p:pic>
                    <p:nvPicPr>
                      <p:cNvPr id="757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482" y="4799500"/>
                        <a:ext cx="24082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066976" y="4874419"/>
            <a:ext cx="2808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363964" y="4874419"/>
            <a:ext cx="280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orthogonality property 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39552" y="5735638"/>
            <a:ext cx="8135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Orthogonality property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才是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最重要的性質 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39552" y="3790920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(6) 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743868"/>
              </p:ext>
            </p:extLst>
          </p:nvPr>
        </p:nvGraphicFramePr>
        <p:xfrm>
          <a:off x="1293915" y="3741708"/>
          <a:ext cx="2879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" name="Equation" r:id="rId17" imgW="2869920" imgH="571320" progId="Equation.DSMT4">
                  <p:embed/>
                </p:oleObj>
              </mc:Choice>
              <mc:Fallback>
                <p:oleObj name="Equation" r:id="rId17" imgW="2869920" imgH="571320" progId="Equation.DSMT4">
                  <p:embed/>
                  <p:pic>
                    <p:nvPicPr>
                      <p:cNvPr id="757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15" y="3741708"/>
                        <a:ext cx="28797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6AD68-5AD7-4BD0-9E94-8B8CBADCA87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539552" y="1209378"/>
            <a:ext cx="75612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若任何在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−1, 1]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區間為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continuous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的函式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皆可表示為</a:t>
            </a:r>
            <a:endParaRPr lang="zh-TW" altLang="en-US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757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89422"/>
              </p:ext>
            </p:extLst>
          </p:nvPr>
        </p:nvGraphicFramePr>
        <p:xfrm>
          <a:off x="954565" y="2232106"/>
          <a:ext cx="2103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5" name="Equation" r:id="rId3" imgW="2095500" imgH="749300" progId="Equation.DSMT4">
                  <p:embed/>
                </p:oleObj>
              </mc:Choice>
              <mc:Fallback>
                <p:oleObj name="Equation" r:id="rId3" imgW="20955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565" y="2232106"/>
                        <a:ext cx="21034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23563"/>
              </p:ext>
            </p:extLst>
          </p:nvPr>
        </p:nvGraphicFramePr>
        <p:xfrm>
          <a:off x="1295878" y="3022681"/>
          <a:ext cx="7315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6" name="Equation" r:id="rId5" imgW="7289640" imgH="749160" progId="Equation.DSMT4">
                  <p:embed/>
                </p:oleObj>
              </mc:Choice>
              <mc:Fallback>
                <p:oleObj name="Equation" r:id="rId5" imgW="7289640" imgH="749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878" y="3022681"/>
                        <a:ext cx="73152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667228" y="3167144"/>
            <a:ext cx="935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由於</a:t>
            </a:r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3475515" y="3814844"/>
            <a:ext cx="489585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4410553" y="3743406"/>
            <a:ext cx="4103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根據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orthogonality property  </a:t>
            </a:r>
          </a:p>
        </p:txBody>
      </p:sp>
      <p:graphicFrame>
        <p:nvGraphicFramePr>
          <p:cNvPr id="7578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65370"/>
              </p:ext>
            </p:extLst>
          </p:nvPr>
        </p:nvGraphicFramePr>
        <p:xfrm>
          <a:off x="1673703" y="4685842"/>
          <a:ext cx="545306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7" name="Equation" r:id="rId7" imgW="5435280" imgH="1104840" progId="Equation.DSMT4">
                  <p:embed/>
                </p:oleObj>
              </mc:Choice>
              <mc:Fallback>
                <p:oleObj name="Equation" r:id="rId7" imgW="5435280" imgH="11048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703" y="4685842"/>
                        <a:ext cx="5453063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0" name="Text Box 13"/>
          <p:cNvSpPr txBox="1">
            <a:spLocks noChangeArrowheads="1"/>
          </p:cNvSpPr>
          <p:nvPr/>
        </p:nvSpPr>
        <p:spPr bwMode="auto">
          <a:xfrm>
            <a:off x="738665" y="4391106"/>
            <a:ext cx="935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所以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7544" y="468313"/>
            <a:ext cx="7776864" cy="46166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3.2.2  Expansion by Legendre Polynomials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113" y="428030"/>
            <a:ext cx="61863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b="1" dirty="0"/>
              <a:t>Function Approximation</a:t>
            </a:r>
            <a:endParaRPr lang="zh-TW" alt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251861" y="2368016"/>
            <a:ext cx="160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Function Approximation</a:t>
            </a:r>
            <a:endParaRPr lang="zh-TW" altLang="en-US" sz="1800" dirty="0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 flipV="1">
            <a:off x="1676742" y="2690068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2108788" y="1594099"/>
            <a:ext cx="12491" cy="1906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2108789" y="1594099"/>
            <a:ext cx="31524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4" name="矩形 23"/>
          <p:cNvSpPr/>
          <p:nvPr/>
        </p:nvSpPr>
        <p:spPr>
          <a:xfrm>
            <a:off x="2429999" y="1380670"/>
            <a:ext cx="419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Theorems for Orthogonal Basis (Sec. 3.1)</a:t>
            </a:r>
            <a:endParaRPr lang="zh-TW" altLang="en-US" sz="1800" dirty="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2115072" y="2387987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343549" y="2060849"/>
            <a:ext cx="0" cy="8742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4343549" y="2060848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0" name="矩形 49"/>
          <p:cNvSpPr/>
          <p:nvPr/>
        </p:nvSpPr>
        <p:spPr>
          <a:xfrm>
            <a:off x="2444791" y="2159305"/>
            <a:ext cx="235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by Polynomials </a:t>
            </a:r>
            <a:endParaRPr lang="zh-TW" altLang="en-US" sz="1800" dirty="0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983510" y="2333309"/>
            <a:ext cx="36003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4343549" y="2935079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3" name="矩形 52"/>
          <p:cNvSpPr/>
          <p:nvPr/>
        </p:nvSpPr>
        <p:spPr>
          <a:xfrm>
            <a:off x="4685759" y="1888049"/>
            <a:ext cx="3297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Legendre Polynomials (Sec. 3.2)</a:t>
            </a:r>
            <a:endParaRPr lang="zh-TW" altLang="en-US" sz="1800" dirty="0"/>
          </a:p>
        </p:txBody>
      </p:sp>
      <p:sp>
        <p:nvSpPr>
          <p:cNvPr id="54" name="矩形 53"/>
          <p:cNvSpPr/>
          <p:nvPr/>
        </p:nvSpPr>
        <p:spPr>
          <a:xfrm>
            <a:off x="4685758" y="2692112"/>
            <a:ext cx="403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Other Polynomials (Sec. 3.4</a:t>
            </a:r>
            <a:r>
              <a:rPr lang="zh-TW" altLang="en-US" sz="1800" dirty="0"/>
              <a:t>，只教不考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>
            <a:off x="2121279" y="3501008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6" name="矩形 55"/>
          <p:cNvSpPr/>
          <p:nvPr/>
        </p:nvSpPr>
        <p:spPr>
          <a:xfrm>
            <a:off x="2463487" y="3316342"/>
            <a:ext cx="36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by Other Function Set (Sec. 3.3)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803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6AD68-5AD7-4BD0-9E94-8B8CBADCA87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7544" y="548680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Q: How do we use the </a:t>
            </a:r>
            <a:r>
              <a:rPr lang="en-US" altLang="zh-TW" sz="24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400" b="1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polynomial to approximate a function </a:t>
            </a:r>
            <a:r>
              <a:rPr lang="en-US" altLang="zh-TW" sz="24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4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for </a:t>
            </a:r>
            <a:r>
              <a:rPr lang="en-US" altLang="zh-TW" sz="24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−1, 1]? </a:t>
            </a:r>
            <a:endParaRPr lang="en-US" altLang="zh-TW" sz="2400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83011"/>
              </p:ext>
            </p:extLst>
          </p:nvPr>
        </p:nvGraphicFramePr>
        <p:xfrm>
          <a:off x="1619672" y="2204864"/>
          <a:ext cx="2103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0" name="Equation" r:id="rId3" imgW="2095200" imgH="749160" progId="Equation.DSMT4">
                  <p:embed/>
                </p:oleObj>
              </mc:Choice>
              <mc:Fallback>
                <p:oleObj name="Equation" r:id="rId3" imgW="2095200" imgH="749160" progId="Equation.DSMT4">
                  <p:embed/>
                  <p:pic>
                    <p:nvPicPr>
                      <p:cNvPr id="7578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04864"/>
                        <a:ext cx="21034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11560" y="1844824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Answer:</a:t>
            </a:r>
            <a:endParaRPr lang="zh-TW" altLang="en-US" dirty="0">
              <a:solidFill>
                <a:srgbClr val="3333FF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>
            <a:off x="2771800" y="1988840"/>
            <a:ext cx="504056" cy="286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3252589" y="1701388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24022"/>
              </p:ext>
            </p:extLst>
          </p:nvPr>
        </p:nvGraphicFramePr>
        <p:xfrm>
          <a:off x="2841828" y="3147440"/>
          <a:ext cx="32369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1" name="Equation" r:id="rId5" imgW="3225600" imgH="583920" progId="Equation.DSMT4">
                  <p:embed/>
                </p:oleObj>
              </mc:Choice>
              <mc:Fallback>
                <p:oleObj name="Equation" r:id="rId5" imgW="3225600" imgH="583920" progId="Equation.DSMT4">
                  <p:embed/>
                  <p:pic>
                    <p:nvPicPr>
                      <p:cNvPr id="7578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828" y="3147440"/>
                        <a:ext cx="32369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1617692" y="325398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where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544" y="3933056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detail of proof can be seen from Section 3.3.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996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39552" y="332656"/>
            <a:ext cx="7869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2]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Suppose that 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1259632" y="907286"/>
          <a:ext cx="18875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2" name="Equation" r:id="rId3" imgW="1892160" imgH="571320" progId="Equation.DSMT4">
                  <p:embed/>
                </p:oleObj>
              </mc:Choice>
              <mc:Fallback>
                <p:oleObj name="Equation" r:id="rId3" imgW="1892160" imgH="57132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07286"/>
                        <a:ext cx="1887538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347864" y="907286"/>
            <a:ext cx="21178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when -1 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 1. 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9552" y="1622529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Try to approximate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by a 2</a:t>
            </a:r>
            <a:r>
              <a:rPr lang="en-US" altLang="zh-TW" baseline="30000" dirty="0">
                <a:sym typeface="Symbol" panose="05050102010706020507" pitchFamily="18" charset="2"/>
              </a:rPr>
              <a:t>nd</a:t>
            </a:r>
            <a:r>
              <a:rPr lang="en-US" altLang="zh-TW" dirty="0">
                <a:sym typeface="Symbol" panose="05050102010706020507" pitchFamily="18" charset="2"/>
              </a:rPr>
              <a:t> order polynomial </a:t>
            </a:r>
            <a:endParaRPr lang="zh-TW" altLang="en-US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455688" y="2197159"/>
          <a:ext cx="3382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3" name="Equation" r:id="rId5" imgW="3390840" imgH="393480" progId="Equation.DSMT4">
                  <p:embed/>
                </p:oleObj>
              </mc:Choice>
              <mc:Fallback>
                <p:oleObj name="Equation" r:id="rId5" imgW="3390840" imgH="3934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688" y="2197159"/>
                        <a:ext cx="3382963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685285" y="2753185"/>
            <a:ext cx="1540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to minimize</a:t>
            </a:r>
            <a:endParaRPr lang="zh-TW" altLang="en-US" dirty="0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9269"/>
              </p:ext>
            </p:extLst>
          </p:nvPr>
        </p:nvGraphicFramePr>
        <p:xfrm>
          <a:off x="2354262" y="2756448"/>
          <a:ext cx="44354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4" name="Equation" r:id="rId7" imgW="4444920" imgH="558720" progId="Equation.DSMT4">
                  <p:embed/>
                </p:oleObj>
              </mc:Choice>
              <mc:Fallback>
                <p:oleObj name="Equation" r:id="rId7" imgW="4444920" imgH="55872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2" y="2756448"/>
                        <a:ext cx="443547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675752" y="3348387"/>
            <a:ext cx="1409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(Solution):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285" y="3829603"/>
            <a:ext cx="6983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Note that 1,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30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 are not a orthonormal set with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 [-1, 1].</a:t>
            </a:r>
          </a:p>
          <a:p>
            <a:r>
              <a:rPr lang="en-US" altLang="zh-TW" dirty="0">
                <a:sym typeface="Symbol" panose="05050102010706020507" pitchFamily="18" charset="2"/>
              </a:rPr>
              <a:t>Therefore, instead, we may adopt the </a:t>
            </a:r>
            <a:r>
              <a:rPr lang="en-US" altLang="zh-TW" u="sng" dirty="0">
                <a:sym typeface="Symbol" panose="05050102010706020507" pitchFamily="18" charset="2"/>
              </a:rPr>
              <a:t>Legendre polynomials</a:t>
            </a:r>
            <a:r>
              <a:rPr lang="en-US" altLang="zh-TW" dirty="0">
                <a:sym typeface="Symbol" panose="05050102010706020507" pitchFamily="18" charset="2"/>
              </a:rPr>
              <a:t>.</a:t>
            </a:r>
            <a:endParaRPr lang="zh-TW" altLang="en-US" dirty="0"/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1394022" y="4760080"/>
          <a:ext cx="1031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5" name="Equation" r:id="rId9" imgW="1028700" imgH="368300" progId="Equation.DSMT4">
                  <p:embed/>
                </p:oleObj>
              </mc:Choice>
              <mc:Fallback>
                <p:oleObj name="Equation" r:id="rId9" imgW="1028700" imgH="36830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022" y="4760080"/>
                        <a:ext cx="1031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>
            <p:extLst/>
          </p:nvPr>
        </p:nvGraphicFramePr>
        <p:xfrm>
          <a:off x="4838651" y="4710105"/>
          <a:ext cx="2090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6" name="Equation" r:id="rId11" imgW="2082800" imgH="546100" progId="Equation.DSMT4">
                  <p:embed/>
                </p:oleObj>
              </mc:Choice>
              <mc:Fallback>
                <p:oleObj name="Equation" r:id="rId11" imgW="2082800" imgH="546100" progId="Equation.DSMT4">
                  <p:embed/>
                  <p:pic>
                    <p:nvPicPr>
                      <p:cNvPr id="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651" y="4710105"/>
                        <a:ext cx="20907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>
            <p:extLst/>
          </p:nvPr>
        </p:nvGraphicFramePr>
        <p:xfrm>
          <a:off x="2987824" y="4760079"/>
          <a:ext cx="1069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7" name="Equation" r:id="rId13" imgW="1066800" imgH="368300" progId="Equation.DSMT4">
                  <p:embed/>
                </p:oleObj>
              </mc:Choice>
              <mc:Fallback>
                <p:oleObj name="Equation" r:id="rId13" imgW="1066800" imgH="368300" progId="Equation.DSMT4">
                  <p:embed/>
                  <p:pic>
                    <p:nvPicPr>
                      <p:cNvPr id="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60079"/>
                        <a:ext cx="10699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16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884" y="364451"/>
            <a:ext cx="7649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Then</a:t>
            </a:r>
            <a:endParaRPr lang="zh-TW" alt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632252"/>
              </p:ext>
            </p:extLst>
          </p:nvPr>
        </p:nvGraphicFramePr>
        <p:xfrm>
          <a:off x="1960563" y="427038"/>
          <a:ext cx="47894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4" name="Equation" r:id="rId3" imgW="4800600" imgH="368280" progId="Equation.DSMT4">
                  <p:embed/>
                </p:oleObj>
              </mc:Choice>
              <mc:Fallback>
                <p:oleObj name="Equation" r:id="rId3" imgW="4800600" imgH="36828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427038"/>
                        <a:ext cx="4789487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675089" y="1160609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where</a:t>
            </a:r>
            <a:endParaRPr lang="zh-TW" alt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74304"/>
              </p:ext>
            </p:extLst>
          </p:nvPr>
        </p:nvGraphicFramePr>
        <p:xfrm>
          <a:off x="1634922" y="1061130"/>
          <a:ext cx="5111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5" name="Equation" r:id="rId5" imgW="5130720" imgH="583920" progId="Equation.DSMT4">
                  <p:embed/>
                </p:oleObj>
              </mc:Choice>
              <mc:Fallback>
                <p:oleObj name="Equation" r:id="rId5" imgW="5130720" imgH="5839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922" y="1061130"/>
                        <a:ext cx="5111750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00820"/>
              </p:ext>
            </p:extLst>
          </p:nvPr>
        </p:nvGraphicFramePr>
        <p:xfrm>
          <a:off x="1641475" y="1824038"/>
          <a:ext cx="5164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6" name="Equation" r:id="rId7" imgW="5181480" imgH="583920" progId="Equation.DSMT4">
                  <p:embed/>
                </p:oleObj>
              </mc:Choice>
              <mc:Fallback>
                <p:oleObj name="Equation" r:id="rId7" imgW="5181480" imgH="58392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824038"/>
                        <a:ext cx="5164138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991145"/>
              </p:ext>
            </p:extLst>
          </p:nvPr>
        </p:nvGraphicFramePr>
        <p:xfrm>
          <a:off x="1673225" y="2600991"/>
          <a:ext cx="57975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7" name="Equation" r:id="rId9" imgW="5816520" imgH="583920" progId="Equation.DSMT4">
                  <p:embed/>
                </p:oleObj>
              </mc:Choice>
              <mc:Fallback>
                <p:oleObj name="Equation" r:id="rId9" imgW="5816520" imgH="58392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600991"/>
                        <a:ext cx="5797550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50167"/>
              </p:ext>
            </p:extLst>
          </p:nvPr>
        </p:nvGraphicFramePr>
        <p:xfrm>
          <a:off x="1925057" y="3349099"/>
          <a:ext cx="55689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8" name="Equation" r:id="rId11" imgW="5587920" imgH="749160" progId="Equation.DSMT4">
                  <p:embed/>
                </p:oleObj>
              </mc:Choice>
              <mc:Fallback>
                <p:oleObj name="Equation" r:id="rId11" imgW="5587920" imgH="74916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057" y="3349099"/>
                        <a:ext cx="55689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74597"/>
              </p:ext>
            </p:extLst>
          </p:nvPr>
        </p:nvGraphicFramePr>
        <p:xfrm>
          <a:off x="1973914" y="4148477"/>
          <a:ext cx="1416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9" name="Equation" r:id="rId13" imgW="1422360" imgH="647640" progId="Equation.DSMT4">
                  <p:embed/>
                </p:oleObj>
              </mc:Choice>
              <mc:Fallback>
                <p:oleObj name="Equation" r:id="rId13" imgW="1422360" imgH="64764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14" y="4148477"/>
                        <a:ext cx="1416050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38372"/>
              </p:ext>
            </p:extLst>
          </p:nvPr>
        </p:nvGraphicFramePr>
        <p:xfrm>
          <a:off x="1211416" y="4846507"/>
          <a:ext cx="47259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60" name="Equation" r:id="rId15" imgW="4736880" imgH="647640" progId="Equation.DSMT4">
                  <p:embed/>
                </p:oleObj>
              </mc:Choice>
              <mc:Fallback>
                <p:oleObj name="Equation" r:id="rId15" imgW="4736880" imgH="64764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416" y="4846507"/>
                        <a:ext cx="4725988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211416" y="5758092"/>
          <a:ext cx="3800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61" name="Equation" r:id="rId17" imgW="3809880" imgH="647640" progId="Equation.DSMT4">
                  <p:embed/>
                </p:oleObj>
              </mc:Choice>
              <mc:Fallback>
                <p:oleObj name="Equation" r:id="rId17" imgW="3809880" imgH="64764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416" y="5758092"/>
                        <a:ext cx="38004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10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755576" y="379413"/>
          <a:ext cx="18875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43" name="Equation" r:id="rId3" imgW="1892160" imgH="571320" progId="Equation.DSMT4">
                  <p:embed/>
                </p:oleObj>
              </mc:Choice>
              <mc:Fallback>
                <p:oleObj name="Equation" r:id="rId3" imgW="1892160" imgH="57132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9413"/>
                        <a:ext cx="1887538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3635896" y="294556"/>
          <a:ext cx="3800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44" name="Equation" r:id="rId5" imgW="3809880" imgH="647640" progId="Equation.DSMT4">
                  <p:embed/>
                </p:oleObj>
              </mc:Choice>
              <mc:Fallback>
                <p:oleObj name="Equation" r:id="rId5" imgW="3809880" imgH="64764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4556"/>
                        <a:ext cx="38004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1124744"/>
            <a:ext cx="4055625" cy="229513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64088" y="148478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red line: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64088" y="1915671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blue line: </a:t>
            </a:r>
            <a:r>
              <a:rPr lang="en-US" altLang="zh-TW" i="1" dirty="0"/>
              <a:t>f</a:t>
            </a:r>
            <a:r>
              <a:rPr lang="en-US" altLang="zh-TW" baseline="-25000" dirty="0"/>
              <a:t>2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55576" y="3602365"/>
            <a:ext cx="27879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Approximation error is</a:t>
            </a:r>
            <a:endParaRPr lang="zh-TW" altLang="en-US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5889"/>
              </p:ext>
            </p:extLst>
          </p:nvPr>
        </p:nvGraphicFramePr>
        <p:xfrm>
          <a:off x="1611313" y="4184650"/>
          <a:ext cx="4048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45" name="Equation" r:id="rId8" imgW="4051080" imgH="558720" progId="Equation.DSMT4">
                  <p:embed/>
                </p:oleObj>
              </mc:Choice>
              <mc:Fallback>
                <p:oleObj name="Equation" r:id="rId8" imgW="4051080" imgH="55872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4184650"/>
                        <a:ext cx="404812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25BF345-6C23-45C6-BA5B-F14C629BAB01}"/>
              </a:ext>
            </a:extLst>
          </p:cNvPr>
          <p:cNvSpPr txBox="1"/>
          <p:nvPr/>
        </p:nvSpPr>
        <p:spPr>
          <a:xfrm>
            <a:off x="611560" y="4894848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Comparison:  </a:t>
            </a:r>
            <a:r>
              <a:rPr lang="en-US" altLang="zh-TW" dirty="0"/>
              <a:t>When using the Taylor series,  </a:t>
            </a:r>
            <a:endParaRPr lang="zh-TW" altLang="en-US" dirty="0"/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69FDC0C1-C029-45E4-8D46-734F685EB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84462"/>
              </p:ext>
            </p:extLst>
          </p:nvPr>
        </p:nvGraphicFramePr>
        <p:xfrm>
          <a:off x="1645912" y="5274444"/>
          <a:ext cx="2660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46" name="Equation" r:id="rId10" imgW="2666880" imgH="596880" progId="Equation.DSMT4">
                  <p:embed/>
                </p:oleObj>
              </mc:Choice>
              <mc:Fallback>
                <p:oleObj name="Equation" r:id="rId10" imgW="2666880" imgH="59688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912" y="5274444"/>
                        <a:ext cx="2660650" cy="59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E04BDB8A-7A6C-4507-870B-E14EED7D3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31374"/>
              </p:ext>
            </p:extLst>
          </p:nvPr>
        </p:nvGraphicFramePr>
        <p:xfrm>
          <a:off x="1569810" y="5968167"/>
          <a:ext cx="34004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47" name="Equation" r:id="rId12" imgW="3403440" imgH="558720" progId="Equation.DSMT4">
                  <p:embed/>
                </p:oleObj>
              </mc:Choice>
              <mc:Fallback>
                <p:oleObj name="Equation" r:id="rId12" imgW="3403440" imgH="55872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810" y="5968167"/>
                        <a:ext cx="340042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AC2BE10B-3548-469D-84ED-40B5616BD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4088" y="4615537"/>
            <a:ext cx="3596711" cy="20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矩形 8"/>
          <p:cNvSpPr>
            <a:spLocks noChangeArrowheads="1"/>
          </p:cNvSpPr>
          <p:nvPr/>
        </p:nvSpPr>
        <p:spPr bwMode="auto">
          <a:xfrm>
            <a:off x="899592" y="476672"/>
            <a:ext cx="712839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3]</a:t>
            </a:r>
            <a:r>
              <a:rPr lang="en-US" altLang="zh-TW" b="1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Zill</a:t>
            </a:r>
            <a:r>
              <a:rPr lang="en-US" altLang="zh-TW" dirty="0"/>
              <a:t> page 456)</a:t>
            </a:r>
            <a:r>
              <a:rPr lang="zh-TW" altLang="en-US" dirty="0">
                <a:solidFill>
                  <a:srgbClr val="3333FF"/>
                </a:solidFill>
              </a:rPr>
              <a:t>　　</a:t>
            </a:r>
            <a:endParaRPr lang="en-US" altLang="zh-TW" dirty="0">
              <a:solidFill>
                <a:srgbClr val="3333FF"/>
              </a:solidFill>
            </a:endParaRP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/>
          </p:nvPr>
        </p:nvGraphicFramePr>
        <p:xfrm>
          <a:off x="2771800" y="906884"/>
          <a:ext cx="25193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09" name="Equation" r:id="rId3" imgW="1460500" imgH="457200" progId="Equation.DSMT4">
                  <p:embed/>
                </p:oleObj>
              </mc:Choice>
              <mc:Fallback>
                <p:oleObj name="Equation" r:id="rId3" imgW="1460500" imgH="457200" progId="Equation.DSMT4">
                  <p:embed/>
                  <p:pic>
                    <p:nvPicPr>
                      <p:cNvPr id="105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906884"/>
                        <a:ext cx="2519363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矩形 10"/>
          <p:cNvSpPr>
            <a:spLocks noChangeArrowheads="1"/>
          </p:cNvSpPr>
          <p:nvPr/>
        </p:nvSpPr>
        <p:spPr bwMode="auto">
          <a:xfrm>
            <a:off x="913394" y="1892544"/>
            <a:ext cx="1671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984807"/>
                </a:solidFill>
              </a:rPr>
              <a:t>SOLUTION</a:t>
            </a:r>
          </a:p>
        </p:txBody>
      </p:sp>
      <p:graphicFrame>
        <p:nvGraphicFramePr>
          <p:cNvPr id="1054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866737"/>
              </p:ext>
            </p:extLst>
          </p:nvPr>
        </p:nvGraphicFramePr>
        <p:xfrm>
          <a:off x="2341302" y="3128879"/>
          <a:ext cx="51720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10" name="Equation" r:id="rId5" imgW="2869920" imgH="1206360" progId="Equation.DSMT4">
                  <p:embed/>
                </p:oleObj>
              </mc:Choice>
              <mc:Fallback>
                <p:oleObj name="Equation" r:id="rId5" imgW="2869920" imgH="1206360" progId="Equation.DSMT4">
                  <p:embed/>
                  <p:pic>
                    <p:nvPicPr>
                      <p:cNvPr id="1054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302" y="3128879"/>
                        <a:ext cx="51720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32682"/>
              </p:ext>
            </p:extLst>
          </p:nvPr>
        </p:nvGraphicFramePr>
        <p:xfrm>
          <a:off x="2320410" y="5897283"/>
          <a:ext cx="55149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11" name="Equation" r:id="rId7" imgW="3060700" imgH="393700" progId="Equation.DSMT4">
                  <p:embed/>
                </p:oleObj>
              </mc:Choice>
              <mc:Fallback>
                <p:oleObj name="Equation" r:id="rId7" imgW="3060700" imgH="393700" progId="Equation.DSMT4">
                  <p:embed/>
                  <p:pic>
                    <p:nvPicPr>
                      <p:cNvPr id="1054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10" y="5897283"/>
                        <a:ext cx="55149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187624" y="2297696"/>
            <a:ext cx="8579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Using</a:t>
            </a:r>
            <a:endParaRPr lang="zh-TW" altLang="en-US" dirty="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52095"/>
              </p:ext>
            </p:extLst>
          </p:nvPr>
        </p:nvGraphicFramePr>
        <p:xfrm>
          <a:off x="2411760" y="1957803"/>
          <a:ext cx="24796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12" name="Equation" r:id="rId9" imgW="2489040" imgH="1104840" progId="Equation.DSMT4">
                  <p:embed/>
                </p:oleObj>
              </mc:Choice>
              <mc:Fallback>
                <p:oleObj name="Equation" r:id="rId9" imgW="2489040" imgH="1104840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57803"/>
                        <a:ext cx="2479675" cy="1104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14917849-FF4D-42F6-9B2D-0F307D0F8B03}"/>
              </a:ext>
            </a:extLst>
          </p:cNvPr>
          <p:cNvSpPr txBox="1">
            <a:spLocks/>
          </p:cNvSpPr>
          <p:nvPr/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02E587EE-A808-49CC-94AA-5B659CC71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06451"/>
              </p:ext>
            </p:extLst>
          </p:nvPr>
        </p:nvGraphicFramePr>
        <p:xfrm>
          <a:off x="2402835" y="5303754"/>
          <a:ext cx="42449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13" name="Equation" r:id="rId11" imgW="4228920" imgH="545760" progId="Equation.DSMT4">
                  <p:embed/>
                </p:oleObj>
              </mc:Choice>
              <mc:Fallback>
                <p:oleObj name="Equation" r:id="rId11" imgW="4228920" imgH="545760" progId="Equation.DSMT4">
                  <p:embed/>
                  <p:pic>
                    <p:nvPicPr>
                      <p:cNvPr id="727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835" y="5303754"/>
                        <a:ext cx="42449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620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14917849-FF4D-42F6-9B2D-0F307D0F8B03}"/>
              </a:ext>
            </a:extLst>
          </p:cNvPr>
          <p:cNvSpPr txBox="1">
            <a:spLocks/>
          </p:cNvSpPr>
          <p:nvPr/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472FED-1F7F-458C-ADDF-878AE4F5A0FA}"/>
              </a:ext>
            </a:extLst>
          </p:cNvPr>
          <p:cNvSpPr/>
          <p:nvPr/>
        </p:nvSpPr>
        <p:spPr>
          <a:xfrm>
            <a:off x="395536" y="399249"/>
            <a:ext cx="6928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If we want to approximate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by the 1</a:t>
            </a:r>
            <a:r>
              <a:rPr lang="en-US" altLang="zh-TW" baseline="30000" dirty="0">
                <a:sym typeface="Symbol" panose="05050102010706020507" pitchFamily="18" charset="2"/>
              </a:rPr>
              <a:t>st</a:t>
            </a:r>
            <a:r>
              <a:rPr lang="en-US" altLang="zh-TW" dirty="0">
                <a:sym typeface="Symbol" panose="05050102010706020507" pitchFamily="18" charset="2"/>
              </a:rPr>
              <a:t> order polynomial, </a:t>
            </a:r>
            <a:endParaRPr lang="zh-TW" altLang="en-US" dirty="0"/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4093B4C3-3383-4B91-89F2-AB602217B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302893"/>
              </p:ext>
            </p:extLst>
          </p:nvPr>
        </p:nvGraphicFramePr>
        <p:xfrm>
          <a:off x="712265" y="1012585"/>
          <a:ext cx="5765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4" name="Equation" r:id="rId3" imgW="3200400" imgH="330120" progId="Equation.DSMT4">
                  <p:embed/>
                </p:oleObj>
              </mc:Choice>
              <mc:Fallback>
                <p:oleObj name="Equation" r:id="rId3" imgW="3200400" imgH="330120" progId="Equation.DSMT4">
                  <p:embed/>
                  <p:pic>
                    <p:nvPicPr>
                      <p:cNvPr id="1054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265" y="1012585"/>
                        <a:ext cx="57658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9320989A-523A-445A-9423-BB77E3E832F2}"/>
              </a:ext>
            </a:extLst>
          </p:cNvPr>
          <p:cNvSpPr/>
          <p:nvPr/>
        </p:nvSpPr>
        <p:spPr>
          <a:xfrm>
            <a:off x="395536" y="1690111"/>
            <a:ext cx="6928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If we want to approximate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by the 2</a:t>
            </a:r>
            <a:r>
              <a:rPr lang="en-US" altLang="zh-TW" baseline="30000" dirty="0">
                <a:sym typeface="Symbol" panose="05050102010706020507" pitchFamily="18" charset="2"/>
              </a:rPr>
              <a:t>nd</a:t>
            </a:r>
            <a:r>
              <a:rPr lang="en-US" altLang="zh-TW" dirty="0">
                <a:sym typeface="Symbol" panose="05050102010706020507" pitchFamily="18" charset="2"/>
              </a:rPr>
              <a:t> order polynomial, </a:t>
            </a:r>
            <a:endParaRPr lang="zh-TW" altLang="en-US" dirty="0"/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B449B92E-095A-4919-9D6B-5F69ADDA8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74819"/>
              </p:ext>
            </p:extLst>
          </p:nvPr>
        </p:nvGraphicFramePr>
        <p:xfrm>
          <a:off x="693737" y="2228971"/>
          <a:ext cx="7756526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5" name="Equation" r:id="rId5" imgW="4305240" imgH="330120" progId="Equation.DSMT4">
                  <p:embed/>
                </p:oleObj>
              </mc:Choice>
              <mc:Fallback>
                <p:oleObj name="Equation" r:id="rId5" imgW="4305240" imgH="33012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4093B4C3-3383-4B91-89F2-AB602217BB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" y="2228971"/>
                        <a:ext cx="7756526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3BD86D93-8162-44EB-BC43-CB1CE157C825}"/>
              </a:ext>
            </a:extLst>
          </p:cNvPr>
          <p:cNvSpPr/>
          <p:nvPr/>
        </p:nvSpPr>
        <p:spPr>
          <a:xfrm>
            <a:off x="432364" y="2932257"/>
            <a:ext cx="6928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If we want to approximate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by the 3</a:t>
            </a:r>
            <a:r>
              <a:rPr lang="en-US" altLang="zh-TW" baseline="30000" dirty="0">
                <a:sym typeface="Symbol" panose="05050102010706020507" pitchFamily="18" charset="2"/>
              </a:rPr>
              <a:t>rd</a:t>
            </a:r>
            <a:r>
              <a:rPr lang="en-US" altLang="zh-TW" dirty="0">
                <a:sym typeface="Symbol" panose="05050102010706020507" pitchFamily="18" charset="2"/>
              </a:rPr>
              <a:t> order polynomial, </a:t>
            </a:r>
            <a:endParaRPr lang="zh-TW" altLang="en-US" dirty="0"/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5126DA2F-DD1F-4305-8431-A43FFD51E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98498"/>
              </p:ext>
            </p:extLst>
          </p:nvPr>
        </p:nvGraphicFramePr>
        <p:xfrm>
          <a:off x="899592" y="3628917"/>
          <a:ext cx="6772276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6" name="Equation" r:id="rId7" imgW="3759120" imgH="583920" progId="Equation.DSMT4">
                  <p:embed/>
                </p:oleObj>
              </mc:Choice>
              <mc:Fallback>
                <p:oleObj name="Equation" r:id="rId7" imgW="3759120" imgH="58392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B449B92E-095A-4919-9D6B-5F69ADDA8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28917"/>
                        <a:ext cx="6772276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68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1196752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Problem :</a:t>
            </a:r>
          </a:p>
          <a:p>
            <a:endParaRPr lang="en-US" altLang="zh-TW" dirty="0">
              <a:sym typeface="Symbol" panose="05050102010706020507" pitchFamily="18" charset="2"/>
            </a:endParaRPr>
          </a:p>
          <a:p>
            <a:r>
              <a:rPr lang="en-US" altLang="zh-TW" dirty="0">
                <a:sym typeface="Symbol" panose="05050102010706020507" pitchFamily="18" charset="2"/>
              </a:rPr>
              <a:t>How do we expand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where the range of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is [</a:t>
            </a:r>
            <a:r>
              <a:rPr lang="en-US" altLang="zh-TW" i="1" dirty="0">
                <a:sym typeface="Symbol" panose="05050102010706020507" pitchFamily="18" charset="2"/>
              </a:rPr>
              <a:t>a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r>
              <a:rPr lang="en-US" altLang="zh-TW" i="1" dirty="0">
                <a:sym typeface="Symbol" panose="05050102010706020507" pitchFamily="18" charset="2"/>
              </a:rPr>
              <a:t>b</a:t>
            </a:r>
            <a:r>
              <a:rPr lang="en-US" altLang="zh-TW" dirty="0">
                <a:sym typeface="Symbol" panose="05050102010706020507" pitchFamily="18" charset="2"/>
              </a:rPr>
              <a:t>] and </a:t>
            </a:r>
            <a:r>
              <a:rPr lang="en-US" altLang="zh-TW" i="1" dirty="0">
                <a:sym typeface="Symbol" panose="05050102010706020507" pitchFamily="18" charset="2"/>
              </a:rPr>
              <a:t>a</a:t>
            </a:r>
            <a:r>
              <a:rPr lang="en-US" altLang="zh-TW" dirty="0">
                <a:sym typeface="Symbol" panose="05050102010706020507" pitchFamily="18" charset="2"/>
              </a:rPr>
              <a:t>  -1, </a:t>
            </a:r>
            <a:r>
              <a:rPr lang="en-US" altLang="zh-TW" i="1" dirty="0">
                <a:sym typeface="Symbol" panose="05050102010706020507" pitchFamily="18" charset="2"/>
              </a:rPr>
              <a:t>b</a:t>
            </a:r>
            <a:r>
              <a:rPr lang="en-US" altLang="zh-TW" dirty="0">
                <a:sym typeface="Symbol" panose="05050102010706020507" pitchFamily="18" charset="2"/>
              </a:rPr>
              <a:t>  1?  </a:t>
            </a:r>
            <a:endParaRPr lang="zh-TW" alt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376201"/>
              </p:ext>
            </p:extLst>
          </p:nvPr>
        </p:nvGraphicFramePr>
        <p:xfrm>
          <a:off x="1431925" y="5207326"/>
          <a:ext cx="6115051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68" name="Equation" r:id="rId3" imgW="6134040" imgH="749160" progId="Equation.DSMT4">
                  <p:embed/>
                </p:oleObj>
              </mc:Choice>
              <mc:Fallback>
                <p:oleObj name="Equation" r:id="rId3" imgW="6134040" imgH="74916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207326"/>
                        <a:ext cx="6115051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468313"/>
            <a:ext cx="7776864" cy="46166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3.2.3  Generalization for the Interval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3568" y="2708920"/>
            <a:ext cx="6480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3853" y="5402416"/>
            <a:ext cx="6480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</a:t>
            </a:r>
            <a:endParaRPr lang="zh-TW" altLang="en-US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64524"/>
              </p:ext>
            </p:extLst>
          </p:nvPr>
        </p:nvGraphicFramePr>
        <p:xfrm>
          <a:off x="1431925" y="2638425"/>
          <a:ext cx="28495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69" name="Equation" r:id="rId5" imgW="2857320" imgH="571320" progId="Equation.DSMT4">
                  <p:embed/>
                </p:oleObj>
              </mc:Choice>
              <mc:Fallback>
                <p:oleObj name="Equation" r:id="rId5" imgW="2857320" imgH="5713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638425"/>
                        <a:ext cx="2849563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53601" y="2631304"/>
            <a:ext cx="429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Note: The range of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is changed into</a:t>
            </a:r>
            <a:br>
              <a:rPr lang="en-US" altLang="zh-TW" dirty="0">
                <a:sym typeface="Symbol" panose="05050102010706020507" pitchFamily="18" charset="2"/>
              </a:rPr>
            </a:br>
            <a:r>
              <a:rPr lang="en-US" altLang="zh-TW" dirty="0">
                <a:sym typeface="Symbol" panose="05050102010706020507" pitchFamily="18" charset="2"/>
              </a:rPr>
              <a:t>          [-1, 1]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83568" y="3686237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Expand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by Legendre polynomials </a:t>
            </a:r>
            <a:endParaRPr lang="zh-TW" altLang="en-US" dirty="0"/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78032"/>
              </p:ext>
            </p:extLst>
          </p:nvPr>
        </p:nvGraphicFramePr>
        <p:xfrm>
          <a:off x="1410219" y="4133507"/>
          <a:ext cx="20653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0" name="Equation" r:id="rId7" imgW="2057400" imgH="749160" progId="Equation.DSMT4">
                  <p:embed/>
                </p:oleObj>
              </mc:Choice>
              <mc:Fallback>
                <p:oleObj name="Equation" r:id="rId7" imgW="2057400" imgH="74916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219" y="4133507"/>
                        <a:ext cx="2065337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10398"/>
              </p:ext>
            </p:extLst>
          </p:nvPr>
        </p:nvGraphicFramePr>
        <p:xfrm>
          <a:off x="5038725" y="4219575"/>
          <a:ext cx="31988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1" name="Equation" r:id="rId9" imgW="3187440" imgH="583920" progId="Equation.DSMT4">
                  <p:embed/>
                </p:oleObj>
              </mc:Choice>
              <mc:Fallback>
                <p:oleObj name="Equation" r:id="rId9" imgW="3187440" imgH="583920" progId="Equation.DSMT4">
                  <p:embed/>
                  <p:pic>
                    <p:nvPicPr>
                      <p:cNvPr id="7578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4219575"/>
                        <a:ext cx="31988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099017" y="4275503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where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7548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95431" y="417497"/>
            <a:ext cx="84357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3.3 Generalization for Function Set Approximation</a:t>
            </a:r>
            <a:endParaRPr lang="en-US" altLang="zh-TW" sz="2800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44876" y="1376982"/>
            <a:ext cx="82863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Suppose that </a:t>
            </a:r>
            <a:r>
              <a:rPr lang="zh-TW" altLang="en-US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</a:t>
            </a:r>
            <a:r>
              <a:rPr lang="en-US" altLang="zh-TW" sz="2400" i="1" dirty="0">
                <a:sym typeface="Symbol" panose="05050102010706020507" pitchFamily="18" charset="2"/>
              </a:rPr>
              <a:t>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are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set of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independent functions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where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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and the weight function is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w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).</a:t>
            </a:r>
            <a:endParaRPr lang="en-US" altLang="zh-TW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32352"/>
              </p:ext>
            </p:extLst>
          </p:nvPr>
        </p:nvGraphicFramePr>
        <p:xfrm>
          <a:off x="2067373" y="3599557"/>
          <a:ext cx="21780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92" name="Equation" r:id="rId3" imgW="2184120" imgH="749160" progId="Equation.DSMT4">
                  <p:embed/>
                </p:oleObj>
              </mc:Choice>
              <mc:Fallback>
                <p:oleObj name="Equation" r:id="rId3" imgW="2184120" imgH="74916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373" y="3599557"/>
                        <a:ext cx="21780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683568" y="4587615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4877" y="2318992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Problem :</a:t>
            </a:r>
          </a:p>
          <a:p>
            <a:endParaRPr lang="en-US" altLang="zh-TW" dirty="0">
              <a:sym typeface="Symbol" panose="05050102010706020507" pitchFamily="18" charset="2"/>
            </a:endParaRPr>
          </a:p>
          <a:p>
            <a:r>
              <a:rPr lang="en-US" altLang="zh-TW" dirty="0">
                <a:sym typeface="Symbol" panose="05050102010706020507" pitchFamily="18" charset="2"/>
              </a:rPr>
              <a:t>How do we expand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by </a:t>
            </a:r>
            <a:r>
              <a:rPr lang="zh-TW" altLang="en-US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0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….</a:t>
            </a:r>
            <a:r>
              <a:rPr lang="en-US" altLang="zh-TW" i="1" dirty="0">
                <a:sym typeface="Symbol" panose="05050102010706020507" pitchFamily="18" charset="2"/>
              </a:rPr>
              <a:t> </a:t>
            </a:r>
            <a:r>
              <a:rPr lang="en-US" altLang="zh-TW" i="1" baseline="-25000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 </a:t>
            </a:r>
            <a:endParaRPr lang="zh-TW" altLang="en-US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985075"/>
              </p:ext>
            </p:extLst>
          </p:nvPr>
        </p:nvGraphicFramePr>
        <p:xfrm>
          <a:off x="1734091" y="4477276"/>
          <a:ext cx="60658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93" name="Equation" r:id="rId5" imgW="6083280" imgH="634680" progId="Equation.DSMT4">
                  <p:embed/>
                </p:oleObj>
              </mc:Choice>
              <mc:Fallback>
                <p:oleObj name="Equation" r:id="rId5" imgW="6083280" imgH="63468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091" y="4477276"/>
                        <a:ext cx="6065837" cy="63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1574690" y="5138916"/>
            <a:ext cx="1720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is minimized.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A7DFF0DD-B2A1-4215-8DD1-7023F6CD9FA3}"/>
              </a:ext>
            </a:extLst>
          </p:cNvPr>
          <p:cNvCxnSpPr>
            <a:cxnSpLocks/>
          </p:cNvCxnSpPr>
          <p:nvPr/>
        </p:nvCxnSpPr>
        <p:spPr>
          <a:xfrm flipH="1">
            <a:off x="4139952" y="3974207"/>
            <a:ext cx="817044" cy="613408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B62600-77C7-426F-BE03-A03E81543522}"/>
              </a:ext>
            </a:extLst>
          </p:cNvPr>
          <p:cNvSpPr txBox="1"/>
          <p:nvPr/>
        </p:nvSpPr>
        <p:spPr>
          <a:xfrm>
            <a:off x="4898579" y="3732225"/>
            <a:ext cx="235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norm of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– </a:t>
            </a:r>
            <a:r>
              <a:rPr lang="en-US" altLang="zh-TW" i="1" dirty="0" err="1"/>
              <a:t>f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4013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A185E98-8EA3-48D5-A034-C4C3BE45E72C}"/>
              </a:ext>
            </a:extLst>
          </p:cNvPr>
          <p:cNvCxnSpPr>
            <a:cxnSpLocks/>
          </p:cNvCxnSpPr>
          <p:nvPr/>
        </p:nvCxnSpPr>
        <p:spPr>
          <a:xfrm>
            <a:off x="485275" y="1558576"/>
            <a:ext cx="364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7B078C7-B607-41F3-8D83-242154F14A96}"/>
              </a:ext>
            </a:extLst>
          </p:cNvPr>
          <p:cNvCxnSpPr>
            <a:cxnSpLocks/>
          </p:cNvCxnSpPr>
          <p:nvPr/>
        </p:nvCxnSpPr>
        <p:spPr>
          <a:xfrm>
            <a:off x="827585" y="923662"/>
            <a:ext cx="22685" cy="1579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57DB358-6F69-4220-9251-F1387D74DA1E}"/>
              </a:ext>
            </a:extLst>
          </p:cNvPr>
          <p:cNvCxnSpPr>
            <a:cxnSpLocks/>
          </p:cNvCxnSpPr>
          <p:nvPr/>
        </p:nvCxnSpPr>
        <p:spPr>
          <a:xfrm flipH="1">
            <a:off x="827584" y="92366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219222-B03E-4725-B46E-3FA183E997DA}"/>
              </a:ext>
            </a:extLst>
          </p:cNvPr>
          <p:cNvSpPr txBox="1"/>
          <p:nvPr/>
        </p:nvSpPr>
        <p:spPr>
          <a:xfrm>
            <a:off x="1259632" y="665163"/>
            <a:ext cx="2376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Orthogonal </a:t>
            </a:r>
            <a:endParaRPr lang="zh-TW" altLang="en-US" dirty="0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5C22FC9B-F4FC-4FFA-A02B-0320B24D12C9}"/>
              </a:ext>
            </a:extLst>
          </p:cNvPr>
          <p:cNvCxnSpPr>
            <a:cxnSpLocks/>
          </p:cNvCxnSpPr>
          <p:nvPr/>
        </p:nvCxnSpPr>
        <p:spPr>
          <a:xfrm flipH="1">
            <a:off x="2699792" y="92366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FDEB41A-A0C3-41E2-8825-586EB4E51507}"/>
              </a:ext>
            </a:extLst>
          </p:cNvPr>
          <p:cNvCxnSpPr>
            <a:cxnSpLocks/>
          </p:cNvCxnSpPr>
          <p:nvPr/>
        </p:nvCxnSpPr>
        <p:spPr>
          <a:xfrm>
            <a:off x="2987824" y="552936"/>
            <a:ext cx="0" cy="662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36C7A9C-8AB3-457E-B874-7F7B91CB8E06}"/>
              </a:ext>
            </a:extLst>
          </p:cNvPr>
          <p:cNvCxnSpPr>
            <a:cxnSpLocks/>
          </p:cNvCxnSpPr>
          <p:nvPr/>
        </p:nvCxnSpPr>
        <p:spPr>
          <a:xfrm flipH="1">
            <a:off x="2987824" y="55293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679DF0D-5236-4116-9D0C-A1F6FF8B27DA}"/>
              </a:ext>
            </a:extLst>
          </p:cNvPr>
          <p:cNvSpPr txBox="1"/>
          <p:nvPr/>
        </p:nvSpPr>
        <p:spPr>
          <a:xfrm>
            <a:off x="3419872" y="297528"/>
            <a:ext cx="2376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Complete (Case 1)</a:t>
            </a:r>
            <a:endParaRPr lang="zh-TW" altLang="en-US" dirty="0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3C065E68-1998-4ECF-BB4D-D8CA1E16EBD3}"/>
              </a:ext>
            </a:extLst>
          </p:cNvPr>
          <p:cNvCxnSpPr>
            <a:cxnSpLocks/>
          </p:cNvCxnSpPr>
          <p:nvPr/>
        </p:nvCxnSpPr>
        <p:spPr>
          <a:xfrm flipH="1">
            <a:off x="2984189" y="121518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97B054F-AE2A-4414-9103-75A6C3F52877}"/>
              </a:ext>
            </a:extLst>
          </p:cNvPr>
          <p:cNvSpPr txBox="1"/>
          <p:nvPr/>
        </p:nvSpPr>
        <p:spPr>
          <a:xfrm>
            <a:off x="3397187" y="952866"/>
            <a:ext cx="1603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Incomplete</a:t>
            </a:r>
            <a:endParaRPr lang="zh-TW" altLang="en-US" dirty="0"/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5DA5E63C-697B-4A7A-948F-471FA6A83C46}"/>
              </a:ext>
            </a:extLst>
          </p:cNvPr>
          <p:cNvCxnSpPr>
            <a:cxnSpLocks/>
          </p:cNvCxnSpPr>
          <p:nvPr/>
        </p:nvCxnSpPr>
        <p:spPr>
          <a:xfrm flipH="1">
            <a:off x="4784389" y="131106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575763D5-D76A-47A9-BCCD-F1189839E5F6}"/>
              </a:ext>
            </a:extLst>
          </p:cNvPr>
          <p:cNvCxnSpPr>
            <a:cxnSpLocks/>
          </p:cNvCxnSpPr>
          <p:nvPr/>
        </p:nvCxnSpPr>
        <p:spPr>
          <a:xfrm>
            <a:off x="5072421" y="983275"/>
            <a:ext cx="0" cy="687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EBF8B133-6B35-489B-840B-E1E4560975DD}"/>
              </a:ext>
            </a:extLst>
          </p:cNvPr>
          <p:cNvCxnSpPr>
            <a:cxnSpLocks/>
          </p:cNvCxnSpPr>
          <p:nvPr/>
        </p:nvCxnSpPr>
        <p:spPr>
          <a:xfrm flipH="1">
            <a:off x="5079526" y="983275"/>
            <a:ext cx="4249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CAB00FBE-836F-4ED2-85D2-5E359535625A}"/>
              </a:ext>
            </a:extLst>
          </p:cNvPr>
          <p:cNvCxnSpPr>
            <a:cxnSpLocks/>
          </p:cNvCxnSpPr>
          <p:nvPr/>
        </p:nvCxnSpPr>
        <p:spPr>
          <a:xfrm flipH="1">
            <a:off x="5072421" y="167081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5D5504A-2E43-41A5-A4F6-78A45B75769D}"/>
              </a:ext>
            </a:extLst>
          </p:cNvPr>
          <p:cNvSpPr txBox="1"/>
          <p:nvPr/>
        </p:nvSpPr>
        <p:spPr>
          <a:xfrm>
            <a:off x="5469640" y="832185"/>
            <a:ext cx="2749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Orthonormal (Case 2) </a:t>
            </a:r>
            <a:endParaRPr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61FF521-FE15-4BCA-9490-6938299F077B}"/>
              </a:ext>
            </a:extLst>
          </p:cNvPr>
          <p:cNvSpPr txBox="1"/>
          <p:nvPr/>
        </p:nvSpPr>
        <p:spPr>
          <a:xfrm>
            <a:off x="5478388" y="1451400"/>
            <a:ext cx="2749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Orthogonal (Case 3) 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BF2259EA-CFCE-42E4-9801-632B9A4EA80E}"/>
              </a:ext>
            </a:extLst>
          </p:cNvPr>
          <p:cNvSpPr txBox="1"/>
          <p:nvPr/>
        </p:nvSpPr>
        <p:spPr>
          <a:xfrm>
            <a:off x="1207716" y="2287720"/>
            <a:ext cx="2376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Non-Orthogonal </a:t>
            </a:r>
            <a:endParaRPr lang="zh-TW" altLang="en-US" dirty="0"/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017EE531-52AF-476C-915F-4636FDBA8889}"/>
              </a:ext>
            </a:extLst>
          </p:cNvPr>
          <p:cNvCxnSpPr>
            <a:cxnSpLocks/>
          </p:cNvCxnSpPr>
          <p:nvPr/>
        </p:nvCxnSpPr>
        <p:spPr>
          <a:xfrm flipH="1">
            <a:off x="806494" y="250316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1066238-787D-40B8-86D5-1A3F6FC4DB69}"/>
              </a:ext>
            </a:extLst>
          </p:cNvPr>
          <p:cNvCxnSpPr>
            <a:cxnSpLocks/>
          </p:cNvCxnSpPr>
          <p:nvPr/>
        </p:nvCxnSpPr>
        <p:spPr>
          <a:xfrm flipH="1">
            <a:off x="3229696" y="253627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945125AF-7DA7-4B5F-8F68-D484395EDDBE}"/>
              </a:ext>
            </a:extLst>
          </p:cNvPr>
          <p:cNvCxnSpPr>
            <a:cxnSpLocks/>
          </p:cNvCxnSpPr>
          <p:nvPr/>
        </p:nvCxnSpPr>
        <p:spPr>
          <a:xfrm>
            <a:off x="3503111" y="2202502"/>
            <a:ext cx="14617" cy="56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F7CE909A-8901-4877-9612-C70BE11974BB}"/>
              </a:ext>
            </a:extLst>
          </p:cNvPr>
          <p:cNvCxnSpPr>
            <a:cxnSpLocks/>
          </p:cNvCxnSpPr>
          <p:nvPr/>
        </p:nvCxnSpPr>
        <p:spPr>
          <a:xfrm flipH="1">
            <a:off x="3503111" y="220250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0B16DC5A-2525-49F3-A093-8229AED33E5A}"/>
              </a:ext>
            </a:extLst>
          </p:cNvPr>
          <p:cNvCxnSpPr>
            <a:cxnSpLocks/>
          </p:cNvCxnSpPr>
          <p:nvPr/>
        </p:nvCxnSpPr>
        <p:spPr>
          <a:xfrm flipH="1">
            <a:off x="3517728" y="2766249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21545DF-7EB7-4687-8B80-1AE3A9910ED3}"/>
              </a:ext>
            </a:extLst>
          </p:cNvPr>
          <p:cNvSpPr txBox="1"/>
          <p:nvPr/>
        </p:nvSpPr>
        <p:spPr>
          <a:xfrm>
            <a:off x="3935158" y="1994962"/>
            <a:ext cx="3847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Complete, Incomplete (Case 4)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E8CA38E-7C33-41E3-B8ED-D697546BFB60}"/>
              </a:ext>
            </a:extLst>
          </p:cNvPr>
          <p:cNvSpPr txBox="1"/>
          <p:nvPr/>
        </p:nvSpPr>
        <p:spPr>
          <a:xfrm>
            <a:off x="3928684" y="2521657"/>
            <a:ext cx="4613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Over-Complete (Compressive Sensing)</a:t>
            </a:r>
            <a:endParaRPr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AD6BCFE-5A7B-483A-B6B7-D5018911C0AF}"/>
              </a:ext>
            </a:extLst>
          </p:cNvPr>
          <p:cNvSpPr txBox="1"/>
          <p:nvPr/>
        </p:nvSpPr>
        <p:spPr>
          <a:xfrm>
            <a:off x="323528" y="3121422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(Case 1): </a:t>
            </a:r>
            <a:r>
              <a:rPr lang="en-US" altLang="zh-TW" dirty="0"/>
              <a:t>The function set is </a:t>
            </a:r>
            <a:r>
              <a:rPr lang="en-US" altLang="zh-TW" dirty="0">
                <a:solidFill>
                  <a:srgbClr val="FF0000"/>
                </a:solidFill>
              </a:rPr>
              <a:t>complete and orthogonal / orthonormal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3" name="Object 5">
            <a:extLst>
              <a:ext uri="{FF2B5EF4-FFF2-40B4-BE49-F238E27FC236}">
                <a16:creationId xmlns:a16="http://schemas.microsoft.com/office/drawing/2014/main" id="{2C98A3C8-3D82-4F58-9A2D-AF5FF80DB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615349"/>
              </p:ext>
            </p:extLst>
          </p:nvPr>
        </p:nvGraphicFramePr>
        <p:xfrm>
          <a:off x="2987824" y="3570704"/>
          <a:ext cx="20637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2" name="Equation" r:id="rId3" imgW="2070000" imgH="749160" progId="Equation.DSMT4">
                  <p:embed/>
                </p:oleObj>
              </mc:Choice>
              <mc:Fallback>
                <p:oleObj name="Equation" r:id="rId3" imgW="2070000" imgH="74916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5A5816BD-7E52-48B6-9561-DF8698E3F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70704"/>
                        <a:ext cx="20637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3F8A3161-3513-4234-9B5B-2A328121A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164104"/>
              </p:ext>
            </p:extLst>
          </p:nvPr>
        </p:nvGraphicFramePr>
        <p:xfrm>
          <a:off x="4459818" y="4518378"/>
          <a:ext cx="2960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3" name="Equation" r:id="rId5" imgW="2971800" imgH="558720" progId="Equation.DSMT4">
                  <p:embed/>
                </p:oleObj>
              </mc:Choice>
              <mc:Fallback>
                <p:oleObj name="Equation" r:id="rId5" imgW="2971800" imgH="558720" progId="Equation.DSMT4">
                  <p:embed/>
                  <p:pic>
                    <p:nvPicPr>
                      <p:cNvPr id="25" name="Object 9">
                        <a:extLst>
                          <a:ext uri="{FF2B5EF4-FFF2-40B4-BE49-F238E27FC236}">
                            <a16:creationId xmlns:a16="http://schemas.microsoft.com/office/drawing/2014/main" id="{120BA02F-5EA3-4902-96AF-B7683ADE90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818" y="4518378"/>
                        <a:ext cx="2960687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5">
            <a:extLst>
              <a:ext uri="{FF2B5EF4-FFF2-40B4-BE49-F238E27FC236}">
                <a16:creationId xmlns:a16="http://schemas.microsoft.com/office/drawing/2014/main" id="{0E2DF0CD-52EE-4C4C-8201-FDC690699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16868"/>
              </p:ext>
            </p:extLst>
          </p:nvPr>
        </p:nvGraphicFramePr>
        <p:xfrm>
          <a:off x="755576" y="6040657"/>
          <a:ext cx="10509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4" name="Equation" r:id="rId7" imgW="1054080" imgH="266400" progId="Equation.DSMT4">
                  <p:embed/>
                </p:oleObj>
              </mc:Choice>
              <mc:Fallback>
                <p:oleObj name="Equation" r:id="rId7" imgW="1054080" imgH="26640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3694A6A6-656F-4A6C-A58B-9BCB772EE7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040657"/>
                        <a:ext cx="1050925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文字方塊 65">
            <a:extLst>
              <a:ext uri="{FF2B5EF4-FFF2-40B4-BE49-F238E27FC236}">
                <a16:creationId xmlns:a16="http://schemas.microsoft.com/office/drawing/2014/main" id="{1FB9A8DF-1E0C-4C3A-A664-675FF1D727B6}"/>
              </a:ext>
            </a:extLst>
          </p:cNvPr>
          <p:cNvSpPr txBox="1"/>
          <p:nvPr/>
        </p:nvSpPr>
        <p:spPr>
          <a:xfrm>
            <a:off x="4918843" y="5350228"/>
            <a:ext cx="2411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(orthonormal case)</a:t>
            </a:r>
            <a:endParaRPr lang="zh-TW" altLang="en-US" dirty="0"/>
          </a:p>
        </p:txBody>
      </p:sp>
      <p:graphicFrame>
        <p:nvGraphicFramePr>
          <p:cNvPr id="67" name="Object 9">
            <a:extLst>
              <a:ext uri="{FF2B5EF4-FFF2-40B4-BE49-F238E27FC236}">
                <a16:creationId xmlns:a16="http://schemas.microsoft.com/office/drawing/2014/main" id="{B7E58826-A6CD-4872-ACDA-C4932AD59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71958"/>
              </p:ext>
            </p:extLst>
          </p:nvPr>
        </p:nvGraphicFramePr>
        <p:xfrm>
          <a:off x="755576" y="4452989"/>
          <a:ext cx="29860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5" name="Equation" r:id="rId9" imgW="2997000" imgH="1104840" progId="Equation.DSMT4">
                  <p:embed/>
                </p:oleObj>
              </mc:Choice>
              <mc:Fallback>
                <p:oleObj name="Equation" r:id="rId9" imgW="2997000" imgH="110484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3FA7835-9B88-424E-8186-58D871A41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452989"/>
                        <a:ext cx="2986088" cy="1104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文字方塊 67">
            <a:extLst>
              <a:ext uri="{FF2B5EF4-FFF2-40B4-BE49-F238E27FC236}">
                <a16:creationId xmlns:a16="http://schemas.microsoft.com/office/drawing/2014/main" id="{E92A39AF-81B5-470B-881B-EA6DDE2F3137}"/>
              </a:ext>
            </a:extLst>
          </p:cNvPr>
          <p:cNvSpPr txBox="1"/>
          <p:nvPr/>
        </p:nvSpPr>
        <p:spPr>
          <a:xfrm>
            <a:off x="1259632" y="5576284"/>
            <a:ext cx="2411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(orthogonal case)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2141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4105B39-E221-4374-9C5F-15F096F2DC7A}"/>
              </a:ext>
            </a:extLst>
          </p:cNvPr>
          <p:cNvSpPr txBox="1"/>
          <p:nvPr/>
        </p:nvSpPr>
        <p:spPr>
          <a:xfrm>
            <a:off x="309327" y="5146100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(Case 4): </a:t>
            </a:r>
            <a:r>
              <a:rPr lang="en-US" altLang="zh-TW" dirty="0"/>
              <a:t>The function set is </a:t>
            </a:r>
            <a:r>
              <a:rPr lang="en-US" altLang="zh-TW" dirty="0">
                <a:solidFill>
                  <a:srgbClr val="FF0000"/>
                </a:solidFill>
              </a:rPr>
              <a:t>not orthogonal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3EA037-A5FF-4F5F-BC62-DC0AADCC7E2E}"/>
              </a:ext>
            </a:extLst>
          </p:cNvPr>
          <p:cNvSpPr txBox="1"/>
          <p:nvPr/>
        </p:nvSpPr>
        <p:spPr>
          <a:xfrm>
            <a:off x="348880" y="5722236"/>
            <a:ext cx="8186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Using the </a:t>
            </a:r>
            <a:r>
              <a:rPr lang="en-US" altLang="zh-TW" dirty="0">
                <a:solidFill>
                  <a:srgbClr val="FF0000"/>
                </a:solidFill>
              </a:rPr>
              <a:t>Gram-Schmidt method </a:t>
            </a:r>
            <a:r>
              <a:rPr lang="en-US" altLang="zh-TW" dirty="0"/>
              <a:t>to convert it into an orthonormal set.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7D2E044-A239-410C-AD5E-A8743842ADA7}"/>
              </a:ext>
            </a:extLst>
          </p:cNvPr>
          <p:cNvSpPr txBox="1"/>
          <p:nvPr/>
        </p:nvSpPr>
        <p:spPr>
          <a:xfrm>
            <a:off x="338333" y="449719"/>
            <a:ext cx="7533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(Case 2): </a:t>
            </a:r>
            <a:r>
              <a:rPr lang="en-US" altLang="zh-TW" dirty="0"/>
              <a:t>The function set is </a:t>
            </a:r>
            <a:r>
              <a:rPr lang="en-US" altLang="zh-TW" dirty="0">
                <a:solidFill>
                  <a:srgbClr val="FF0000"/>
                </a:solidFill>
              </a:rPr>
              <a:t>incomplete and orthonormal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981AF14-2356-4808-8AB4-329A1B9644AD}"/>
              </a:ext>
            </a:extLst>
          </p:cNvPr>
          <p:cNvSpPr txBox="1"/>
          <p:nvPr/>
        </p:nvSpPr>
        <p:spPr>
          <a:xfrm>
            <a:off x="338332" y="2339672"/>
            <a:ext cx="8050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(Case 3): </a:t>
            </a:r>
            <a:r>
              <a:rPr lang="en-US" altLang="zh-TW" dirty="0"/>
              <a:t>The function set is </a:t>
            </a:r>
            <a:r>
              <a:rPr lang="en-US" altLang="zh-TW" dirty="0">
                <a:solidFill>
                  <a:srgbClr val="FF0000"/>
                </a:solidFill>
              </a:rPr>
              <a:t>incomplete and orthogonal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57147C43-8166-4B44-8E07-B3AED7A5F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57118"/>
              </p:ext>
            </p:extLst>
          </p:nvPr>
        </p:nvGraphicFramePr>
        <p:xfrm>
          <a:off x="981550" y="848384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5" name="Equation" r:id="rId3" imgW="3073320" imgH="749160" progId="Equation.DSMT4">
                  <p:embed/>
                </p:oleObj>
              </mc:Choice>
              <mc:Fallback>
                <p:oleObj name="Equation" r:id="rId3" imgW="3073320" imgH="749160" progId="Equation.DSMT4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038FDBFC-8EA3-477E-9153-D2FC7DEBA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0" y="848384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E5EFC50A-F69F-4E82-9E0A-C41A3AD77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20696"/>
              </p:ext>
            </p:extLst>
          </p:nvPr>
        </p:nvGraphicFramePr>
        <p:xfrm>
          <a:off x="4605134" y="920320"/>
          <a:ext cx="2998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6" name="Equation" r:id="rId5" imgW="3009600" imgH="558720" progId="Equation.DSMT4">
                  <p:embed/>
                </p:oleObj>
              </mc:Choice>
              <mc:Fallback>
                <p:oleObj name="Equation" r:id="rId5" imgW="3009600" imgH="558720" progId="Equation.DSMT4">
                  <p:embed/>
                  <p:pic>
                    <p:nvPicPr>
                      <p:cNvPr id="28" name="Object 9">
                        <a:extLst>
                          <a:ext uri="{FF2B5EF4-FFF2-40B4-BE49-F238E27FC236}">
                            <a16:creationId xmlns:a16="http://schemas.microsoft.com/office/drawing/2014/main" id="{62D360D3-C956-4FA0-9E48-4C6D67FE2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34" y="920320"/>
                        <a:ext cx="2998787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8E4952A3-2A8E-4839-BA22-D79AD5DBE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48331"/>
              </p:ext>
            </p:extLst>
          </p:nvPr>
        </p:nvGraphicFramePr>
        <p:xfrm>
          <a:off x="1003253" y="1556806"/>
          <a:ext cx="6102351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7" name="Equation" r:id="rId7" imgW="6121080" imgH="825480" progId="Equation.DSMT4">
                  <p:embed/>
                </p:oleObj>
              </mc:Choice>
              <mc:Fallback>
                <p:oleObj name="Equation" r:id="rId7" imgW="6121080" imgH="825480" progId="Equation.DSMT4">
                  <p:embed/>
                  <p:pic>
                    <p:nvPicPr>
                      <p:cNvPr id="29" name="Object 5">
                        <a:extLst>
                          <a:ext uri="{FF2B5EF4-FFF2-40B4-BE49-F238E27FC236}">
                            <a16:creationId xmlns:a16="http://schemas.microsoft.com/office/drawing/2014/main" id="{46C3A6A2-32AC-4166-BB5A-1EA0907802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253" y="1556806"/>
                        <a:ext cx="6102351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7FC1D079-8547-43D8-B300-2015503C8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93801"/>
              </p:ext>
            </p:extLst>
          </p:nvPr>
        </p:nvGraphicFramePr>
        <p:xfrm>
          <a:off x="1042860" y="2884526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8" name="Equation" r:id="rId9" imgW="3073320" imgH="749160" progId="Equation.DSMT4">
                  <p:embed/>
                </p:oleObj>
              </mc:Choice>
              <mc:Fallback>
                <p:oleObj name="Equation" r:id="rId9" imgW="3073320" imgH="749160" progId="Equation.DSMT4">
                  <p:embed/>
                  <p:pic>
                    <p:nvPicPr>
                      <p:cNvPr id="30" name="Object 5">
                        <a:extLst>
                          <a:ext uri="{FF2B5EF4-FFF2-40B4-BE49-F238E27FC236}">
                            <a16:creationId xmlns:a16="http://schemas.microsoft.com/office/drawing/2014/main" id="{69E211CD-8C55-4E64-AE24-203D57D71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860" y="2884526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>
            <a:extLst>
              <a:ext uri="{FF2B5EF4-FFF2-40B4-BE49-F238E27FC236}">
                <a16:creationId xmlns:a16="http://schemas.microsoft.com/office/drawing/2014/main" id="{F2B409C7-29E2-4FB5-9D8A-070B2C4BF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47501"/>
              </p:ext>
            </p:extLst>
          </p:nvPr>
        </p:nvGraphicFramePr>
        <p:xfrm>
          <a:off x="4483966" y="2735825"/>
          <a:ext cx="30241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9" name="Equation" r:id="rId10" imgW="3035160" imgH="1104840" progId="Equation.DSMT4">
                  <p:embed/>
                </p:oleObj>
              </mc:Choice>
              <mc:Fallback>
                <p:oleObj name="Equation" r:id="rId10" imgW="3035160" imgH="1104840" progId="Equation.DSMT4">
                  <p:embed/>
                  <p:pic>
                    <p:nvPicPr>
                      <p:cNvPr id="31" name="Object 9">
                        <a:extLst>
                          <a:ext uri="{FF2B5EF4-FFF2-40B4-BE49-F238E27FC236}">
                            <a16:creationId xmlns:a16="http://schemas.microsoft.com/office/drawing/2014/main" id="{53E9B342-CAA4-46F0-977F-AC7270151C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966" y="2735825"/>
                        <a:ext cx="3024188" cy="1104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extLst>
              <a:ext uri="{FF2B5EF4-FFF2-40B4-BE49-F238E27FC236}">
                <a16:creationId xmlns:a16="http://schemas.microsoft.com/office/drawing/2014/main" id="{BDF16052-549B-493F-B0C8-F60B22B5D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94860"/>
              </p:ext>
            </p:extLst>
          </p:nvPr>
        </p:nvGraphicFramePr>
        <p:xfrm>
          <a:off x="1130421" y="3782527"/>
          <a:ext cx="606583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0" name="Equation" r:id="rId12" imgW="6083280" imgH="1307880" progId="Equation.DSMT4">
                  <p:embed/>
                </p:oleObj>
              </mc:Choice>
              <mc:Fallback>
                <p:oleObj name="Equation" r:id="rId12" imgW="6083280" imgH="1307880" progId="Equation.DSMT4">
                  <p:embed/>
                  <p:pic>
                    <p:nvPicPr>
                      <p:cNvPr id="32" name="Object 5">
                        <a:extLst>
                          <a:ext uri="{FF2B5EF4-FFF2-40B4-BE49-F238E27FC236}">
                            <a16:creationId xmlns:a16="http://schemas.microsoft.com/office/drawing/2014/main" id="{34BAA27F-CB3E-467E-BD6C-AE4B12873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21" y="3782527"/>
                        <a:ext cx="6065837" cy="1308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字方塊 34">
            <a:extLst>
              <a:ext uri="{FF2B5EF4-FFF2-40B4-BE49-F238E27FC236}">
                <a16:creationId xmlns:a16="http://schemas.microsoft.com/office/drawing/2014/main" id="{518A7964-3F3C-4A95-B885-BC66B80CD7EA}"/>
              </a:ext>
            </a:extLst>
          </p:cNvPr>
          <p:cNvSpPr txBox="1"/>
          <p:nvPr/>
        </p:nvSpPr>
        <p:spPr>
          <a:xfrm>
            <a:off x="1907704" y="6082928"/>
            <a:ext cx="1425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(page 303)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8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ChangeArrowheads="1"/>
          </p:cNvSpPr>
          <p:nvPr/>
        </p:nvSpPr>
        <p:spPr bwMode="auto">
          <a:xfrm>
            <a:off x="614809" y="396293"/>
            <a:ext cx="7849368" cy="47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3333FF"/>
                </a:solidFill>
                <a:ea typeface="新細明體" panose="02020500000000000000" pitchFamily="18" charset="-120"/>
              </a:rPr>
              <a:t>Sec. 3.1 Review for Orthogonal Basis Expansion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8233" y="2838093"/>
            <a:ext cx="6624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orthogonal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on an interval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]  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80233"/>
              </p:ext>
            </p:extLst>
          </p:nvPr>
        </p:nvGraphicFramePr>
        <p:xfrm>
          <a:off x="1217918" y="3968090"/>
          <a:ext cx="3390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6" name="Equation" r:id="rId3" imgW="3403440" imgH="558720" progId="Equation.DSMT4">
                  <p:embed/>
                </p:oleObj>
              </mc:Choice>
              <mc:Fallback>
                <p:oleObj name="Equation" r:id="rId3" imgW="3403440" imgH="55872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918" y="3968090"/>
                        <a:ext cx="3390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32040" y="1623056"/>
            <a:ext cx="2519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real </a:t>
            </a:r>
            <a:r>
              <a:rPr lang="zh-TW" altLang="en-US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38115" y="2272290"/>
            <a:ext cx="367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(more standard definition) </a:t>
            </a:r>
          </a:p>
        </p:txBody>
      </p:sp>
      <p:sp>
        <p:nvSpPr>
          <p:cNvPr id="19" name="矩形 18"/>
          <p:cNvSpPr/>
          <p:nvPr/>
        </p:nvSpPr>
        <p:spPr>
          <a:xfrm>
            <a:off x="327807" y="5993654"/>
            <a:ext cx="8356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Sections 11-1~11-3. </a:t>
            </a: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C97EB465-7E29-47DB-A989-5C1A7EDD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03200"/>
            <a:ext cx="6624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 inner product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on an interval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]  </a:t>
            </a:r>
          </a:p>
        </p:txBody>
      </p:sp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7C32D37E-79B6-4096-A17B-B1B1BD04C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71805"/>
              </p:ext>
            </p:extLst>
          </p:nvPr>
        </p:nvGraphicFramePr>
        <p:xfrm>
          <a:off x="1362075" y="1595438"/>
          <a:ext cx="29352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7" name="Equation" r:id="rId5" imgW="2946240" imgH="558720" progId="Equation.DSMT4">
                  <p:embed/>
                </p:oleObj>
              </mc:Choice>
              <mc:Fallback>
                <p:oleObj name="Equation" r:id="rId5" imgW="2946240" imgH="5587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595438"/>
                        <a:ext cx="29352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6">
            <a:extLst>
              <a:ext uri="{FF2B5EF4-FFF2-40B4-BE49-F238E27FC236}">
                <a16:creationId xmlns:a16="http://schemas.microsoft.com/office/drawing/2014/main" id="{C687039B-1310-423A-B4B3-E9098013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71" y="2253067"/>
            <a:ext cx="57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or</a:t>
            </a:r>
            <a:endParaRPr lang="zh-TW" altLang="en-US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7" name="Object 7">
            <a:extLst>
              <a:ext uri="{FF2B5EF4-FFF2-40B4-BE49-F238E27FC236}">
                <a16:creationId xmlns:a16="http://schemas.microsoft.com/office/drawing/2014/main" id="{BA1C5379-A86E-4F84-A6AD-01FBC1D83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68761"/>
              </p:ext>
            </p:extLst>
          </p:nvPr>
        </p:nvGraphicFramePr>
        <p:xfrm>
          <a:off x="1381141" y="2162128"/>
          <a:ext cx="2986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8" name="Equation" r:id="rId7" imgW="2997000" imgH="558720" progId="Equation.DSMT4">
                  <p:embed/>
                </p:oleObj>
              </mc:Choice>
              <mc:Fallback>
                <p:oleObj name="Equation" r:id="rId7" imgW="2997000" imgH="55872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41" y="2162128"/>
                        <a:ext cx="29860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2">
            <a:extLst>
              <a:ext uri="{FF2B5EF4-FFF2-40B4-BE49-F238E27FC236}">
                <a16:creationId xmlns:a16="http://schemas.microsoft.com/office/drawing/2014/main" id="{5501CEAE-7D63-40F5-99D3-31085CF6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3334907"/>
            <a:ext cx="2519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real </a:t>
            </a:r>
            <a:r>
              <a:rPr lang="zh-TW" altLang="en-US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9" name="Object 7">
            <a:extLst>
              <a:ext uri="{FF2B5EF4-FFF2-40B4-BE49-F238E27FC236}">
                <a16:creationId xmlns:a16="http://schemas.microsoft.com/office/drawing/2014/main" id="{4CDA66B5-2388-4B12-BB3B-C3A90307B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62985"/>
              </p:ext>
            </p:extLst>
          </p:nvPr>
        </p:nvGraphicFramePr>
        <p:xfrm>
          <a:off x="1211833" y="3321582"/>
          <a:ext cx="3354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9" name="Equation" r:id="rId9" imgW="3365280" imgH="558720" progId="Equation.DSMT4">
                  <p:embed/>
                </p:oleObj>
              </mc:Choice>
              <mc:Fallback>
                <p:oleObj name="Equation" r:id="rId9" imgW="3365280" imgH="55872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833" y="3321582"/>
                        <a:ext cx="3354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3">
            <a:extLst>
              <a:ext uri="{FF2B5EF4-FFF2-40B4-BE49-F238E27FC236}">
                <a16:creationId xmlns:a16="http://schemas.microsoft.com/office/drawing/2014/main" id="{75F92482-EA43-4552-91DF-8E877F7BB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123" y="4007183"/>
            <a:ext cx="367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(more standard definition) </a:t>
            </a:r>
          </a:p>
        </p:txBody>
      </p:sp>
    </p:spTree>
    <p:extLst>
      <p:ext uri="{BB962C8B-B14F-4D97-AF65-F5344CB8AC3E}">
        <p14:creationId xmlns:p14="http://schemas.microsoft.com/office/powerpoint/2010/main" val="331056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7544" y="548680"/>
            <a:ext cx="7544427" cy="46166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3.3.1 Orthonormal / Orthogonal Function Set Expansion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6875" y="1989249"/>
            <a:ext cx="7775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Suppose that </a:t>
            </a:r>
            <a:r>
              <a:rPr lang="zh-TW" altLang="en-US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 are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 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complete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orthonormal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function set for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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and </a:t>
            </a:r>
            <a:endParaRPr lang="en-US" altLang="zh-TW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17705"/>
              </p:ext>
            </p:extLst>
          </p:nvPr>
        </p:nvGraphicFramePr>
        <p:xfrm>
          <a:off x="1028360" y="2909396"/>
          <a:ext cx="20637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82" name="Equation" r:id="rId3" imgW="2070100" imgH="749300" progId="Equation.DSMT4">
                  <p:embed/>
                </p:oleObj>
              </mc:Choice>
              <mc:Fallback>
                <p:oleObj name="Equation" r:id="rId3" imgW="2070100" imgH="74930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60" y="2909396"/>
                        <a:ext cx="20637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476632" y="3042629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3205"/>
              </p:ext>
            </p:extLst>
          </p:nvPr>
        </p:nvGraphicFramePr>
        <p:xfrm>
          <a:off x="4685398" y="3042629"/>
          <a:ext cx="29606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83" name="Equation" r:id="rId5" imgW="2971800" imgH="1028520" progId="Equation.DSMT4">
                  <p:embed/>
                </p:oleObj>
              </mc:Choice>
              <mc:Fallback>
                <p:oleObj name="Equation" r:id="rId5" imgW="2971800" imgH="1028520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398" y="3042629"/>
                        <a:ext cx="2960688" cy="1028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36678" y="4284033"/>
            <a:ext cx="7649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Then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6600"/>
              </p:ext>
            </p:extLst>
          </p:nvPr>
        </p:nvGraphicFramePr>
        <p:xfrm>
          <a:off x="5472951" y="4839168"/>
          <a:ext cx="3000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84" name="Equation" r:id="rId7" imgW="3009600" imgH="749160" progId="Equation.DSMT4">
                  <p:embed/>
                </p:oleObj>
              </mc:Choice>
              <mc:Fallback>
                <p:oleObj name="Equation" r:id="rId7" imgW="3009600" imgH="74916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951" y="4839168"/>
                        <a:ext cx="3000375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40640"/>
              </p:ext>
            </p:extLst>
          </p:nvPr>
        </p:nvGraphicFramePr>
        <p:xfrm>
          <a:off x="1051999" y="4847372"/>
          <a:ext cx="36718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85" name="Equation" r:id="rId9" imgW="3682800" imgH="749160" progId="Equation.DSMT4">
                  <p:embed/>
                </p:oleObj>
              </mc:Choice>
              <mc:Fallback>
                <p:oleObj name="Equation" r:id="rId9" imgW="3682800" imgH="74916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999" y="4847372"/>
                        <a:ext cx="3671887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9067" y="1465327"/>
            <a:ext cx="7559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[Theorem 3.3.1]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41944" y="1488101"/>
            <a:ext cx="64631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Parseval’s</a:t>
            </a:r>
            <a:r>
              <a:rPr lang="en-US" altLang="zh-TW" b="1" dirty="0">
                <a:solidFill>
                  <a:srgbClr val="3333FF"/>
                </a:solidFill>
                <a:cs typeface="Times New Roman" panose="02020603050405020304" pitchFamily="18" charset="0"/>
              </a:rPr>
              <a:t> Theorem (Energy Preservation Theorem)</a:t>
            </a:r>
            <a:endParaRPr lang="zh-TW" altLang="en-US" b="1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057214"/>
            <a:ext cx="1902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(Case 1)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5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449719"/>
            <a:ext cx="1151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(Proof): 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14192"/>
              </p:ext>
            </p:extLst>
          </p:nvPr>
        </p:nvGraphicFramePr>
        <p:xfrm>
          <a:off x="1187624" y="916772"/>
          <a:ext cx="47228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2" name="Equation" r:id="rId3" imgW="4736880" imgH="558720" progId="Equation.DSMT4">
                  <p:embed/>
                </p:oleObj>
              </mc:Choice>
              <mc:Fallback>
                <p:oleObj name="Equation" r:id="rId3" imgW="4736880" imgH="55872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916772"/>
                        <a:ext cx="4722812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94899"/>
              </p:ext>
            </p:extLst>
          </p:nvPr>
        </p:nvGraphicFramePr>
        <p:xfrm>
          <a:off x="879104" y="1625959"/>
          <a:ext cx="38496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3" name="Equation" r:id="rId5" imgW="3860640" imgH="749160" progId="Equation.DSMT4">
                  <p:embed/>
                </p:oleObj>
              </mc:Choice>
              <mc:Fallback>
                <p:oleObj name="Equation" r:id="rId5" imgW="3860640" imgH="74916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04" y="1625959"/>
                        <a:ext cx="38496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713618"/>
              </p:ext>
            </p:extLst>
          </p:nvPr>
        </p:nvGraphicFramePr>
        <p:xfrm>
          <a:off x="841004" y="2365437"/>
          <a:ext cx="38877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4" name="Equation" r:id="rId7" imgW="3898800" imgH="749160" progId="Equation.DSMT4">
                  <p:embed/>
                </p:oleObj>
              </mc:Choice>
              <mc:Fallback>
                <p:oleObj name="Equation" r:id="rId7" imgW="3898800" imgH="74916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04" y="2365437"/>
                        <a:ext cx="38877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07380" y="3282166"/>
            <a:ext cx="811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Since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64336"/>
              </p:ext>
            </p:extLst>
          </p:nvPr>
        </p:nvGraphicFramePr>
        <p:xfrm>
          <a:off x="1618821" y="3218208"/>
          <a:ext cx="29257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5" name="Equation" r:id="rId9" imgW="2933640" imgH="558720" progId="Equation.DSMT4">
                  <p:embed/>
                </p:oleObj>
              </mc:Choice>
              <mc:Fallback>
                <p:oleObj name="Equation" r:id="rId9" imgW="2933640" imgH="55872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821" y="3218208"/>
                        <a:ext cx="2925762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544583" y="3237844"/>
            <a:ext cx="1085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cs typeface="Times New Roman" panose="02020603050405020304" pitchFamily="18" charset="0"/>
              </a:rPr>
              <a:t>m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906722"/>
              </p:ext>
            </p:extLst>
          </p:nvPr>
        </p:nvGraphicFramePr>
        <p:xfrm>
          <a:off x="1547664" y="3854215"/>
          <a:ext cx="28622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6" name="Equation" r:id="rId11" imgW="2869920" imgH="558720" progId="Equation.DSMT4">
                  <p:embed/>
                </p:oleObj>
              </mc:Choice>
              <mc:Fallback>
                <p:oleObj name="Equation" r:id="rId11" imgW="2869920" imgH="55872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54215"/>
                        <a:ext cx="2862263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20371"/>
              </p:ext>
            </p:extLst>
          </p:nvPr>
        </p:nvGraphicFramePr>
        <p:xfrm>
          <a:off x="879104" y="4527260"/>
          <a:ext cx="57499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7" name="Equation" r:id="rId13" imgW="5765760" imgH="749160" progId="Equation.DSMT4">
                  <p:embed/>
                </p:oleObj>
              </mc:Choice>
              <mc:Fallback>
                <p:oleObj name="Equation" r:id="rId13" imgW="5765760" imgH="74916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04" y="4527260"/>
                        <a:ext cx="5749925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20594"/>
              </p:ext>
            </p:extLst>
          </p:nvPr>
        </p:nvGraphicFramePr>
        <p:xfrm>
          <a:off x="879104" y="5429268"/>
          <a:ext cx="29987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8" name="Equation" r:id="rId15" imgW="3009600" imgH="749160" progId="Equation.DSMT4">
                  <p:embed/>
                </p:oleObj>
              </mc:Choice>
              <mc:Fallback>
                <p:oleObj name="Equation" r:id="rId15" imgW="3009600" imgH="74916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04" y="5429268"/>
                        <a:ext cx="29987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E8D3EF9E-5EEF-4A2D-AC36-646D6AD7B8A3}"/>
              </a:ext>
            </a:extLst>
          </p:cNvPr>
          <p:cNvCxnSpPr/>
          <p:nvPr/>
        </p:nvCxnSpPr>
        <p:spPr>
          <a:xfrm>
            <a:off x="4527815" y="4098776"/>
            <a:ext cx="738137" cy="450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06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7544" y="645893"/>
            <a:ext cx="7869156" cy="76944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[Theorem 3.3.2]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Error When Expanded by an Incomplete Orthonormal Set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71804" y="1487698"/>
            <a:ext cx="80648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Suppose that </a:t>
            </a:r>
            <a:r>
              <a:rPr lang="zh-TW" altLang="en-US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are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an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incomplete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orthonormal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function set for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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].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Now, we want to approximate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by a linear combination of </a:t>
            </a:r>
            <a:r>
              <a:rPr lang="zh-TW" altLang="en-US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):</a:t>
            </a:r>
            <a:endParaRPr lang="en-US" altLang="zh-TW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95692"/>
              </p:ext>
            </p:extLst>
          </p:nvPr>
        </p:nvGraphicFramePr>
        <p:xfrm>
          <a:off x="2772792" y="2538912"/>
          <a:ext cx="30638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1" name="Equation" r:id="rId3" imgW="3073320" imgH="749160" progId="Equation.DSMT4">
                  <p:embed/>
                </p:oleObj>
              </mc:Choice>
              <mc:Fallback>
                <p:oleObj name="Equation" r:id="rId3" imgW="3073320" imgH="74916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792" y="2538912"/>
                        <a:ext cx="3063875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01360" y="4389708"/>
            <a:ext cx="39244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Then, the approximation error is:</a:t>
            </a:r>
            <a:endParaRPr lang="zh-TW" altLang="en-US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38463"/>
              </p:ext>
            </p:extLst>
          </p:nvPr>
        </p:nvGraphicFramePr>
        <p:xfrm>
          <a:off x="778675" y="4790746"/>
          <a:ext cx="7748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2" name="Equation" r:id="rId5" imgW="7772400" imgH="634680" progId="Equation.DSMT4">
                  <p:embed/>
                </p:oleObj>
              </mc:Choice>
              <mc:Fallback>
                <p:oleObj name="Equation" r:id="rId5" imgW="7772400" imgH="63468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5" y="4790746"/>
                        <a:ext cx="7748587" cy="63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271804" y="3262332"/>
            <a:ext cx="7915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To minimize the approximation error, </a:t>
            </a:r>
            <a:r>
              <a:rPr lang="en-US" altLang="zh-TW" i="1" dirty="0" err="1">
                <a:sym typeface="Symbol" panose="05050102010706020507" pitchFamily="18" charset="2"/>
              </a:rPr>
              <a:t>d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 should be calculated from</a:t>
            </a:r>
            <a:endParaRPr lang="zh-TW" altLang="en-US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316"/>
              </p:ext>
            </p:extLst>
          </p:nvPr>
        </p:nvGraphicFramePr>
        <p:xfrm>
          <a:off x="2837401" y="3760302"/>
          <a:ext cx="29987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3" name="Equation" r:id="rId7" imgW="3009600" imgH="558720" progId="Equation.DSMT4">
                  <p:embed/>
                </p:oleObj>
              </mc:Choice>
              <mc:Fallback>
                <p:oleObj name="Equation" r:id="rId7" imgW="3009600" imgH="558720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401" y="3760302"/>
                        <a:ext cx="2998788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63554"/>
              </p:ext>
            </p:extLst>
          </p:nvPr>
        </p:nvGraphicFramePr>
        <p:xfrm>
          <a:off x="2968055" y="5698037"/>
          <a:ext cx="34559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4" name="Equation" r:id="rId9" imgW="3466800" imgH="825480" progId="Equation.DSMT4">
                  <p:embed/>
                </p:oleObj>
              </mc:Choice>
              <mc:Fallback>
                <p:oleObj name="Equation" r:id="rId9" imgW="3466800" imgH="82548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055" y="5698037"/>
                        <a:ext cx="3455987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67544" y="174727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(Case 2)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393163"/>
            <a:ext cx="1151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(Proof): 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0160" y="845667"/>
            <a:ext cx="7882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cs typeface="Times New Roman" panose="02020603050405020304" pitchFamily="18" charset="0"/>
              </a:rPr>
              <a:t>       Suppose that </a:t>
            </a:r>
            <a:r>
              <a:rPr lang="zh-TW" altLang="en-US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0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………..,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i="1" baseline="-25000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is a subset of the </a:t>
            </a:r>
            <a:br>
              <a:rPr lang="en-US" altLang="zh-TW" dirty="0">
                <a:sym typeface="Symbol" panose="05050102010706020507" pitchFamily="18" charset="2"/>
              </a:rPr>
            </a:br>
            <a:r>
              <a:rPr lang="en-US" altLang="zh-TW" dirty="0">
                <a:sym typeface="Symbol" panose="05050102010706020507" pitchFamily="18" charset="2"/>
              </a:rPr>
              <a:t>complete and orthonormal function set </a:t>
            </a:r>
            <a:r>
              <a:rPr lang="zh-TW" altLang="en-US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0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……..., </a:t>
            </a:r>
            <a:br>
              <a:rPr lang="en-US" altLang="zh-TW" dirty="0">
                <a:sym typeface="Symbol" panose="05050102010706020507" pitchFamily="18" charset="2"/>
              </a:rPr>
            </a:b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i="1" baseline="-25000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i="1" baseline="-25000" dirty="0">
                <a:sym typeface="Symbol" panose="05050102010706020507" pitchFamily="18" charset="2"/>
              </a:rPr>
              <a:t>N</a:t>
            </a:r>
            <a:r>
              <a:rPr lang="en-US" altLang="zh-TW" baseline="-25000" dirty="0">
                <a:sym typeface="Symbol" panose="05050102010706020507" pitchFamily="18" charset="2"/>
              </a:rPr>
              <a:t>+1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……....….. Then, 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can be expressed as 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39824"/>
              </p:ext>
            </p:extLst>
          </p:nvPr>
        </p:nvGraphicFramePr>
        <p:xfrm>
          <a:off x="1546001" y="2079012"/>
          <a:ext cx="20637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4" name="Equation" r:id="rId3" imgW="2070000" imgH="749160" progId="Equation.DSMT4">
                  <p:embed/>
                </p:oleObj>
              </mc:Choice>
              <mc:Fallback>
                <p:oleObj name="Equation" r:id="rId3" imgW="2070000" imgH="74916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001" y="2079012"/>
                        <a:ext cx="20637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788680" y="2208424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05160"/>
              </p:ext>
            </p:extLst>
          </p:nvPr>
        </p:nvGraphicFramePr>
        <p:xfrm>
          <a:off x="4796792" y="2122402"/>
          <a:ext cx="29606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5" name="Equation" r:id="rId5" imgW="2971800" imgH="558720" progId="Equation.DSMT4">
                  <p:embed/>
                </p:oleObj>
              </mc:Choice>
              <mc:Fallback>
                <p:oleObj name="Equation" r:id="rId5" imgW="2971800" imgH="558720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792" y="2122402"/>
                        <a:ext cx="2960688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69137" y="2774565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Therefore,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7195" y="3966915"/>
            <a:ext cx="33166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Then, from </a:t>
            </a:r>
            <a:r>
              <a:rPr lang="en-US" altLang="zh-TW">
                <a:sym typeface="Symbol" panose="05050102010706020507" pitchFamily="18" charset="2"/>
              </a:rPr>
              <a:t>Theorem 3.3.1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endParaRPr lang="zh-TW" altLang="en-US" dirty="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95011"/>
              </p:ext>
            </p:extLst>
          </p:nvPr>
        </p:nvGraphicFramePr>
        <p:xfrm>
          <a:off x="1546001" y="3202207"/>
          <a:ext cx="53800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6" name="Equation" r:id="rId7" imgW="5397480" imgH="749160" progId="Equation.DSMT4">
                  <p:embed/>
                </p:oleObj>
              </mc:Choice>
              <mc:Fallback>
                <p:oleObj name="Equation" r:id="rId7" imgW="5397480" imgH="74916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001" y="3202207"/>
                        <a:ext cx="538003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08246"/>
              </p:ext>
            </p:extLst>
          </p:nvPr>
        </p:nvGraphicFramePr>
        <p:xfrm>
          <a:off x="1835696" y="4389689"/>
          <a:ext cx="45450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7" name="Equation" r:id="rId9" imgW="4559040" imgH="749160" progId="Equation.DSMT4">
                  <p:embed/>
                </p:oleObj>
              </mc:Choice>
              <mc:Fallback>
                <p:oleObj name="Equation" r:id="rId9" imgW="4559040" imgH="74916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389689"/>
                        <a:ext cx="4545012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225658" y="5257063"/>
            <a:ext cx="1930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, we should set </a:t>
            </a:r>
            <a:endParaRPr lang="zh-TW" altLang="en-US" dirty="0"/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12180"/>
              </p:ext>
            </p:extLst>
          </p:nvPr>
        </p:nvGraphicFramePr>
        <p:xfrm>
          <a:off x="2456194" y="5243907"/>
          <a:ext cx="1797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8" name="Equation" r:id="rId11" imgW="1803240" imgH="457200" progId="Equation.DSMT4">
                  <p:embed/>
                </p:oleObj>
              </mc:Choice>
              <mc:Fallback>
                <p:oleObj name="Equation" r:id="rId11" imgW="1803240" imgH="45720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194" y="5243907"/>
                        <a:ext cx="179705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787644" y="5289262"/>
            <a:ext cx="16862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To minimize </a:t>
            </a:r>
            <a:endParaRPr lang="zh-TW" altLang="en-US" dirty="0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59814"/>
              </p:ext>
            </p:extLst>
          </p:nvPr>
        </p:nvGraphicFramePr>
        <p:xfrm>
          <a:off x="1702710" y="5830061"/>
          <a:ext cx="3506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9" name="Equation" r:id="rId13" imgW="3517560" imgH="558720" progId="Equation.DSMT4">
                  <p:embed/>
                </p:oleObj>
              </mc:Choice>
              <mc:Fallback>
                <p:oleObj name="Equation" r:id="rId13" imgW="3517560" imgH="55872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710" y="5830061"/>
                        <a:ext cx="3506787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5540206" y="5894017"/>
            <a:ext cx="2217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for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 = 0, 1, …,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835568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7584" y="449719"/>
            <a:ext cx="3594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Note that, when </a:t>
            </a:r>
            <a:r>
              <a:rPr lang="en-US" altLang="zh-TW" i="1" dirty="0" err="1">
                <a:sym typeface="Symbol" panose="05050102010706020507" pitchFamily="18" charset="2"/>
              </a:rPr>
              <a:t>d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 = </a:t>
            </a:r>
            <a:r>
              <a:rPr lang="en-US" altLang="zh-TW" i="1" dirty="0" err="1">
                <a:sym typeface="Symbol" panose="05050102010706020507" pitchFamily="18" charset="2"/>
              </a:rPr>
              <a:t>c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, then </a:t>
            </a:r>
            <a:endParaRPr lang="zh-TW" altLang="en-US" dirty="0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35476"/>
              </p:ext>
            </p:extLst>
          </p:nvPr>
        </p:nvGraphicFramePr>
        <p:xfrm>
          <a:off x="1115616" y="902107"/>
          <a:ext cx="5027613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7" name="Equation" r:id="rId3" imgW="5041800" imgH="2400120" progId="Equation.DSMT4">
                  <p:embed/>
                </p:oleObj>
              </mc:Choice>
              <mc:Fallback>
                <p:oleObj name="Equation" r:id="rId3" imgW="5041800" imgH="240012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902107"/>
                        <a:ext cx="5027613" cy="2400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827584" y="3356767"/>
            <a:ext cx="3820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Theorem 3.3.2 is hence proved. 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532BB8C-24D2-48B1-B418-D36B8D5BAA07}"/>
              </a:ext>
            </a:extLst>
          </p:cNvPr>
          <p:cNvSpPr txBox="1"/>
          <p:nvPr/>
        </p:nvSpPr>
        <p:spPr>
          <a:xfrm>
            <a:off x="5076056" y="1124744"/>
            <a:ext cx="1067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</a:t>
            </a:r>
            <a:endParaRPr lang="zh-TW" altLang="en-US" dirty="0"/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9BA181B-B542-4A2E-9E42-287CF9674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159157"/>
              </p:ext>
            </p:extLst>
          </p:nvPr>
        </p:nvGraphicFramePr>
        <p:xfrm>
          <a:off x="5868144" y="965537"/>
          <a:ext cx="18986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8" name="Equation" r:id="rId5" imgW="1904760" imgH="749160" progId="Equation.DSMT4">
                  <p:embed/>
                </p:oleObj>
              </mc:Choice>
              <mc:Fallback>
                <p:oleObj name="Equation" r:id="rId5" imgW="1904760" imgH="74916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965537"/>
                        <a:ext cx="18986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936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39552" y="689909"/>
            <a:ext cx="7869156" cy="76944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[Theorem 3.3.3]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Error When Expanded by an Incomplete Orthogonal Set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43812" y="1531714"/>
            <a:ext cx="80648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Suppose that </a:t>
            </a:r>
            <a:r>
              <a:rPr lang="zh-TW" altLang="en-US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are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an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incomplete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orthogonal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function set for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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].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Now, we want to approximate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by a linear combination of </a:t>
            </a:r>
            <a:r>
              <a:rPr lang="zh-TW" altLang="en-US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):</a:t>
            </a:r>
            <a:endParaRPr lang="en-US" altLang="zh-TW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4962"/>
              </p:ext>
            </p:extLst>
          </p:nvPr>
        </p:nvGraphicFramePr>
        <p:xfrm>
          <a:off x="2844322" y="2583374"/>
          <a:ext cx="30638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2" name="Equation" r:id="rId3" imgW="3073320" imgH="749160" progId="Equation.DSMT4">
                  <p:embed/>
                </p:oleObj>
              </mc:Choice>
              <mc:Fallback>
                <p:oleObj name="Equation" r:id="rId3" imgW="3073320" imgH="74916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322" y="2583374"/>
                        <a:ext cx="3063875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3368" y="4433724"/>
            <a:ext cx="39244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Then, the approximation error is:</a:t>
            </a:r>
            <a:endParaRPr lang="zh-TW" altLang="en-US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28034"/>
              </p:ext>
            </p:extLst>
          </p:nvPr>
        </p:nvGraphicFramePr>
        <p:xfrm>
          <a:off x="850683" y="4834762"/>
          <a:ext cx="7748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3" name="Equation" r:id="rId5" imgW="7772400" imgH="634680" progId="Equation.DSMT4">
                  <p:embed/>
                </p:oleObj>
              </mc:Choice>
              <mc:Fallback>
                <p:oleObj name="Equation" r:id="rId5" imgW="7772400" imgH="63468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683" y="4834762"/>
                        <a:ext cx="7748587" cy="63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43812" y="3306348"/>
            <a:ext cx="7915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To minimize the approximation error, </a:t>
            </a:r>
            <a:r>
              <a:rPr lang="en-US" altLang="zh-TW" i="1" dirty="0" err="1">
                <a:sym typeface="Symbol" panose="05050102010706020507" pitchFamily="18" charset="2"/>
              </a:rPr>
              <a:t>d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 should be calculated from</a:t>
            </a:r>
            <a:endParaRPr lang="zh-TW" altLang="en-US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52162"/>
              </p:ext>
            </p:extLst>
          </p:nvPr>
        </p:nvGraphicFramePr>
        <p:xfrm>
          <a:off x="1827213" y="3803716"/>
          <a:ext cx="5162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4" name="Equation" r:id="rId7" imgW="5181480" imgH="558720" progId="Equation.DSMT4">
                  <p:embed/>
                </p:oleObj>
              </mc:Choice>
              <mc:Fallback>
                <p:oleObj name="Equation" r:id="rId7" imgW="5181480" imgH="55872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03716"/>
                        <a:ext cx="516255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68832"/>
              </p:ext>
            </p:extLst>
          </p:nvPr>
        </p:nvGraphicFramePr>
        <p:xfrm>
          <a:off x="2939771" y="5732068"/>
          <a:ext cx="54689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5" name="Equation" r:id="rId9" imgW="5486400" imgH="825480" progId="Equation.DSMT4">
                  <p:embed/>
                </p:oleObj>
              </mc:Choice>
              <mc:Fallback>
                <p:oleObj name="Equation" r:id="rId9" imgW="5486400" imgH="825480" progId="Equation.DSMT4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771" y="5732068"/>
                        <a:ext cx="5468937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91388" y="23427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(Case 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0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7CB8FF7-2683-485F-9413-1B827D6EFC59}"/>
              </a:ext>
            </a:extLst>
          </p:cNvPr>
          <p:cNvSpPr/>
          <p:nvPr/>
        </p:nvSpPr>
        <p:spPr>
          <a:xfrm>
            <a:off x="467544" y="273635"/>
            <a:ext cx="626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(Proof): The formula of </a:t>
            </a:r>
            <a:r>
              <a:rPr lang="en-US" altLang="zh-TW" i="1" dirty="0" err="1">
                <a:sym typeface="Symbol" panose="05050102010706020507" pitchFamily="18" charset="2"/>
              </a:rPr>
              <a:t>d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 is directly from page 273. </a:t>
            </a:r>
            <a:endParaRPr lang="zh-TW" altLang="en-US" dirty="0"/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6651C5B-CB59-4498-9CA1-99C62CDCB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88695"/>
              </p:ext>
            </p:extLst>
          </p:nvPr>
        </p:nvGraphicFramePr>
        <p:xfrm>
          <a:off x="1115616" y="789095"/>
          <a:ext cx="17843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8" name="Equation" r:id="rId3" imgW="1790640" imgH="774360" progId="Equation.DSMT4">
                  <p:embed/>
                </p:oleObj>
              </mc:Choice>
              <mc:Fallback>
                <p:oleObj name="Equation" r:id="rId3" imgW="1790640" imgH="77436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789095"/>
                        <a:ext cx="1784350" cy="774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D2AACBC3-DA01-41EE-888B-7B59E40D39B2}"/>
              </a:ext>
            </a:extLst>
          </p:cNvPr>
          <p:cNvSpPr/>
          <p:nvPr/>
        </p:nvSpPr>
        <p:spPr>
          <a:xfrm>
            <a:off x="467544" y="1556792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then </a:t>
            </a:r>
            <a:r>
              <a:rPr lang="zh-TW" altLang="en-US" i="1" dirty="0">
                <a:sym typeface="Symbol" panose="05050102010706020507" pitchFamily="18" charset="2"/>
              </a:rPr>
              <a:t></a:t>
            </a:r>
            <a:r>
              <a:rPr lang="en-US" altLang="zh-TW" baseline="-25000" dirty="0">
                <a:sym typeface="Symbol" panose="05050102010706020507" pitchFamily="18" charset="2"/>
              </a:rPr>
              <a:t>0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zh-TW" altLang="en-US" i="1" dirty="0">
                <a:sym typeface="Symbol" panose="05050102010706020507" pitchFamily="18" charset="2"/>
              </a:rPr>
              <a:t>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zh-TW" altLang="en-US" i="1" dirty="0">
                <a:sym typeface="Symbol" panose="05050102010706020507" pitchFamily="18" charset="2"/>
              </a:rPr>
              <a:t>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……….., </a:t>
            </a:r>
            <a:r>
              <a:rPr lang="zh-TW" altLang="en-US" i="1" dirty="0">
                <a:sym typeface="Symbol" panose="05050102010706020507" pitchFamily="18" charset="2"/>
              </a:rPr>
              <a:t></a:t>
            </a:r>
            <a:r>
              <a:rPr lang="en-US" altLang="zh-TW" i="1" baseline="-25000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form an orthonormal set. 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3D8DD2-4F1E-4D0A-85C1-369E747ECFFE}"/>
              </a:ext>
            </a:extLst>
          </p:cNvPr>
          <p:cNvSpPr/>
          <p:nvPr/>
        </p:nvSpPr>
        <p:spPr>
          <a:xfrm>
            <a:off x="467544" y="2193831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From (Case 2), </a:t>
            </a:r>
            <a:endParaRPr lang="zh-TW" altLang="en-US" dirty="0"/>
          </a:p>
        </p:txBody>
      </p:sp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F8B91381-E9BC-4202-9289-6E6A1C756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05020"/>
              </p:ext>
            </p:extLst>
          </p:nvPr>
        </p:nvGraphicFramePr>
        <p:xfrm>
          <a:off x="860635" y="2624718"/>
          <a:ext cx="31257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9" name="Equation" r:id="rId5" imgW="3136680" imgH="749160" progId="Equation.DSMT4">
                  <p:embed/>
                </p:oleObj>
              </mc:Choice>
              <mc:Fallback>
                <p:oleObj name="Equation" r:id="rId5" imgW="3136680" imgH="749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57147C43-8166-4B44-8E07-B3AED7A5F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635" y="2624718"/>
                        <a:ext cx="3125787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id="{D8807098-64CE-43E1-861B-777B64C19914}"/>
              </a:ext>
            </a:extLst>
          </p:cNvPr>
          <p:cNvSpPr/>
          <p:nvPr/>
        </p:nvSpPr>
        <p:spPr>
          <a:xfrm>
            <a:off x="4161121" y="2783924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where</a:t>
            </a:r>
            <a:endParaRPr lang="zh-TW" altLang="en-US" dirty="0"/>
          </a:p>
        </p:txBody>
      </p:sp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37408B3B-7863-43B3-91E3-94068AF49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905193"/>
              </p:ext>
            </p:extLst>
          </p:nvPr>
        </p:nvGraphicFramePr>
        <p:xfrm>
          <a:off x="5184997" y="2771745"/>
          <a:ext cx="30495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0" name="Equation" r:id="rId7" imgW="3060360" imgH="558720" progId="Equation.DSMT4">
                  <p:embed/>
                </p:oleObj>
              </mc:Choice>
              <mc:Fallback>
                <p:oleObj name="Equation" r:id="rId7" imgW="3060360" imgH="55872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E5EFC50A-F69F-4E82-9E0A-C41A3AD77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997" y="2771745"/>
                        <a:ext cx="3049587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DA142F33-D327-4EB9-9C6F-C08285958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34214"/>
              </p:ext>
            </p:extLst>
          </p:nvPr>
        </p:nvGraphicFramePr>
        <p:xfrm>
          <a:off x="860635" y="3374018"/>
          <a:ext cx="6102351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1" name="Equation" r:id="rId9" imgW="6121080" imgH="825480" progId="Equation.DSMT4">
                  <p:embed/>
                </p:oleObj>
              </mc:Choice>
              <mc:Fallback>
                <p:oleObj name="Equation" r:id="rId9" imgW="6121080" imgH="825480" progId="Equation.DSMT4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id="{8E4952A3-2A8E-4839-BA22-D79AD5DBE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635" y="3374018"/>
                        <a:ext cx="6102351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B616CF1A-1BE2-4924-BD20-534DEDD371C9}"/>
              </a:ext>
            </a:extLst>
          </p:cNvPr>
          <p:cNvSpPr/>
          <p:nvPr/>
        </p:nvSpPr>
        <p:spPr>
          <a:xfrm>
            <a:off x="467544" y="4199518"/>
            <a:ext cx="811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Since</a:t>
            </a:r>
            <a:endParaRPr lang="zh-TW" altLang="en-US" dirty="0"/>
          </a:p>
        </p:txBody>
      </p:sp>
      <p:graphicFrame>
        <p:nvGraphicFramePr>
          <p:cNvPr id="28" name="Object 9">
            <a:extLst>
              <a:ext uri="{FF2B5EF4-FFF2-40B4-BE49-F238E27FC236}">
                <a16:creationId xmlns:a16="http://schemas.microsoft.com/office/drawing/2014/main" id="{EE6B3BF8-1A57-42E6-B5B5-95E1F9F0B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03029"/>
              </p:ext>
            </p:extLst>
          </p:nvPr>
        </p:nvGraphicFramePr>
        <p:xfrm>
          <a:off x="1006127" y="4440818"/>
          <a:ext cx="68437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2" name="Equation" r:id="rId11" imgW="6870600" imgH="1015920" progId="Equation.DSMT4">
                  <p:embed/>
                </p:oleObj>
              </mc:Choice>
              <mc:Fallback>
                <p:oleObj name="Equation" r:id="rId11" imgW="6870600" imgH="101592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127" y="4440818"/>
                        <a:ext cx="6843713" cy="1016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>
            <a:extLst>
              <a:ext uri="{FF2B5EF4-FFF2-40B4-BE49-F238E27FC236}">
                <a16:creationId xmlns:a16="http://schemas.microsoft.com/office/drawing/2014/main" id="{1085BBA6-706B-44D2-AE23-590F6E063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90126"/>
              </p:ext>
            </p:extLst>
          </p:nvPr>
        </p:nvGraphicFramePr>
        <p:xfrm>
          <a:off x="467544" y="5698118"/>
          <a:ext cx="8356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3" name="Equation" r:id="rId13" imgW="8381880" imgH="825480" progId="Equation.DSMT4">
                  <p:embed/>
                </p:oleObj>
              </mc:Choice>
              <mc:Fallback>
                <p:oleObj name="Equation" r:id="rId13" imgW="8381880" imgH="82548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DA142F33-D327-4EB9-9C6F-C08285958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698118"/>
                        <a:ext cx="8356600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5A884B66-E4EB-4145-B838-8D6333C2D936}"/>
              </a:ext>
            </a:extLst>
          </p:cNvPr>
          <p:cNvSpPr/>
          <p:nvPr/>
        </p:nvSpPr>
        <p:spPr>
          <a:xfrm>
            <a:off x="499444" y="961001"/>
            <a:ext cx="3738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587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547" y="1196752"/>
            <a:ext cx="80583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sym typeface="Symbol" panose="05050102010706020507" pitchFamily="18" charset="2"/>
              </a:rPr>
              <a:t>How do we generate an orthonormal function set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{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0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1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) , ……….} </a:t>
            </a:r>
            <a:r>
              <a:rPr lang="en-US" altLang="zh-TW" dirty="0">
                <a:sym typeface="Symbol" panose="05050102010706020507" pitchFamily="18" charset="2"/>
              </a:rPr>
              <a:t>if the input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{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zh-TW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zh-TW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zh-TW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zh-TW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) , ……….} </a:t>
            </a:r>
            <a:r>
              <a:rPr lang="en-US" altLang="zh-TW" dirty="0">
                <a:sym typeface="Symbol" panose="05050102010706020507" pitchFamily="18" charset="2"/>
              </a:rPr>
              <a:t>is independent but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not an orthogonal function set</a:t>
            </a:r>
            <a:r>
              <a:rPr lang="en-US" altLang="zh-TW" dirty="0">
                <a:sym typeface="Symbol" panose="05050102010706020507" pitchFamily="18" charset="2"/>
              </a:rPr>
              <a:t>?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93547" y="2273660"/>
            <a:ext cx="2778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Gram-Schmidt process</a:t>
            </a:r>
            <a:endParaRPr lang="zh-TW" alt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669582"/>
              </p:ext>
            </p:extLst>
          </p:nvPr>
        </p:nvGraphicFramePr>
        <p:xfrm>
          <a:off x="1876351" y="2879754"/>
          <a:ext cx="17621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8" name="Equation" r:id="rId3" imgW="1765080" imgH="787320" progId="Equation.DSMT4">
                  <p:embed/>
                </p:oleObj>
              </mc:Choice>
              <mc:Fallback>
                <p:oleObj name="Equation" r:id="rId3" imgW="1765080" imgH="78732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351" y="2879754"/>
                        <a:ext cx="17621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180368" y="3041093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endParaRPr lang="zh-TW" altLang="en-US" sz="2400" i="1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24154"/>
              </p:ext>
            </p:extLst>
          </p:nvPr>
        </p:nvGraphicFramePr>
        <p:xfrm>
          <a:off x="1822351" y="3807658"/>
          <a:ext cx="4581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9" name="Equation" r:id="rId5" imgW="4584600" imgH="749160" progId="Equation.DSMT4">
                  <p:embed/>
                </p:oleObj>
              </mc:Choice>
              <mc:Fallback>
                <p:oleObj name="Equation" r:id="rId5" imgW="4584600" imgH="74916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351" y="3807658"/>
                        <a:ext cx="45815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922669"/>
              </p:ext>
            </p:extLst>
          </p:nvPr>
        </p:nvGraphicFramePr>
        <p:xfrm>
          <a:off x="1894359" y="4872669"/>
          <a:ext cx="17637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50" name="Equation" r:id="rId7" imgW="1765080" imgH="787320" progId="Equation.DSMT4">
                  <p:embed/>
                </p:oleObj>
              </mc:Choice>
              <mc:Fallback>
                <p:oleObj name="Equation" r:id="rId7" imgW="1765080" imgH="78732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359" y="4872669"/>
                        <a:ext cx="17637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722145" y="2704548"/>
            <a:ext cx="8029732" cy="368757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894359" y="5930452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zh-TW" sz="24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+1</a:t>
            </a:r>
            <a:endParaRPr lang="zh-TW" altLang="en-US" sz="2400" i="1" dirty="0"/>
          </a:p>
        </p:txBody>
      </p:sp>
      <p:sp>
        <p:nvSpPr>
          <p:cNvPr id="3" name="向下箭號 2"/>
          <p:cNvSpPr/>
          <p:nvPr/>
        </p:nvSpPr>
        <p:spPr>
          <a:xfrm>
            <a:off x="2614439" y="3611021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flipH="1">
            <a:off x="2627193" y="4419090"/>
            <a:ext cx="131262" cy="565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2614439" y="565689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右彎箭號 3"/>
          <p:cNvSpPr/>
          <p:nvPr/>
        </p:nvSpPr>
        <p:spPr>
          <a:xfrm>
            <a:off x="1457301" y="4182005"/>
            <a:ext cx="291698" cy="20225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向左箭號 15"/>
          <p:cNvSpPr/>
          <p:nvPr/>
        </p:nvSpPr>
        <p:spPr>
          <a:xfrm>
            <a:off x="1516476" y="6140377"/>
            <a:ext cx="363706" cy="107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39552" y="308778"/>
            <a:ext cx="7544427" cy="46166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3.3.2 Non-Orthogonal Function Set Expansion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70223" y="776537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(Case 4)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6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54868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Proof for orthogonality of the function</a:t>
            </a:r>
            <a:r>
              <a:rPr lang="zh-TW" altLang="en-US" dirty="0">
                <a:sym typeface="Symbol" panose="05050102010706020507" pitchFamily="18" charset="2"/>
              </a:rPr>
              <a:t> </a:t>
            </a:r>
            <a:r>
              <a:rPr lang="en-US" altLang="zh-TW" dirty="0">
                <a:sym typeface="Symbol" panose="05050102010706020507" pitchFamily="18" charset="2"/>
              </a:rPr>
              <a:t>set generated from the Gram-Schmidt process</a:t>
            </a:r>
            <a:endParaRPr lang="zh-TW" altLang="en-US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36328"/>
              </p:ext>
            </p:extLst>
          </p:nvPr>
        </p:nvGraphicFramePr>
        <p:xfrm>
          <a:off x="1259632" y="2708920"/>
          <a:ext cx="37433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8" name="Equation" r:id="rId3" imgW="3746160" imgH="850680" progId="Equation.DSMT4">
                  <p:embed/>
                </p:oleObj>
              </mc:Choice>
              <mc:Fallback>
                <p:oleObj name="Equation" r:id="rId3" imgW="3746160" imgH="85068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08920"/>
                        <a:ext cx="37433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759942" y="2278791"/>
            <a:ext cx="1151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If </a:t>
            </a:r>
            <a:r>
              <a:rPr lang="en-US" altLang="zh-TW" i="1" dirty="0">
                <a:sym typeface="Symbol" panose="05050102010706020507" pitchFamily="18" charset="2"/>
              </a:rPr>
              <a:t>k</a:t>
            </a:r>
            <a:r>
              <a:rPr lang="en-US" altLang="zh-TW" dirty="0">
                <a:sym typeface="Symbol" panose="05050102010706020507" pitchFamily="18" charset="2"/>
              </a:rPr>
              <a:t> &lt;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endParaRPr lang="zh-TW" altLang="en-US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523018"/>
              </p:ext>
            </p:extLst>
          </p:nvPr>
        </p:nvGraphicFramePr>
        <p:xfrm>
          <a:off x="910196" y="3614625"/>
          <a:ext cx="59531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9" name="Equation" r:id="rId5" imgW="5956200" imgH="787320" progId="Equation.DSMT4">
                  <p:embed/>
                </p:oleObj>
              </mc:Choice>
              <mc:Fallback>
                <p:oleObj name="Equation" r:id="rId5" imgW="5956200" imgH="78732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96" y="3614625"/>
                        <a:ext cx="59531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559229"/>
              </p:ext>
            </p:extLst>
          </p:nvPr>
        </p:nvGraphicFramePr>
        <p:xfrm>
          <a:off x="975966" y="4519572"/>
          <a:ext cx="68913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0" name="Equation" r:id="rId7" imgW="6895800" imgH="787320" progId="Equation.DSMT4">
                  <p:embed/>
                </p:oleObj>
              </mc:Choice>
              <mc:Fallback>
                <p:oleObj name="Equation" r:id="rId7" imgW="6895800" imgH="787320" progId="Equation.DSMT4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966" y="4519572"/>
                        <a:ext cx="68913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68128"/>
              </p:ext>
            </p:extLst>
          </p:nvPr>
        </p:nvGraphicFramePr>
        <p:xfrm>
          <a:off x="1047974" y="5419838"/>
          <a:ext cx="52800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1" name="Equation" r:id="rId9" imgW="5283000" imgH="672840" progId="Equation.DSMT4">
                  <p:embed/>
                </p:oleObj>
              </mc:Choice>
              <mc:Fallback>
                <p:oleObj name="Equation" r:id="rId9" imgW="5283000" imgH="67284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74" y="5419838"/>
                        <a:ext cx="52800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4B1685B-7E37-42E9-81D9-1883E22336C5}"/>
              </a:ext>
            </a:extLst>
          </p:cNvPr>
          <p:cNvSpPr/>
          <p:nvPr/>
        </p:nvSpPr>
        <p:spPr>
          <a:xfrm>
            <a:off x="611560" y="1438843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Suppose that we have known that </a:t>
            </a:r>
            <a:r>
              <a:rPr lang="zh-TW" altLang="en-US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0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………..,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i="1" baseline="-25000" dirty="0">
                <a:sym typeface="Symbol" panose="05050102010706020507" pitchFamily="18" charset="2"/>
              </a:rPr>
              <a:t>n</a:t>
            </a:r>
            <a:r>
              <a:rPr lang="en-US" altLang="zh-TW" baseline="-25000" dirty="0">
                <a:sym typeface="Symbol" panose="05050102010706020507" pitchFamily="18" charset="2"/>
              </a:rPr>
              <a:t>-1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are orthonormal.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6016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548680"/>
            <a:ext cx="16514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  <a:sym typeface="Symbol" panose="05050102010706020507" pitchFamily="18" charset="2"/>
              </a:rPr>
              <a:t>[Example 4]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979567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Derive </a:t>
            </a:r>
            <a:r>
              <a:rPr lang="zh-TW" altLang="en-US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0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), ……….. such that 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89387"/>
              </p:ext>
            </p:extLst>
          </p:nvPr>
        </p:nvGraphicFramePr>
        <p:xfrm>
          <a:off x="743683" y="1429515"/>
          <a:ext cx="63357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4" name="Equation" r:id="rId3" imgW="6337080" imgH="749160" progId="Equation.DSMT4">
                  <p:embed/>
                </p:oleObj>
              </mc:Choice>
              <mc:Fallback>
                <p:oleObj name="Equation" r:id="rId3" imgW="6337080" imgH="74916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83" y="1429515"/>
                        <a:ext cx="633571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67544" y="257792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and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74109" y="2147039"/>
            <a:ext cx="2925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unit step function </a:t>
            </a:r>
            <a:endParaRPr lang="zh-TW" alt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55598"/>
              </p:ext>
            </p:extLst>
          </p:nvPr>
        </p:nvGraphicFramePr>
        <p:xfrm>
          <a:off x="1406704" y="2838219"/>
          <a:ext cx="23606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5" name="Equation" r:id="rId5" imgW="2361960" imgH="558720" progId="Equation.DSMT4">
                  <p:embed/>
                </p:oleObj>
              </mc:Choice>
              <mc:Fallback>
                <p:oleObj name="Equation" r:id="rId5" imgW="2361960" imgH="55872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04" y="2838219"/>
                        <a:ext cx="23606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320903" y="3289160"/>
            <a:ext cx="1891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endParaRPr lang="zh-TW" altLang="en-US" i="1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433909" y="4437112"/>
            <a:ext cx="5736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046950" y="4437112"/>
            <a:ext cx="2020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007604" y="4005064"/>
            <a:ext cx="1039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2046950" y="400506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1007604" y="400506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67544" y="5085184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587010" y="5085184"/>
            <a:ext cx="1480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547664" y="4653136"/>
            <a:ext cx="1039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2587010" y="465313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1547664" y="465313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467544" y="5805264"/>
            <a:ext cx="15794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3086296" y="5805264"/>
            <a:ext cx="981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2046950" y="5373216"/>
            <a:ext cx="1039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3086296" y="537321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2046950" y="537321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67544" y="6453336"/>
            <a:ext cx="2082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3589665" y="6453336"/>
            <a:ext cx="4782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2550319" y="6021288"/>
            <a:ext cx="1039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3589665" y="6021288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V="1">
            <a:off x="2550319" y="6021288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4923"/>
              </p:ext>
            </p:extLst>
          </p:nvPr>
        </p:nvGraphicFramePr>
        <p:xfrm>
          <a:off x="4751388" y="2825750"/>
          <a:ext cx="2271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6" name="Equation" r:id="rId7" imgW="2273040" imgH="558720" progId="Equation.DSMT4">
                  <p:embed/>
                </p:oleObj>
              </mc:Choice>
              <mc:Fallback>
                <p:oleObj name="Equation" r:id="rId7" imgW="2273040" imgH="55872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825750"/>
                        <a:ext cx="227171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向右箭號 47"/>
          <p:cNvSpPr/>
          <p:nvPr/>
        </p:nvSpPr>
        <p:spPr>
          <a:xfrm>
            <a:off x="4283968" y="4725144"/>
            <a:ext cx="4420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891392" y="4581708"/>
            <a:ext cx="3065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orthonormalization</a:t>
            </a:r>
            <a:endParaRPr lang="zh-TW" altLang="en-US" i="1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43684" y="4079426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i="1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003059" y="4079426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i="1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275897" y="4732561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i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2540933" y="4723291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i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1786806" y="5445804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i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009632" y="5445804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i="1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2308816" y="6093296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i="1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3555074" y="6079735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i="1" dirty="0"/>
          </a:p>
        </p:txBody>
      </p: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29456"/>
              </p:ext>
            </p:extLst>
          </p:nvPr>
        </p:nvGraphicFramePr>
        <p:xfrm>
          <a:off x="276045" y="3739668"/>
          <a:ext cx="709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7" name="Equation" r:id="rId9" imgW="711000" imgH="368280" progId="Equation.DSMT4">
                  <p:embed/>
                </p:oleObj>
              </mc:Choice>
              <mc:Fallback>
                <p:oleObj name="Equation" r:id="rId9" imgW="711000" imgH="36828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45" y="3739668"/>
                        <a:ext cx="709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13640"/>
              </p:ext>
            </p:extLst>
          </p:nvPr>
        </p:nvGraphicFramePr>
        <p:xfrm>
          <a:off x="354013" y="4678363"/>
          <a:ext cx="6842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8" name="Equation" r:id="rId11" imgW="685800" imgH="368280" progId="Equation.DSMT4">
                  <p:embed/>
                </p:oleObj>
              </mc:Choice>
              <mc:Fallback>
                <p:oleObj name="Equation" r:id="rId11" imgW="685800" imgH="368280" progId="Equation.DSMT4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678363"/>
                        <a:ext cx="6842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50526"/>
              </p:ext>
            </p:extLst>
          </p:nvPr>
        </p:nvGraphicFramePr>
        <p:xfrm>
          <a:off x="388877" y="5433700"/>
          <a:ext cx="709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9" name="Equation" r:id="rId13" imgW="711000" imgH="368280" progId="Equation.DSMT4">
                  <p:embed/>
                </p:oleObj>
              </mc:Choice>
              <mc:Fallback>
                <p:oleObj name="Equation" r:id="rId13" imgW="711000" imgH="368280" progId="Equation.DSMT4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77" y="5433700"/>
                        <a:ext cx="709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99787"/>
              </p:ext>
            </p:extLst>
          </p:nvPr>
        </p:nvGraphicFramePr>
        <p:xfrm>
          <a:off x="439738" y="6054725"/>
          <a:ext cx="6969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0" name="Equation" r:id="rId15" imgW="698400" imgH="368280" progId="Equation.DSMT4">
                  <p:embed/>
                </p:oleObj>
              </mc:Choice>
              <mc:Fallback>
                <p:oleObj name="Equation" r:id="rId15" imgW="698400" imgH="368280" progId="Equation.DSMT4">
                  <p:embed/>
                  <p:pic>
                    <p:nvPicPr>
                      <p:cNvPr id="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6054725"/>
                        <a:ext cx="6969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01B4D1E9-D37E-4677-9844-2535D43A9B45}"/>
              </a:ext>
            </a:extLst>
          </p:cNvPr>
          <p:cNvCxnSpPr>
            <a:cxnSpLocks/>
          </p:cNvCxnSpPr>
          <p:nvPr/>
        </p:nvCxnSpPr>
        <p:spPr>
          <a:xfrm>
            <a:off x="6950633" y="2607688"/>
            <a:ext cx="7921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40065867-B44D-466D-AAE9-64C6E7C0D688}"/>
              </a:ext>
            </a:extLst>
          </p:cNvPr>
          <p:cNvCxnSpPr>
            <a:cxnSpLocks/>
          </p:cNvCxnSpPr>
          <p:nvPr/>
        </p:nvCxnSpPr>
        <p:spPr>
          <a:xfrm>
            <a:off x="7742738" y="2175640"/>
            <a:ext cx="820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5EBAF127-E7D7-4DCD-B496-BD5EB3D17F78}"/>
              </a:ext>
            </a:extLst>
          </p:cNvPr>
          <p:cNvCxnSpPr/>
          <p:nvPr/>
        </p:nvCxnSpPr>
        <p:spPr>
          <a:xfrm flipV="1">
            <a:off x="7742738" y="217564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959C09D1-FA1F-4B9C-9FF1-494942B07EF4}"/>
              </a:ext>
            </a:extLst>
          </p:cNvPr>
          <p:cNvSpPr txBox="1"/>
          <p:nvPr/>
        </p:nvSpPr>
        <p:spPr>
          <a:xfrm>
            <a:off x="7584731" y="2516320"/>
            <a:ext cx="31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i="1" dirty="0"/>
          </a:p>
        </p:txBody>
      </p:sp>
      <p:graphicFrame>
        <p:nvGraphicFramePr>
          <p:cNvPr id="76" name="Object 4">
            <a:extLst>
              <a:ext uri="{FF2B5EF4-FFF2-40B4-BE49-F238E27FC236}">
                <a16:creationId xmlns:a16="http://schemas.microsoft.com/office/drawing/2014/main" id="{5F8BFED6-3AE5-435C-BCCD-3FA615CA9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3545"/>
              </p:ext>
            </p:extLst>
          </p:nvPr>
        </p:nvGraphicFramePr>
        <p:xfrm>
          <a:off x="7378700" y="1814513"/>
          <a:ext cx="5715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1" name="Equation" r:id="rId17" imgW="571320" imgH="368280" progId="Equation.DSMT4">
                  <p:embed/>
                </p:oleObj>
              </mc:Choice>
              <mc:Fallback>
                <p:oleObj name="Equation" r:id="rId17" imgW="571320" imgH="368280" progId="Equation.DSMT4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1814513"/>
                        <a:ext cx="5715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44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A80A9-79E1-495A-8FB9-C1D2721F2EA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328515" y="714602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注意：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任何 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even function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和任何 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odd function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[-</a:t>
            </a:r>
            <a:r>
              <a:rPr lang="en-US" altLang="zh-TW" sz="2200" b="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 </a:t>
            </a:r>
            <a:r>
              <a:rPr lang="zh-TW" altLang="en-US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之間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必為</a:t>
            </a:r>
            <a:b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en-US" altLang="zh-TW" sz="2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orthogonal,                                                    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= -</a:t>
            </a:r>
            <a:r>
              <a:rPr lang="en-US" altLang="zh-TW" sz="2200" b="0" i="1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254" name="矩形 1"/>
          <p:cNvSpPr>
            <a:spLocks noChangeArrowheads="1"/>
          </p:cNvSpPr>
          <p:nvPr/>
        </p:nvSpPr>
        <p:spPr bwMode="auto">
          <a:xfrm>
            <a:off x="323850" y="714602"/>
            <a:ext cx="7921625" cy="719138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00690"/>
              </p:ext>
            </p:extLst>
          </p:nvPr>
        </p:nvGraphicFramePr>
        <p:xfrm>
          <a:off x="1331640" y="1772816"/>
          <a:ext cx="2352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9" name="Equation" r:id="rId3" imgW="2361960" imgH="558720" progId="Equation.DSMT4">
                  <p:embed/>
                </p:oleObj>
              </mc:Choice>
              <mc:Fallback>
                <p:oleObj name="Equation" r:id="rId3" imgW="2361960" imgH="55872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352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19672" y="2715525"/>
            <a:ext cx="716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dirty="0"/>
              <a:t>even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627784" y="2715525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dirty="0"/>
              <a:t>odd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 bwMode="auto">
          <a:xfrm flipV="1">
            <a:off x="1978103" y="2376707"/>
            <a:ext cx="73617" cy="449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線單箭頭接點 22"/>
          <p:cNvCxnSpPr>
            <a:stCxn id="17" idx="0"/>
          </p:cNvCxnSpPr>
          <p:nvPr/>
        </p:nvCxnSpPr>
        <p:spPr bwMode="auto">
          <a:xfrm flipH="1" flipV="1">
            <a:off x="2700596" y="2279565"/>
            <a:ext cx="231118" cy="435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F77BCA9E-28BA-4029-AABD-4BB0A05F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96" y="3711589"/>
            <a:ext cx="6624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(3) orthogonal set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D5D6C5D-9613-45A9-B98A-5D3DCA22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78" y="4247318"/>
            <a:ext cx="7489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For a set of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functions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………., if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915FE420-B3B1-4BB2-AB78-3DF77E73B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379397"/>
              </p:ext>
            </p:extLst>
          </p:nvPr>
        </p:nvGraphicFramePr>
        <p:xfrm>
          <a:off x="2258227" y="4884554"/>
          <a:ext cx="23415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0" name="Equation" r:id="rId5" imgW="2349500" imgH="558800" progId="Equation.DSMT4">
                  <p:embed/>
                </p:oleObj>
              </mc:Choice>
              <mc:Fallback>
                <p:oleObj name="Equation" r:id="rId5" imgW="2349500" imgH="558800" progId="Equation.DSMT4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227" y="4884554"/>
                        <a:ext cx="23415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>
            <a:extLst>
              <a:ext uri="{FF2B5EF4-FFF2-40B4-BE49-F238E27FC236}">
                <a16:creationId xmlns:a16="http://schemas.microsoft.com/office/drawing/2014/main" id="{EA23EF98-9E23-4D26-A123-F82F7D5B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690" y="4893641"/>
            <a:ext cx="1893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 any </a:t>
            </a:r>
            <a:r>
              <a:rPr lang="en-US" altLang="zh-TW" sz="2200" b="0" i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="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b="0" i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E7FC86E5-FA5A-428B-A029-F6840DBB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05" y="5543140"/>
            <a:ext cx="7553845" cy="8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………..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i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s an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 set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on the interval [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]  </a:t>
            </a:r>
          </a:p>
        </p:txBody>
      </p:sp>
    </p:spTree>
    <p:extLst>
      <p:ext uri="{BB962C8B-B14F-4D97-AF65-F5344CB8AC3E}">
        <p14:creationId xmlns:p14="http://schemas.microsoft.com/office/powerpoint/2010/main" val="1050207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261803"/>
              </p:ext>
            </p:extLst>
          </p:nvPr>
        </p:nvGraphicFramePr>
        <p:xfrm>
          <a:off x="1763688" y="1052736"/>
          <a:ext cx="34655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8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052736"/>
                        <a:ext cx="34655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40483" y="990923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Set</a:t>
            </a:r>
            <a:endParaRPr lang="zh-TW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43442"/>
              </p:ext>
            </p:extLst>
          </p:nvPr>
        </p:nvGraphicFramePr>
        <p:xfrm>
          <a:off x="1248495" y="1566987"/>
          <a:ext cx="37512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9" name="Equation" r:id="rId5" imgW="3759120" imgH="787320" progId="Equation.DSMT4">
                  <p:embed/>
                </p:oleObj>
              </mc:Choice>
              <mc:Fallback>
                <p:oleObj name="Equation" r:id="rId5" imgW="3759120" imgH="78732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495" y="1566987"/>
                        <a:ext cx="37512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95536" y="42703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Answer:</a:t>
            </a:r>
            <a:endParaRPr lang="zh-TW" alt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09478"/>
              </p:ext>
            </p:extLst>
          </p:nvPr>
        </p:nvGraphicFramePr>
        <p:xfrm>
          <a:off x="1221856" y="2647107"/>
          <a:ext cx="39512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0" name="Equation" r:id="rId7" imgW="3962160" imgH="368280" progId="Equation.DSMT4">
                  <p:embed/>
                </p:oleObj>
              </mc:Choice>
              <mc:Fallback>
                <p:oleObj name="Equation" r:id="rId7" imgW="3962160" imgH="36828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856" y="2647107"/>
                        <a:ext cx="395128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02947"/>
              </p:ext>
            </p:extLst>
          </p:nvPr>
        </p:nvGraphicFramePr>
        <p:xfrm>
          <a:off x="1852613" y="3074988"/>
          <a:ext cx="48910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1" name="Equation" r:id="rId9" imgW="4902120" imgH="774360" progId="Equation.DSMT4">
                  <p:embed/>
                </p:oleObj>
              </mc:Choice>
              <mc:Fallback>
                <p:oleObj name="Equation" r:id="rId9" imgW="4902120" imgH="77436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074988"/>
                        <a:ext cx="489108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71736"/>
              </p:ext>
            </p:extLst>
          </p:nvPr>
        </p:nvGraphicFramePr>
        <p:xfrm>
          <a:off x="1277108" y="4006751"/>
          <a:ext cx="63484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2" name="Equation" r:id="rId11" imgW="6362640" imgH="952200" progId="Equation.DSMT4">
                  <p:embed/>
                </p:oleObj>
              </mc:Choice>
              <mc:Fallback>
                <p:oleObj name="Equation" r:id="rId11" imgW="6362640" imgH="9522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108" y="4006751"/>
                        <a:ext cx="6348413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859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15643"/>
              </p:ext>
            </p:extLst>
          </p:nvPr>
        </p:nvGraphicFramePr>
        <p:xfrm>
          <a:off x="683568" y="665163"/>
          <a:ext cx="63706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1" name="Equation" r:id="rId3" imgW="6387840" imgH="368280" progId="Equation.DSMT4">
                  <p:embed/>
                </p:oleObj>
              </mc:Choice>
              <mc:Fallback>
                <p:oleObj name="Equation" r:id="rId3" imgW="6387840" imgH="368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65163"/>
                        <a:ext cx="63706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89533"/>
              </p:ext>
            </p:extLst>
          </p:nvPr>
        </p:nvGraphicFramePr>
        <p:xfrm>
          <a:off x="623887" y="1280636"/>
          <a:ext cx="73326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2" name="Equation" r:id="rId5" imgW="7353000" imgH="888840" progId="Equation.DSMT4">
                  <p:embed/>
                </p:oleObj>
              </mc:Choice>
              <mc:Fallback>
                <p:oleObj name="Equation" r:id="rId5" imgW="7353000" imgH="88884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1280636"/>
                        <a:ext cx="73326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84622"/>
              </p:ext>
            </p:extLst>
          </p:nvPr>
        </p:nvGraphicFramePr>
        <p:xfrm>
          <a:off x="642937" y="2564904"/>
          <a:ext cx="72945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3" name="Equation" r:id="rId7" imgW="7315200" imgH="545760" progId="Equation.DSMT4">
                  <p:embed/>
                </p:oleObj>
              </mc:Choice>
              <mc:Fallback>
                <p:oleObj name="Equation" r:id="rId7" imgW="7315200" imgH="54576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" y="2564904"/>
                        <a:ext cx="72945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057360"/>
              </p:ext>
            </p:extLst>
          </p:nvPr>
        </p:nvGraphicFramePr>
        <p:xfrm>
          <a:off x="623887" y="3356992"/>
          <a:ext cx="7348538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4" name="Equation" r:id="rId9" imgW="7365960" imgH="1765080" progId="Equation.DSMT4">
                  <p:embed/>
                </p:oleObj>
              </mc:Choice>
              <mc:Fallback>
                <p:oleObj name="Equation" r:id="rId9" imgW="7365960" imgH="176508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3356992"/>
                        <a:ext cx="7348538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39552" y="5358225"/>
            <a:ext cx="1877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………………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63217" y="5789112"/>
            <a:ext cx="1877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………………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499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7544" y="548680"/>
            <a:ext cx="7544427" cy="46166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附錄七 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Compressive Sensing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635372" y="1201763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 problems that compressive sensing deals with:</a:t>
            </a: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611560" y="1628800"/>
            <a:ext cx="78724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Suppose that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 ………….. form an 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over-complete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non-orthogonal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spanning set.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(Problem 1) We want to minimize ||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||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(||  ||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zero-order norm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||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||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意指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0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的值不為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0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的個數）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such that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　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32352"/>
              </p:ext>
            </p:extLst>
          </p:nvPr>
        </p:nvGraphicFramePr>
        <p:xfrm>
          <a:off x="2886447" y="3503638"/>
          <a:ext cx="18065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14" name="Equation" r:id="rId3" imgW="1803400" imgH="533400" progId="Equation.DSMT4">
                  <p:embed/>
                </p:oleObj>
              </mc:Choice>
              <mc:Fallback>
                <p:oleObj name="Equation" r:id="rId3" imgW="1803400" imgH="533400" progId="Equation.DSMT4">
                  <p:embed/>
                  <p:pic>
                    <p:nvPicPr>
                      <p:cNvPr id="2150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447" y="3503638"/>
                        <a:ext cx="18065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649660" y="4010050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(Problem 2) We want to minimize ||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||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such that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01601"/>
              </p:ext>
            </p:extLst>
          </p:nvPr>
        </p:nvGraphicFramePr>
        <p:xfrm>
          <a:off x="1962522" y="4503763"/>
          <a:ext cx="3752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15" name="Equation" r:id="rId5" imgW="3746500" imgH="762000" progId="Equation.DSMT4">
                  <p:embed/>
                </p:oleObj>
              </mc:Choice>
              <mc:Fallback>
                <p:oleObj name="Equation" r:id="rId5" imgW="3746500" imgH="762000" progId="Equation.DSMT4">
                  <p:embed/>
                  <p:pic>
                    <p:nvPicPr>
                      <p:cNvPr id="2151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522" y="4503763"/>
                        <a:ext cx="37528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11"/>
          <p:cNvSpPr>
            <a:spLocks noChangeArrowheads="1"/>
          </p:cNvSpPr>
          <p:nvPr/>
        </p:nvSpPr>
        <p:spPr bwMode="auto">
          <a:xfrm>
            <a:off x="611560" y="52959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(Problem 3) When ||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||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limited to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we want to minimize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23106"/>
              </p:ext>
            </p:extLst>
          </p:nvPr>
        </p:nvGraphicFramePr>
        <p:xfrm>
          <a:off x="2700710" y="5734075"/>
          <a:ext cx="25193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16" name="Equation" r:id="rId7" imgW="2514600" imgH="762000" progId="Equation.DSMT4">
                  <p:embed/>
                </p:oleObj>
              </mc:Choice>
              <mc:Fallback>
                <p:oleObj name="Equation" r:id="rId7" imgW="2514600" imgH="762000" progId="Equation.DSMT4">
                  <p:embed/>
                  <p:pic>
                    <p:nvPicPr>
                      <p:cNvPr id="215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0" y="5734075"/>
                        <a:ext cx="25193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17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25029"/>
              </p:ext>
            </p:extLst>
          </p:nvPr>
        </p:nvGraphicFramePr>
        <p:xfrm>
          <a:off x="1907704" y="1981778"/>
          <a:ext cx="38846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6" name="Equation" r:id="rId3" imgW="3860640" imgH="711000" progId="Equation.DSMT4">
                  <p:embed/>
                </p:oleObj>
              </mc:Choice>
              <mc:Fallback>
                <p:oleObj name="Equation" r:id="rId3" imgW="3860640" imgH="711000" progId="Equation.DSMT4">
                  <p:embed/>
                  <p:pic>
                    <p:nvPicPr>
                      <p:cNvPr id="13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81778"/>
                        <a:ext cx="38846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533056" y="467222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Examples for the spanning set used for compressive sensing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(Since they are not linearly independent, they are not basis).  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1413356"/>
            <a:ext cx="2380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3-atom form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1560" y="2949265"/>
            <a:ext cx="2380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4-atom form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60127"/>
              </p:ext>
            </p:extLst>
          </p:nvPr>
        </p:nvGraphicFramePr>
        <p:xfrm>
          <a:off x="1701452" y="3663640"/>
          <a:ext cx="47291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7" name="Equation" r:id="rId5" imgW="4698720" imgH="711000" progId="Equation.DSMT4">
                  <p:embed/>
                </p:oleObj>
              </mc:Choice>
              <mc:Fallback>
                <p:oleObj name="Equation" r:id="rId5" imgW="4698720" imgH="71100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452" y="3663640"/>
                        <a:ext cx="47291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11560" y="522920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Problems: over-complete, non-orthogonal, too many functions in the sets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414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2668" y="635145"/>
            <a:ext cx="8435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3.4 Other Orthogonal Polynomials </a:t>
            </a:r>
            <a:endParaRPr lang="en-US" altLang="zh-TW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335" y="4869160"/>
            <a:ext cx="818646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[1] R. </a:t>
            </a:r>
            <a:r>
              <a:rPr lang="en-US" altLang="zh-TW" sz="2000" dirty="0" err="1">
                <a:cs typeface="Times New Roman" panose="02020603050405020304" pitchFamily="18" charset="0"/>
              </a:rPr>
              <a:t>Beals</a:t>
            </a:r>
            <a:r>
              <a:rPr lang="en-US" altLang="zh-TW" sz="2000" dirty="0">
                <a:cs typeface="Times New Roman" panose="02020603050405020304" pitchFamily="18" charset="0"/>
              </a:rPr>
              <a:t>, Special Functions and Orthogonal Polynomials, Cambridge Studies in Advanced Mathematics, vol. 153, Cambridge University Press, 2016.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[2] M. R. Spiegel, Mathematical Handbook, </a:t>
            </a:r>
            <a:r>
              <a:rPr lang="en-US" altLang="zh-TW" sz="2000" dirty="0" err="1">
                <a:cs typeface="Times New Roman" panose="02020603050405020304" pitchFamily="18" charset="0"/>
              </a:rPr>
              <a:t>Schaum</a:t>
            </a:r>
            <a:r>
              <a:rPr lang="en-US" altLang="zh-TW" sz="2000" dirty="0">
                <a:cs typeface="Times New Roman" panose="02020603050405020304" pitchFamily="18" charset="0"/>
              </a:rPr>
              <a:t>, 1990. </a:t>
            </a:r>
          </a:p>
        </p:txBody>
      </p:sp>
      <p:sp>
        <p:nvSpPr>
          <p:cNvPr id="11" name="矩形 10"/>
          <p:cNvSpPr/>
          <p:nvPr/>
        </p:nvSpPr>
        <p:spPr>
          <a:xfrm>
            <a:off x="456375" y="2176033"/>
            <a:ext cx="8186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In addition to Legendre Polynomials, there are many other orthogonal polynomials. However, their weight functions and intervals are different.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8565940-C7A8-4A91-A892-60304DEB5B8A}"/>
              </a:ext>
            </a:extLst>
          </p:cNvPr>
          <p:cNvSpPr txBox="1"/>
          <p:nvPr/>
        </p:nvSpPr>
        <p:spPr>
          <a:xfrm>
            <a:off x="4067944" y="108443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只教不考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8531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04F9A9C-7911-4CBF-94E1-AF1208E01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49647"/>
              </p:ext>
            </p:extLst>
          </p:nvPr>
        </p:nvGraphicFramePr>
        <p:xfrm>
          <a:off x="755576" y="908720"/>
          <a:ext cx="7632848" cy="544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97941983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4199788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71891374"/>
                    </a:ext>
                  </a:extLst>
                </a:gridCol>
              </a:tblGrid>
              <a:tr h="608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Function </a:t>
                      </a:r>
                      <a:r>
                        <a:rPr lang="en-US" altLang="zh-TW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046496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Legendre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[-1, 1]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84302"/>
                  </a:ext>
                </a:extLst>
              </a:tr>
              <a:tr h="5840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Jacobi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(1+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i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(1–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i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TW" altLang="en-US" sz="2000" b="0" i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[-1, 1]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33254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Legendre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(Ultraspherical, </a:t>
                      </a:r>
                      <a:r>
                        <a:rPr lang="en-US" altLang="zh-TW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Gegenbauer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(1–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i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i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[-1, 1]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406920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Chebyshev (1</a:t>
                      </a:r>
                      <a:r>
                        <a:rPr lang="en-US" altLang="zh-TW" sz="2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Kind)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(1–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i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zh-TW" sz="2000" b="0" i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lang="zh-TW" altLang="en-US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[-1, 1]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892963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Chebyshev (2</a:t>
                      </a:r>
                      <a:r>
                        <a:rPr lang="en-US" altLang="zh-TW" sz="2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Kind)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(1–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i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i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1/2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[-1, 1]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18162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Laguerre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[0,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480368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Laguerre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[0,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616414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Hermite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0765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58337229-5C5B-4A0A-B86B-87553B03300C}"/>
              </a:ext>
            </a:extLst>
          </p:cNvPr>
          <p:cNvSpPr/>
          <p:nvPr/>
        </p:nvSpPr>
        <p:spPr>
          <a:xfrm>
            <a:off x="934818" y="289838"/>
            <a:ext cx="7274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Summary of Weights and Supports of Orthogonal Polynomials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6A7581DA-A7D9-497B-90E0-133F41898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65672"/>
              </p:ext>
            </p:extLst>
          </p:nvPr>
        </p:nvGraphicFramePr>
        <p:xfrm>
          <a:off x="4876799" y="5169677"/>
          <a:ext cx="6492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8" name="Equation" r:id="rId3" imgW="647640" imgH="317160" progId="Equation.DSMT4">
                  <p:embed/>
                </p:oleObj>
              </mc:Choice>
              <mc:Fallback>
                <p:oleObj name="Equation" r:id="rId3" imgW="647640" imgH="31716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99" y="5169677"/>
                        <a:ext cx="6492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A261D47C-7FB1-4781-AD85-FCC9CDE5A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70788"/>
              </p:ext>
            </p:extLst>
          </p:nvPr>
        </p:nvGraphicFramePr>
        <p:xfrm>
          <a:off x="5006975" y="4559300"/>
          <a:ext cx="3698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9" name="Equation" r:id="rId5" imgW="368280" imgH="317160" progId="Equation.DSMT4">
                  <p:embed/>
                </p:oleObj>
              </mc:Choice>
              <mc:Fallback>
                <p:oleObj name="Equation" r:id="rId5" imgW="368280" imgH="31716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6A7581DA-A7D9-497B-90E0-133F41898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4559300"/>
                        <a:ext cx="3698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4870278F-DE93-4DE0-9ECA-1EE460F97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957669"/>
              </p:ext>
            </p:extLst>
          </p:nvPr>
        </p:nvGraphicFramePr>
        <p:xfrm>
          <a:off x="4968875" y="5768975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0" name="Equation" r:id="rId7" imgW="444240" imgH="368280" progId="Equation.DSMT4">
                  <p:embed/>
                </p:oleObj>
              </mc:Choice>
              <mc:Fallback>
                <p:oleObj name="Equation" r:id="rId7" imgW="444240" imgH="3682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5768975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284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9090-6292-49DE-8BD2-0E813762E5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70424"/>
              </p:ext>
            </p:extLst>
          </p:nvPr>
        </p:nvGraphicFramePr>
        <p:xfrm>
          <a:off x="1540012" y="901550"/>
          <a:ext cx="1993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85" name="Equation" r:id="rId3" imgW="1981080" imgH="583920" progId="Equation.DSMT4">
                  <p:embed/>
                </p:oleObj>
              </mc:Choice>
              <mc:Fallback>
                <p:oleObj name="Equation" r:id="rId3" imgW="1981080" imgH="58392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12" y="901550"/>
                        <a:ext cx="1993900" cy="587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6063" y="330032"/>
            <a:ext cx="4679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Associated Legendre Functions </a:t>
            </a:r>
          </a:p>
        </p:txBody>
      </p:sp>
      <p:sp>
        <p:nvSpPr>
          <p:cNvPr id="8" name="矩形 7"/>
          <p:cNvSpPr/>
          <p:nvPr/>
        </p:nvSpPr>
        <p:spPr>
          <a:xfrm>
            <a:off x="363672" y="1583448"/>
            <a:ext cx="6296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i="1" dirty="0" err="1">
                <a:cs typeface="Times New Roman" panose="02020603050405020304" pitchFamily="18" charset="0"/>
              </a:rPr>
              <a:t>P</a:t>
            </a:r>
            <a:r>
              <a:rPr lang="en-US" altLang="zh-TW" i="1" baseline="-25000" dirty="0" err="1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): the Legendre polynomial of order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, in fact, </a:t>
            </a:r>
            <a:endParaRPr lang="en-US" altLang="zh-TW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878896"/>
              </p:ext>
            </p:extLst>
          </p:nvPr>
        </p:nvGraphicFramePr>
        <p:xfrm>
          <a:off x="6491288" y="1655763"/>
          <a:ext cx="14954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86" name="Equation" r:id="rId5" imgW="1485720" imgH="355320" progId="Equation.DSMT4">
                  <p:embed/>
                </p:oleObj>
              </mc:Choice>
              <mc:Fallback>
                <p:oleObj name="Equation" r:id="rId5" imgW="1485720" imgH="35532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1655763"/>
                        <a:ext cx="14954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37337"/>
              </p:ext>
            </p:extLst>
          </p:nvPr>
        </p:nvGraphicFramePr>
        <p:xfrm>
          <a:off x="841511" y="2761235"/>
          <a:ext cx="3273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87" name="Equation" r:id="rId7" imgW="3251160" imgH="495000" progId="Equation.DSMT4">
                  <p:embed/>
                </p:oleObj>
              </mc:Choice>
              <mc:Fallback>
                <p:oleObj name="Equation" r:id="rId7" imgW="3251160" imgH="4950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11" y="2761235"/>
                        <a:ext cx="32734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512871" y="2775309"/>
            <a:ext cx="1009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cs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68931"/>
              </p:ext>
            </p:extLst>
          </p:nvPr>
        </p:nvGraphicFramePr>
        <p:xfrm>
          <a:off x="841511" y="3408586"/>
          <a:ext cx="42449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88" name="Equation" r:id="rId9" imgW="4216320" imgH="634680" progId="Equation.DSMT4">
                  <p:embed/>
                </p:oleObj>
              </mc:Choice>
              <mc:Fallback>
                <p:oleObj name="Equation" r:id="rId9" imgW="4216320" imgH="634680" progId="Equation.DSMT4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11" y="3408586"/>
                        <a:ext cx="42449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229937" y="4314438"/>
            <a:ext cx="8186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Ex: When </a:t>
            </a:r>
            <a:r>
              <a:rPr lang="en-US" altLang="zh-TW" i="1" dirty="0">
                <a:cs typeface="Times New Roman" panose="02020603050405020304" pitchFamily="18" charset="0"/>
              </a:rPr>
              <a:t>m</a:t>
            </a:r>
            <a:r>
              <a:rPr lang="en-US" altLang="zh-TW" dirty="0">
                <a:cs typeface="Times New Roman" panose="02020603050405020304" pitchFamily="18" charset="0"/>
              </a:rPr>
              <a:t> = 1,</a:t>
            </a:r>
            <a:endParaRPr lang="en-US" altLang="zh-TW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21265"/>
              </p:ext>
            </p:extLst>
          </p:nvPr>
        </p:nvGraphicFramePr>
        <p:xfrm>
          <a:off x="1471613" y="5011738"/>
          <a:ext cx="9842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89" name="Equation" r:id="rId11" imgW="977760" imgH="355320" progId="Equation.DSMT4">
                  <p:embed/>
                </p:oleObj>
              </mc:Choice>
              <mc:Fallback>
                <p:oleObj name="Equation" r:id="rId11" imgW="977760" imgH="35532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5011738"/>
                        <a:ext cx="9842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62345"/>
              </p:ext>
            </p:extLst>
          </p:nvPr>
        </p:nvGraphicFramePr>
        <p:xfrm>
          <a:off x="4503738" y="4992688"/>
          <a:ext cx="1200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90" name="Equation" r:id="rId13" imgW="1193760" imgH="355320" progId="Equation.DSMT4">
                  <p:embed/>
                </p:oleObj>
              </mc:Choice>
              <mc:Fallback>
                <p:oleObj name="Equation" r:id="rId13" imgW="1193760" imgH="35532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4992688"/>
                        <a:ext cx="12001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45827"/>
              </p:ext>
            </p:extLst>
          </p:nvPr>
        </p:nvGraphicFramePr>
        <p:xfrm>
          <a:off x="1466850" y="5537200"/>
          <a:ext cx="18494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91" name="Equation" r:id="rId15" imgW="1841400" imgH="520560" progId="Equation.DSMT4">
                  <p:embed/>
                </p:oleObj>
              </mc:Choice>
              <mc:Fallback>
                <p:oleObj name="Equation" r:id="rId15" imgW="1841400" imgH="52056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5537200"/>
                        <a:ext cx="18494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1024" y="2207155"/>
            <a:ext cx="43300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They are orthogonal for </a:t>
            </a:r>
            <a:r>
              <a:rPr lang="en-US" altLang="zh-TW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zh-TW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[-1, 1], </a:t>
            </a:r>
            <a:r>
              <a:rPr lang="en-US" altLang="zh-TW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874773"/>
              </p:ext>
            </p:extLst>
          </p:nvPr>
        </p:nvGraphicFramePr>
        <p:xfrm>
          <a:off x="4510088" y="5559425"/>
          <a:ext cx="21193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92" name="Equation" r:id="rId17" imgW="2108160" imgH="520560" progId="Equation.DSMT4">
                  <p:embed/>
                </p:oleObj>
              </mc:Choice>
              <mc:Fallback>
                <p:oleObj name="Equation" r:id="rId17" imgW="2108160" imgH="52056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59425"/>
                        <a:ext cx="21193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96885"/>
              </p:ext>
            </p:extLst>
          </p:nvPr>
        </p:nvGraphicFramePr>
        <p:xfrm>
          <a:off x="4523578" y="2182210"/>
          <a:ext cx="18335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93" name="Equation" r:id="rId19" imgW="1828800" imgH="507960" progId="Equation.DSMT4">
                  <p:embed/>
                </p:oleObj>
              </mc:Choice>
              <mc:Fallback>
                <p:oleObj name="Equation" r:id="rId19" imgW="1828800" imgH="50796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578" y="2182210"/>
                        <a:ext cx="18335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733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E0403-DADD-4A92-82CE-A6A7D752B2A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456859" y="332656"/>
            <a:ext cx="467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Chebychev polynomials </a:t>
            </a:r>
          </a:p>
        </p:txBody>
      </p:sp>
      <p:graphicFrame>
        <p:nvGraphicFramePr>
          <p:cNvPr id="768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32293"/>
              </p:ext>
            </p:extLst>
          </p:nvPr>
        </p:nvGraphicFramePr>
        <p:xfrm>
          <a:off x="3414713" y="4246563"/>
          <a:ext cx="4130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0" name="Equation" r:id="rId3" imgW="4025880" imgH="393480" progId="Equation.DSMT4">
                  <p:embed/>
                </p:oleObj>
              </mc:Choice>
              <mc:Fallback>
                <p:oleObj name="Equation" r:id="rId3" imgW="4025880" imgH="393480" progId="Equation.DSMT4">
                  <p:embed/>
                  <p:pic>
                    <p:nvPicPr>
                      <p:cNvPr id="768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246563"/>
                        <a:ext cx="41306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198402" y="4227792"/>
            <a:ext cx="3887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They are the solutions of </a:t>
            </a:r>
          </a:p>
        </p:txBody>
      </p:sp>
      <p:graphicFrame>
        <p:nvGraphicFramePr>
          <p:cNvPr id="768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56726"/>
              </p:ext>
            </p:extLst>
          </p:nvPr>
        </p:nvGraphicFramePr>
        <p:xfrm>
          <a:off x="530225" y="3216275"/>
          <a:ext cx="3222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1" name="Equation" r:id="rId5" imgW="3213000" imgH="685800" progId="Equation.DSMT4">
                  <p:embed/>
                </p:oleObj>
              </mc:Choice>
              <mc:Fallback>
                <p:oleObj name="Equation" r:id="rId5" imgW="3213000" imgH="685800" progId="Equation.DSMT4">
                  <p:embed/>
                  <p:pic>
                    <p:nvPicPr>
                      <p:cNvPr id="768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216275"/>
                        <a:ext cx="32226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3409609" y="332656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電子學和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filter design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常用</a:t>
            </a:r>
          </a:p>
        </p:txBody>
      </p:sp>
      <p:graphicFrame>
        <p:nvGraphicFramePr>
          <p:cNvPr id="768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912800"/>
              </p:ext>
            </p:extLst>
          </p:nvPr>
        </p:nvGraphicFramePr>
        <p:xfrm>
          <a:off x="2390596" y="886000"/>
          <a:ext cx="20669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2" name="Equation" r:id="rId7" imgW="2057400" imgH="368280" progId="Equation.DSMT4">
                  <p:embed/>
                </p:oleObj>
              </mc:Choice>
              <mc:Fallback>
                <p:oleObj name="Equation" r:id="rId7" imgW="2057400" imgH="368280" progId="Equation.DSMT4">
                  <p:embed/>
                  <p:pic>
                    <p:nvPicPr>
                      <p:cNvPr id="768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596" y="886000"/>
                        <a:ext cx="2066925" cy="3698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4340"/>
              </p:ext>
            </p:extLst>
          </p:nvPr>
        </p:nvGraphicFramePr>
        <p:xfrm>
          <a:off x="4818514" y="2402073"/>
          <a:ext cx="17192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3" name="Equation" r:id="rId9" imgW="1714320" imgH="660240" progId="Equation.DSMT4">
                  <p:embed/>
                </p:oleObj>
              </mc:Choice>
              <mc:Fallback>
                <p:oleObj name="Equation" r:id="rId9" imgW="1714320" imgH="66024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514" y="2402073"/>
                        <a:ext cx="171926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3099457" y="2481594"/>
            <a:ext cx="13580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 [-1, 1]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56932"/>
              </p:ext>
            </p:extLst>
          </p:nvPr>
        </p:nvGraphicFramePr>
        <p:xfrm>
          <a:off x="1835696" y="1436863"/>
          <a:ext cx="34067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4" name="Equation" r:id="rId11" imgW="3390840" imgH="774360" progId="Equation.DSMT4">
                  <p:embed/>
                </p:oleObj>
              </mc:Choice>
              <mc:Fallback>
                <p:oleObj name="Equation" r:id="rId11" imgW="3390840" imgH="774360" progId="Equation.DSMT4">
                  <p:embed/>
                  <p:pic>
                    <p:nvPicPr>
                      <p:cNvPr id="768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36863"/>
                        <a:ext cx="3406775" cy="777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72468" y="2473850"/>
            <a:ext cx="29450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They are orthogonal for </a:t>
            </a:r>
            <a:endParaRPr lang="zh-TW" altLang="en-US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498362"/>
              </p:ext>
            </p:extLst>
          </p:nvPr>
        </p:nvGraphicFramePr>
        <p:xfrm>
          <a:off x="4704943" y="3131000"/>
          <a:ext cx="37449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5" name="Equation" r:id="rId13" imgW="3733560" imgH="787320" progId="Equation.DSMT4">
                  <p:embed/>
                </p:oleObj>
              </mc:Choice>
              <mc:Fallback>
                <p:oleObj name="Equation" r:id="rId13" imgW="3733560" imgH="787320" progId="Equation.DSMT4">
                  <p:embed/>
                  <p:pic>
                    <p:nvPicPr>
                      <p:cNvPr id="768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943" y="3131000"/>
                        <a:ext cx="37449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310537"/>
              </p:ext>
            </p:extLst>
          </p:nvPr>
        </p:nvGraphicFramePr>
        <p:xfrm>
          <a:off x="1503363" y="5024438"/>
          <a:ext cx="9191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6" name="Equation" r:id="rId15" imgW="914400" imgH="330120" progId="Equation.DSMT4">
                  <p:embed/>
                </p:oleObj>
              </mc:Choice>
              <mc:Fallback>
                <p:oleObj name="Equation" r:id="rId15" imgW="914400" imgH="33012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5024438"/>
                        <a:ext cx="9191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96331"/>
              </p:ext>
            </p:extLst>
          </p:nvPr>
        </p:nvGraphicFramePr>
        <p:xfrm>
          <a:off x="4630738" y="5005388"/>
          <a:ext cx="9445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7" name="Equation" r:id="rId17" imgW="939600" imgH="330120" progId="Equation.DSMT4">
                  <p:embed/>
                </p:oleObj>
              </mc:Choice>
              <mc:Fallback>
                <p:oleObj name="Equation" r:id="rId17" imgW="939600" imgH="33012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5005388"/>
                        <a:ext cx="9445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34725"/>
              </p:ext>
            </p:extLst>
          </p:nvPr>
        </p:nvGraphicFramePr>
        <p:xfrm>
          <a:off x="1503363" y="5617716"/>
          <a:ext cx="15192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8" name="Equation" r:id="rId19" imgW="1511280" imgH="355320" progId="Equation.DSMT4">
                  <p:embed/>
                </p:oleObj>
              </mc:Choice>
              <mc:Fallback>
                <p:oleObj name="Equation" r:id="rId19" imgW="1511280" imgH="35532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5617716"/>
                        <a:ext cx="15192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82289"/>
              </p:ext>
            </p:extLst>
          </p:nvPr>
        </p:nvGraphicFramePr>
        <p:xfrm>
          <a:off x="4630738" y="5646024"/>
          <a:ext cx="1658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9" name="Equation" r:id="rId21" imgW="1650960" imgH="355320" progId="Equation.DSMT4">
                  <p:embed/>
                </p:oleObj>
              </mc:Choice>
              <mc:Fallback>
                <p:oleObj name="Equation" r:id="rId21" imgW="1650960" imgH="35532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5646024"/>
                        <a:ext cx="165893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A79A53F5-D21B-4872-8013-996080613998}"/>
              </a:ext>
            </a:extLst>
          </p:cNvPr>
          <p:cNvSpPr/>
          <p:nvPr/>
        </p:nvSpPr>
        <p:spPr>
          <a:xfrm>
            <a:off x="2826947" y="3761365"/>
            <a:ext cx="1007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cs typeface="Times New Roman" panose="02020603050405020304" pitchFamily="18" charset="0"/>
              </a:rPr>
              <a:t>k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192413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E0403-DADD-4A92-82CE-A6A7D752B2A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434634" y="332656"/>
            <a:ext cx="35613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Laguerre polynomials </a:t>
            </a:r>
          </a:p>
        </p:txBody>
      </p:sp>
      <p:sp>
        <p:nvSpPr>
          <p:cNvPr id="76812" name="Text Box 11"/>
          <p:cNvSpPr txBox="1">
            <a:spLocks noChangeArrowheads="1"/>
          </p:cNvSpPr>
          <p:nvPr/>
        </p:nvSpPr>
        <p:spPr bwMode="auto">
          <a:xfrm>
            <a:off x="523349" y="3405436"/>
            <a:ext cx="3311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They are the solutions of </a:t>
            </a:r>
          </a:p>
        </p:txBody>
      </p:sp>
      <p:graphicFrame>
        <p:nvGraphicFramePr>
          <p:cNvPr id="768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51476"/>
              </p:ext>
            </p:extLst>
          </p:nvPr>
        </p:nvGraphicFramePr>
        <p:xfrm>
          <a:off x="3834874" y="3474151"/>
          <a:ext cx="38957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17" name="Equation" r:id="rId3" imgW="3797280" imgH="368280" progId="Equation.DSMT4">
                  <p:embed/>
                </p:oleObj>
              </mc:Choice>
              <mc:Fallback>
                <p:oleObj name="Equation" r:id="rId3" imgW="3797280" imgH="368280" progId="Equation.DSMT4">
                  <p:embed/>
                  <p:pic>
                    <p:nvPicPr>
                      <p:cNvPr id="768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874" y="3474151"/>
                        <a:ext cx="38957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30663"/>
              </p:ext>
            </p:extLst>
          </p:nvPr>
        </p:nvGraphicFramePr>
        <p:xfrm>
          <a:off x="742950" y="2393950"/>
          <a:ext cx="2700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18" name="Equation" r:id="rId5" imgW="2692080" imgH="558720" progId="Equation.DSMT4">
                  <p:embed/>
                </p:oleObj>
              </mc:Choice>
              <mc:Fallback>
                <p:oleObj name="Equation" r:id="rId5" imgW="2692080" imgH="558720" progId="Equation.DSMT4">
                  <p:embed/>
                  <p:pic>
                    <p:nvPicPr>
                      <p:cNvPr id="768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393950"/>
                        <a:ext cx="2700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03238"/>
              </p:ext>
            </p:extLst>
          </p:nvPr>
        </p:nvGraphicFramePr>
        <p:xfrm>
          <a:off x="5472113" y="1739900"/>
          <a:ext cx="1222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19" name="Equation" r:id="rId7" imgW="1218960" imgH="393480" progId="Equation.DSMT4">
                  <p:embed/>
                </p:oleObj>
              </mc:Choice>
              <mc:Fallback>
                <p:oleObj name="Equation" r:id="rId7" imgW="1218960" imgH="3934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739900"/>
                        <a:ext cx="1222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425703" y="1729376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 [0, )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53130"/>
              </p:ext>
            </p:extLst>
          </p:nvPr>
        </p:nvGraphicFramePr>
        <p:xfrm>
          <a:off x="2673232" y="922089"/>
          <a:ext cx="25003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0" name="Equation" r:id="rId9" imgW="2489040" imgH="647640" progId="Equation.DSMT4">
                  <p:embed/>
                </p:oleObj>
              </mc:Choice>
              <mc:Fallback>
                <p:oleObj name="Equation" r:id="rId9" imgW="2489040" imgH="64764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232" y="922089"/>
                        <a:ext cx="2500313" cy="649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34605" y="1730583"/>
            <a:ext cx="29450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They are orthogonal for </a:t>
            </a:r>
            <a:endParaRPr lang="zh-TW" altLang="en-US" dirty="0"/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24169"/>
              </p:ext>
            </p:extLst>
          </p:nvPr>
        </p:nvGraphicFramePr>
        <p:xfrm>
          <a:off x="4525963" y="2422525"/>
          <a:ext cx="28035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1" name="Equation" r:id="rId11" imgW="2793960" imgH="558720" progId="Equation.DSMT4">
                  <p:embed/>
                </p:oleObj>
              </mc:Choice>
              <mc:Fallback>
                <p:oleObj name="Equation" r:id="rId11" imgW="2793960" imgH="558720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2422525"/>
                        <a:ext cx="28035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612416"/>
              </p:ext>
            </p:extLst>
          </p:nvPr>
        </p:nvGraphicFramePr>
        <p:xfrm>
          <a:off x="1259632" y="4213270"/>
          <a:ext cx="9191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2" name="Equation" r:id="rId13" imgW="914400" imgH="330120" progId="Equation.DSMT4">
                  <p:embed/>
                </p:oleObj>
              </mc:Choice>
              <mc:Fallback>
                <p:oleObj name="Equation" r:id="rId13" imgW="914400" imgH="33012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13270"/>
                        <a:ext cx="9191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265507"/>
              </p:ext>
            </p:extLst>
          </p:nvPr>
        </p:nvGraphicFramePr>
        <p:xfrm>
          <a:off x="4494705" y="4230695"/>
          <a:ext cx="140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3" name="Equation" r:id="rId15" imgW="1396800" imgH="330120" progId="Equation.DSMT4">
                  <p:embed/>
                </p:oleObj>
              </mc:Choice>
              <mc:Fallback>
                <p:oleObj name="Equation" r:id="rId15" imgW="1396800" imgH="33012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705" y="4230695"/>
                        <a:ext cx="140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34740"/>
              </p:ext>
            </p:extLst>
          </p:nvPr>
        </p:nvGraphicFramePr>
        <p:xfrm>
          <a:off x="1276300" y="4768534"/>
          <a:ext cx="1927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4" name="Equation" r:id="rId17" imgW="1917360" imgH="355320" progId="Equation.DSMT4">
                  <p:embed/>
                </p:oleObj>
              </mc:Choice>
              <mc:Fallback>
                <p:oleObj name="Equation" r:id="rId17" imgW="1917360" imgH="35532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00" y="4768534"/>
                        <a:ext cx="19272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29865"/>
              </p:ext>
            </p:extLst>
          </p:nvPr>
        </p:nvGraphicFramePr>
        <p:xfrm>
          <a:off x="4489873" y="4715862"/>
          <a:ext cx="27463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5" name="Equation" r:id="rId19" imgW="2730240" imgH="355320" progId="Equation.DSMT4">
                  <p:embed/>
                </p:oleObj>
              </mc:Choice>
              <mc:Fallback>
                <p:oleObj name="Equation" r:id="rId19" imgW="2730240" imgH="355320" progId="Equation.DSMT4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873" y="4715862"/>
                        <a:ext cx="27463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B1EAE285-1816-4722-A0BD-F1F5D337FA77}"/>
              </a:ext>
            </a:extLst>
          </p:cNvPr>
          <p:cNvSpPr/>
          <p:nvPr/>
        </p:nvSpPr>
        <p:spPr>
          <a:xfrm>
            <a:off x="2700021" y="2982867"/>
            <a:ext cx="1007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cs typeface="Times New Roman" panose="02020603050405020304" pitchFamily="18" charset="0"/>
              </a:rPr>
              <a:t>k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745351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E0403-DADD-4A92-82CE-A6A7D752B2A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434633" y="332656"/>
            <a:ext cx="5444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Associated Laguerre polynomials </a:t>
            </a:r>
          </a:p>
        </p:txBody>
      </p:sp>
      <p:graphicFrame>
        <p:nvGraphicFramePr>
          <p:cNvPr id="768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469561"/>
              </p:ext>
            </p:extLst>
          </p:nvPr>
        </p:nvGraphicFramePr>
        <p:xfrm>
          <a:off x="434633" y="2850108"/>
          <a:ext cx="33385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9" name="Equation" r:id="rId3" imgW="3327120" imgH="558720" progId="Equation.DSMT4">
                  <p:embed/>
                </p:oleObj>
              </mc:Choice>
              <mc:Fallback>
                <p:oleObj name="Equation" r:id="rId3" imgW="3327120" imgH="558720" progId="Equation.DSMT4">
                  <p:embed/>
                  <p:pic>
                    <p:nvPicPr>
                      <p:cNvPr id="768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33" y="2850108"/>
                        <a:ext cx="333851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25322"/>
              </p:ext>
            </p:extLst>
          </p:nvPr>
        </p:nvGraphicFramePr>
        <p:xfrm>
          <a:off x="5232400" y="2214563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0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214563"/>
                        <a:ext cx="1501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25731" y="2203640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 [0, )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874202"/>
              </p:ext>
            </p:extLst>
          </p:nvPr>
        </p:nvGraphicFramePr>
        <p:xfrm>
          <a:off x="1919288" y="849313"/>
          <a:ext cx="24749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1" name="Equation" r:id="rId7" imgW="2463480" imgH="647640" progId="Equation.DSMT4">
                  <p:embed/>
                </p:oleObj>
              </mc:Choice>
              <mc:Fallback>
                <p:oleObj name="Equation" r:id="rId7" imgW="2463480" imgH="64764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849313"/>
                        <a:ext cx="2474912" cy="6492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34633" y="2204847"/>
            <a:ext cx="29450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They are orthogonal for </a:t>
            </a:r>
            <a:endParaRPr lang="zh-TW" altLang="en-US" dirty="0"/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18025"/>
              </p:ext>
            </p:extLst>
          </p:nvPr>
        </p:nvGraphicFramePr>
        <p:xfrm>
          <a:off x="4103688" y="2765425"/>
          <a:ext cx="36195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2" name="Equation" r:id="rId9" imgW="3606480" imgH="774360" progId="Equation.DSMT4">
                  <p:embed/>
                </p:oleObj>
              </mc:Choice>
              <mc:Fallback>
                <p:oleObj name="Equation" r:id="rId9" imgW="3606480" imgH="774360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765425"/>
                        <a:ext cx="36195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56196"/>
              </p:ext>
            </p:extLst>
          </p:nvPr>
        </p:nvGraphicFramePr>
        <p:xfrm>
          <a:off x="783200" y="4790667"/>
          <a:ext cx="11493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3" name="Equation" r:id="rId11" imgW="1143000" imgH="355320" progId="Equation.DSMT4">
                  <p:embed/>
                </p:oleObj>
              </mc:Choice>
              <mc:Fallback>
                <p:oleObj name="Equation" r:id="rId11" imgW="1143000" imgH="35532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00" y="4790667"/>
                        <a:ext cx="11493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30982"/>
              </p:ext>
            </p:extLst>
          </p:nvPr>
        </p:nvGraphicFramePr>
        <p:xfrm>
          <a:off x="4162988" y="4719187"/>
          <a:ext cx="15430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4" name="Equation" r:id="rId13" imgW="1536480" imgH="355320" progId="Equation.DSMT4">
                  <p:embed/>
                </p:oleObj>
              </mc:Choice>
              <mc:Fallback>
                <p:oleObj name="Equation" r:id="rId13" imgW="1536480" imgH="35532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988" y="4719187"/>
                        <a:ext cx="15430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70881"/>
              </p:ext>
            </p:extLst>
          </p:nvPr>
        </p:nvGraphicFramePr>
        <p:xfrm>
          <a:off x="753008" y="5339817"/>
          <a:ext cx="2463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5" name="Equation" r:id="rId15" imgW="2450880" imgH="380880" progId="Equation.DSMT4">
                  <p:embed/>
                </p:oleObj>
              </mc:Choice>
              <mc:Fallback>
                <p:oleObj name="Equation" r:id="rId15" imgW="2450880" imgH="38088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08" y="5339817"/>
                        <a:ext cx="2463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46895"/>
              </p:ext>
            </p:extLst>
          </p:nvPr>
        </p:nvGraphicFramePr>
        <p:xfrm>
          <a:off x="4162988" y="5312007"/>
          <a:ext cx="32194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6" name="Equation" r:id="rId17" imgW="3200400" imgH="380880" progId="Equation.DSMT4">
                  <p:embed/>
                </p:oleObj>
              </mc:Choice>
              <mc:Fallback>
                <p:oleObj name="Equation" r:id="rId17" imgW="3200400" imgH="380880" progId="Equation.DSMT4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988" y="5312007"/>
                        <a:ext cx="32194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34605" y="1591382"/>
            <a:ext cx="58609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 </a:t>
            </a:r>
            <a:r>
              <a:rPr lang="en-US" altLang="zh-TW" i="1" dirty="0" err="1">
                <a:cs typeface="Times New Roman" panose="02020603050405020304" pitchFamily="18" charset="0"/>
              </a:rPr>
              <a:t>P</a:t>
            </a:r>
            <a:r>
              <a:rPr lang="en-US" altLang="zh-TW" i="1" baseline="-25000" dirty="0" err="1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) is the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baseline="30000" dirty="0">
                <a:cs typeface="Times New Roman" panose="02020603050405020304" pitchFamily="18" charset="0"/>
              </a:rPr>
              <a:t>th</a:t>
            </a:r>
            <a:r>
              <a:rPr lang="en-US" altLang="zh-TW" dirty="0">
                <a:cs typeface="Times New Roman" panose="02020603050405020304" pitchFamily="18" charset="0"/>
              </a:rPr>
              <a:t> order </a:t>
            </a:r>
            <a:r>
              <a:rPr lang="en-US" altLang="zh-TW" dirty="0" err="1">
                <a:cs typeface="Times New Roman" panose="02020603050405020304" pitchFamily="18" charset="0"/>
              </a:rPr>
              <a:t>Laguarre</a:t>
            </a:r>
            <a:r>
              <a:rPr lang="en-US" altLang="zh-TW" dirty="0">
                <a:cs typeface="Times New Roman" panose="02020603050405020304" pitchFamily="18" charset="0"/>
              </a:rPr>
              <a:t> polynomial </a:t>
            </a:r>
            <a:endParaRPr lang="zh-TW" altLang="en-US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51388" y="4007161"/>
            <a:ext cx="3311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They are the solutions of </a:t>
            </a:r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73737"/>
              </p:ext>
            </p:extLst>
          </p:nvPr>
        </p:nvGraphicFramePr>
        <p:xfrm>
          <a:off x="3420037" y="4065138"/>
          <a:ext cx="50419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47" name="Equation" r:id="rId19" imgW="4914720" imgH="368280" progId="Equation.DSMT4">
                  <p:embed/>
                </p:oleObj>
              </mc:Choice>
              <mc:Fallback>
                <p:oleObj name="Equation" r:id="rId19" imgW="4914720" imgH="368280" progId="Equation.DSMT4">
                  <p:embed/>
                  <p:pic>
                    <p:nvPicPr>
                      <p:cNvPr id="768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037" y="4065138"/>
                        <a:ext cx="50419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3FF86146-6A14-43F4-97A8-180EBF3A591A}"/>
              </a:ext>
            </a:extLst>
          </p:cNvPr>
          <p:cNvSpPr/>
          <p:nvPr/>
        </p:nvSpPr>
        <p:spPr>
          <a:xfrm>
            <a:off x="2753971" y="3419686"/>
            <a:ext cx="1007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cs typeface="Times New Roman" panose="02020603050405020304" pitchFamily="18" charset="0"/>
              </a:rPr>
              <a:t>k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49709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77812" y="332656"/>
            <a:ext cx="66246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(4) square norm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/>
          </p:nvPr>
        </p:nvGraphicFramePr>
        <p:xfrm>
          <a:off x="610896" y="815651"/>
          <a:ext cx="63912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4" name="Equation" r:id="rId3" imgW="6413400" imgH="558720" progId="Equation.DSMT4">
                  <p:embed/>
                </p:oleObj>
              </mc:Choice>
              <mc:Fallback>
                <p:oleObj name="Equation" r:id="rId3" imgW="6413400" imgH="55872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96" y="815651"/>
                        <a:ext cx="63912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77812" y="1556643"/>
            <a:ext cx="6624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(5) norm</a:t>
            </a: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/>
          </p:nvPr>
        </p:nvGraphicFramePr>
        <p:xfrm>
          <a:off x="709612" y="2061468"/>
          <a:ext cx="50625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5" name="Equation" r:id="rId5" imgW="5080000" imgH="635000" progId="Equation.DSMT4">
                  <p:embed/>
                </p:oleObj>
              </mc:Choice>
              <mc:Fallback>
                <p:oleObj name="Equation" r:id="rId5" imgW="5080000" imgH="63500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" y="2061468"/>
                        <a:ext cx="50625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89982" y="2745337"/>
            <a:ext cx="3600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(6) orthonormal set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78907" y="3250162"/>
            <a:ext cx="5400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對一個 </a:t>
            </a:r>
            <a:r>
              <a:rPr lang="en-US" altLang="zh-TW" sz="2200" b="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 set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若更進一步的滿足</a:t>
            </a:r>
          </a:p>
        </p:txBody>
      </p:sp>
      <p:graphicFrame>
        <p:nvGraphicFramePr>
          <p:cNvPr id="30" name="Object 13"/>
          <p:cNvGraphicFramePr>
            <a:graphicFrameLocks noChangeAspect="1"/>
          </p:cNvGraphicFramePr>
          <p:nvPr>
            <p:extLst/>
          </p:nvPr>
        </p:nvGraphicFramePr>
        <p:xfrm>
          <a:off x="1371069" y="3826424"/>
          <a:ext cx="22526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6" name="Equation" r:id="rId7" imgW="2260600" imgH="558800" progId="Equation.DSMT4">
                  <p:embed/>
                </p:oleObj>
              </mc:Choice>
              <mc:Fallback>
                <p:oleObj name="Equation" r:id="rId7" imgW="2260600" imgH="558800" progId="Equation.DSMT4">
                  <p:embed/>
                  <p:pic>
                    <p:nvPicPr>
                      <p:cNvPr id="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069" y="3826424"/>
                        <a:ext cx="22526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890432" y="3897862"/>
            <a:ext cx="20875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for all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97138" y="4365293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則被稱為 </a:t>
            </a:r>
            <a:r>
              <a:rPr lang="en-US" altLang="zh-TW" sz="2200" b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orthonormal set</a:t>
            </a:r>
            <a:endParaRPr lang="en-US" altLang="zh-TW" sz="2200" b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89982" y="5035525"/>
            <a:ext cx="6624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(7) normalize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175051" y="5644755"/>
            <a:ext cx="2016224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norm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變為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80577" y="5696616"/>
            <a:ext cx="75632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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665607" y="5980981"/>
            <a:ext cx="1438486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>
            <p:extLst/>
          </p:nvPr>
        </p:nvGraphicFramePr>
        <p:xfrm>
          <a:off x="3104093" y="5587281"/>
          <a:ext cx="1568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7" name="Equation" r:id="rId9" imgW="1574800" imgH="787400" progId="Equation.DSMT4">
                  <p:embed/>
                </p:oleObj>
              </mc:Choice>
              <mc:Fallback>
                <p:oleObj name="Equation" r:id="rId9" imgW="1574800" imgH="787400" progId="Equation.DSMT4">
                  <p:embed/>
                  <p:pic>
                    <p:nvPicPr>
                      <p:cNvPr id="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093" y="5587281"/>
                        <a:ext cx="15684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1647065" y="5513429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dirty="0">
                <a:solidFill>
                  <a:srgbClr val="3333FF"/>
                </a:solidFill>
              </a:rPr>
              <a:t>normalize</a:t>
            </a:r>
            <a:endParaRPr lang="zh-TW" altLang="en-US" dirty="0"/>
          </a:p>
        </p:txBody>
      </p:sp>
      <p:sp>
        <p:nvSpPr>
          <p:cNvPr id="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73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E0403-DADD-4A92-82CE-A6A7D752B2A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434634" y="332656"/>
            <a:ext cx="2830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Hermite polynomials </a:t>
            </a:r>
          </a:p>
        </p:txBody>
      </p:sp>
      <p:sp>
        <p:nvSpPr>
          <p:cNvPr id="76811" name="Text Box 10"/>
          <p:cNvSpPr txBox="1">
            <a:spLocks noChangeArrowheads="1"/>
          </p:cNvSpPr>
          <p:nvPr/>
        </p:nvSpPr>
        <p:spPr bwMode="auto">
          <a:xfrm>
            <a:off x="3131840" y="322248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電磁波、光學、頻譜分析常用</a:t>
            </a:r>
          </a:p>
        </p:txBody>
      </p:sp>
      <p:sp>
        <p:nvSpPr>
          <p:cNvPr id="76812" name="Text Box 11"/>
          <p:cNvSpPr txBox="1">
            <a:spLocks noChangeArrowheads="1"/>
          </p:cNvSpPr>
          <p:nvPr/>
        </p:nvSpPr>
        <p:spPr bwMode="auto">
          <a:xfrm>
            <a:off x="492105" y="3398490"/>
            <a:ext cx="3311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They are the solutions of </a:t>
            </a:r>
          </a:p>
        </p:txBody>
      </p:sp>
      <p:graphicFrame>
        <p:nvGraphicFramePr>
          <p:cNvPr id="768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50225"/>
              </p:ext>
            </p:extLst>
          </p:nvPr>
        </p:nvGraphicFramePr>
        <p:xfrm>
          <a:off x="3798888" y="3474282"/>
          <a:ext cx="31924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1" name="Equation" r:id="rId3" imgW="3111480" imgH="368280" progId="Equation.DSMT4">
                  <p:embed/>
                </p:oleObj>
              </mc:Choice>
              <mc:Fallback>
                <p:oleObj name="Equation" r:id="rId3" imgW="3111480" imgH="368280" progId="Equation.DSMT4">
                  <p:embed/>
                  <p:pic>
                    <p:nvPicPr>
                      <p:cNvPr id="768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474282"/>
                        <a:ext cx="31924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96165"/>
              </p:ext>
            </p:extLst>
          </p:nvPr>
        </p:nvGraphicFramePr>
        <p:xfrm>
          <a:off x="673100" y="2393950"/>
          <a:ext cx="2840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2" name="Equation" r:id="rId5" imgW="2831760" imgH="558720" progId="Equation.DSMT4">
                  <p:embed/>
                </p:oleObj>
              </mc:Choice>
              <mc:Fallback>
                <p:oleObj name="Equation" r:id="rId5" imgW="2831760" imgH="558720" progId="Equation.DSMT4">
                  <p:embed/>
                  <p:pic>
                    <p:nvPicPr>
                      <p:cNvPr id="768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393950"/>
                        <a:ext cx="2840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68694"/>
              </p:ext>
            </p:extLst>
          </p:nvPr>
        </p:nvGraphicFramePr>
        <p:xfrm>
          <a:off x="5434201" y="1714460"/>
          <a:ext cx="12985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3" name="Equation" r:id="rId7" imgW="1295280" imgH="444240" progId="Equation.DSMT4">
                  <p:embed/>
                </p:oleObj>
              </mc:Choice>
              <mc:Fallback>
                <p:oleObj name="Equation" r:id="rId7" imgW="1295280" imgH="44424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201" y="1714460"/>
                        <a:ext cx="12985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425703" y="1729376"/>
            <a:ext cx="1563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 (-, )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37494"/>
              </p:ext>
            </p:extLst>
          </p:nvPr>
        </p:nvGraphicFramePr>
        <p:xfrm>
          <a:off x="1979712" y="910443"/>
          <a:ext cx="30495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4" name="Equation" r:id="rId9" imgW="3035160" imgH="647640" progId="Equation.DSMT4">
                  <p:embed/>
                </p:oleObj>
              </mc:Choice>
              <mc:Fallback>
                <p:oleObj name="Equation" r:id="rId9" imgW="3035160" imgH="64764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910443"/>
                        <a:ext cx="3049588" cy="6492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34605" y="1730583"/>
            <a:ext cx="29450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They are orthogonal for </a:t>
            </a:r>
            <a:endParaRPr lang="zh-TW" altLang="en-US" dirty="0"/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49446"/>
              </p:ext>
            </p:extLst>
          </p:nvPr>
        </p:nvGraphicFramePr>
        <p:xfrm>
          <a:off x="4277753" y="2422914"/>
          <a:ext cx="3298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5" name="Equation" r:id="rId11" imgW="3288960" imgH="558720" progId="Equation.DSMT4">
                  <p:embed/>
                </p:oleObj>
              </mc:Choice>
              <mc:Fallback>
                <p:oleObj name="Equation" r:id="rId11" imgW="3288960" imgH="558720" progId="Equation.DSMT4">
                  <p:embed/>
                  <p:pic>
                    <p:nvPicPr>
                      <p:cNvPr id="768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753" y="2422914"/>
                        <a:ext cx="32988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7064"/>
              </p:ext>
            </p:extLst>
          </p:nvPr>
        </p:nvGraphicFramePr>
        <p:xfrm>
          <a:off x="1100138" y="4172282"/>
          <a:ext cx="9191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6" name="Equation" r:id="rId13" imgW="914400" imgH="330120" progId="Equation.DSMT4">
                  <p:embed/>
                </p:oleObj>
              </mc:Choice>
              <mc:Fallback>
                <p:oleObj name="Equation" r:id="rId13" imgW="914400" imgH="33012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172282"/>
                        <a:ext cx="9191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33791"/>
              </p:ext>
            </p:extLst>
          </p:nvPr>
        </p:nvGraphicFramePr>
        <p:xfrm>
          <a:off x="4572000" y="4115632"/>
          <a:ext cx="10715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7" name="Equation" r:id="rId15" imgW="1066680" imgH="330120" progId="Equation.DSMT4">
                  <p:embed/>
                </p:oleObj>
              </mc:Choice>
              <mc:Fallback>
                <p:oleObj name="Equation" r:id="rId15" imgW="1066680" imgH="33012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5632"/>
                        <a:ext cx="107156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53105"/>
              </p:ext>
            </p:extLst>
          </p:nvPr>
        </p:nvGraphicFramePr>
        <p:xfrm>
          <a:off x="1100138" y="4743601"/>
          <a:ext cx="15573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8" name="Equation" r:id="rId17" imgW="1549080" imgH="355320" progId="Equation.DSMT4">
                  <p:embed/>
                </p:oleObj>
              </mc:Choice>
              <mc:Fallback>
                <p:oleObj name="Equation" r:id="rId17" imgW="1549080" imgH="35532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743601"/>
                        <a:ext cx="155733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80715"/>
              </p:ext>
            </p:extLst>
          </p:nvPr>
        </p:nvGraphicFramePr>
        <p:xfrm>
          <a:off x="4572000" y="4727546"/>
          <a:ext cx="17621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9" name="Equation" r:id="rId19" imgW="1752480" imgH="355320" progId="Equation.DSMT4">
                  <p:embed/>
                </p:oleObj>
              </mc:Choice>
              <mc:Fallback>
                <p:oleObj name="Equation" r:id="rId19" imgW="1752480" imgH="355320" progId="Equation.DSMT4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27546"/>
                        <a:ext cx="17621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67624"/>
              </p:ext>
            </p:extLst>
          </p:nvPr>
        </p:nvGraphicFramePr>
        <p:xfrm>
          <a:off x="1093788" y="5444370"/>
          <a:ext cx="2489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0" name="Equation" r:id="rId21" imgW="2476440" imgH="355320" progId="Equation.DSMT4">
                  <p:embed/>
                </p:oleObj>
              </mc:Choice>
              <mc:Fallback>
                <p:oleObj name="Equation" r:id="rId21" imgW="2476440" imgH="35532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444370"/>
                        <a:ext cx="24892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86867"/>
              </p:ext>
            </p:extLst>
          </p:nvPr>
        </p:nvGraphicFramePr>
        <p:xfrm>
          <a:off x="4572000" y="5444370"/>
          <a:ext cx="28606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1" name="Equation" r:id="rId23" imgW="2844720" imgH="355320" progId="Equation.DSMT4">
                  <p:embed/>
                </p:oleObj>
              </mc:Choice>
              <mc:Fallback>
                <p:oleObj name="Equation" r:id="rId23" imgW="2844720" imgH="35532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44370"/>
                        <a:ext cx="28606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D0F6379A-EF62-44F3-AF3E-956D01463738}"/>
              </a:ext>
            </a:extLst>
          </p:cNvPr>
          <p:cNvSpPr/>
          <p:nvPr/>
        </p:nvSpPr>
        <p:spPr>
          <a:xfrm>
            <a:off x="2695767" y="2842209"/>
            <a:ext cx="1007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if </a:t>
            </a:r>
            <a:r>
              <a:rPr lang="en-US" altLang="zh-TW" i="1" dirty="0">
                <a:cs typeface="Times New Roman" panose="02020603050405020304" pitchFamily="18" charset="0"/>
              </a:rPr>
              <a:t>n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i="1" dirty="0">
                <a:cs typeface="Times New Roman" panose="02020603050405020304" pitchFamily="18" charset="0"/>
              </a:rPr>
              <a:t>k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91098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432FFA32-2CEF-4645-8243-80752C2C5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94186"/>
            <a:ext cx="712839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1] </a:t>
            </a:r>
            <a:r>
              <a:rPr lang="en-US" altLang="zh-TW" dirty="0"/>
              <a:t>Suppose that [</a:t>
            </a:r>
            <a:r>
              <a:rPr lang="en-US" altLang="zh-TW" i="1" dirty="0"/>
              <a:t>a</a:t>
            </a:r>
            <a:r>
              <a:rPr lang="en-US" altLang="zh-TW" dirty="0"/>
              <a:t>, </a:t>
            </a:r>
            <a:r>
              <a:rPr lang="en-US" altLang="zh-TW" i="1" dirty="0"/>
              <a:t>b</a:t>
            </a:r>
            <a:r>
              <a:rPr lang="en-US" altLang="zh-TW" dirty="0"/>
              <a:t>] = [-1, 1]. Then  </a:t>
            </a:r>
          </a:p>
        </p:txBody>
      </p:sp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22335253-E921-46D1-A7F2-AE74C95A9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3780"/>
              </p:ext>
            </p:extLst>
          </p:nvPr>
        </p:nvGraphicFramePr>
        <p:xfrm>
          <a:off x="1403648" y="644073"/>
          <a:ext cx="47037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6" name="Equation" r:id="rId3" imgW="4724280" imgH="723600" progId="Equation.DSMT4">
                  <p:embed/>
                </p:oleObj>
              </mc:Choice>
              <mc:Fallback>
                <p:oleObj name="Equation" r:id="rId3" imgW="4724280" imgH="723600" progId="Equation.DSMT4">
                  <p:embed/>
                  <p:pic>
                    <p:nvPicPr>
                      <p:cNvPr id="2048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44073"/>
                        <a:ext cx="47037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8">
            <a:extLst>
              <a:ext uri="{FF2B5EF4-FFF2-40B4-BE49-F238E27FC236}">
                <a16:creationId xmlns:a16="http://schemas.microsoft.com/office/drawing/2014/main" id="{0E060DC0-51BD-40F1-B4B7-79C5B510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87" y="1367973"/>
            <a:ext cx="712839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forms an orthonormal set. </a:t>
            </a: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4503D351-82B0-4313-9459-8C959A56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32" y="2053453"/>
            <a:ext cx="144360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(Proof):</a:t>
            </a:r>
          </a:p>
        </p:txBody>
      </p:sp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FE52C451-BA55-405B-8620-64C5BB488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6525"/>
              </p:ext>
            </p:extLst>
          </p:nvPr>
        </p:nvGraphicFramePr>
        <p:xfrm>
          <a:off x="1601788" y="1906588"/>
          <a:ext cx="4475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7" name="Equation" r:id="rId5" imgW="4495680" imgH="723600" progId="Equation.DSMT4">
                  <p:embed/>
                </p:oleObj>
              </mc:Choice>
              <mc:Fallback>
                <p:oleObj name="Equation" r:id="rId5" imgW="4495680" imgH="72360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22335253-E921-46D1-A7F2-AE74C95A9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1906588"/>
                        <a:ext cx="44751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8">
            <a:extLst>
              <a:ext uri="{FF2B5EF4-FFF2-40B4-BE49-F238E27FC236}">
                <a16:creationId xmlns:a16="http://schemas.microsoft.com/office/drawing/2014/main" id="{9CF9B24D-8350-4318-9856-C986C511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32" y="2672738"/>
            <a:ext cx="144360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If 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</a:t>
            </a:r>
            <a:r>
              <a:rPr lang="en-US" altLang="zh-TW" dirty="0"/>
              <a:t> 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</a:p>
        </p:txBody>
      </p:sp>
      <p:graphicFrame>
        <p:nvGraphicFramePr>
          <p:cNvPr id="35" name="Object 11">
            <a:extLst>
              <a:ext uri="{FF2B5EF4-FFF2-40B4-BE49-F238E27FC236}">
                <a16:creationId xmlns:a16="http://schemas.microsoft.com/office/drawing/2014/main" id="{BAFD719C-FF4C-4957-800C-2A2733C8D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57840"/>
              </p:ext>
            </p:extLst>
          </p:nvPr>
        </p:nvGraphicFramePr>
        <p:xfrm>
          <a:off x="267493" y="3207565"/>
          <a:ext cx="8609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8" name="Equation" r:id="rId7" imgW="8648640" imgH="774360" progId="Equation.DSMT4">
                  <p:embed/>
                </p:oleObj>
              </mc:Choice>
              <mc:Fallback>
                <p:oleObj name="Equation" r:id="rId7" imgW="8648640" imgH="774360" progId="Equation.DSMT4">
                  <p:embed/>
                  <p:pic>
                    <p:nvPicPr>
                      <p:cNvPr id="25" name="Object 11">
                        <a:extLst>
                          <a:ext uri="{FF2B5EF4-FFF2-40B4-BE49-F238E27FC236}">
                            <a16:creationId xmlns:a16="http://schemas.microsoft.com/office/drawing/2014/main" id="{FE52C451-BA55-405B-8620-64C5BB488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" y="3207565"/>
                        <a:ext cx="86090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8">
            <a:extLst>
              <a:ext uri="{FF2B5EF4-FFF2-40B4-BE49-F238E27FC236}">
                <a16:creationId xmlns:a16="http://schemas.microsoft.com/office/drawing/2014/main" id="{1674F211-BDE1-4420-810B-76CD2235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2" y="4086880"/>
            <a:ext cx="144360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If 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=</a:t>
            </a:r>
            <a:r>
              <a:rPr lang="en-US" altLang="zh-TW" dirty="0"/>
              <a:t> 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</a:p>
        </p:txBody>
      </p:sp>
      <p:graphicFrame>
        <p:nvGraphicFramePr>
          <p:cNvPr id="37" name="Object 11">
            <a:extLst>
              <a:ext uri="{FF2B5EF4-FFF2-40B4-BE49-F238E27FC236}">
                <a16:creationId xmlns:a16="http://schemas.microsoft.com/office/drawing/2014/main" id="{5E6DA836-A1ED-4153-AD1B-72B82EB3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05094"/>
              </p:ext>
            </p:extLst>
          </p:nvPr>
        </p:nvGraphicFramePr>
        <p:xfrm>
          <a:off x="611560" y="4704882"/>
          <a:ext cx="38179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9" name="Equation" r:id="rId9" imgW="3835080" imgH="723600" progId="Equation.DSMT4">
                  <p:embed/>
                </p:oleObj>
              </mc:Choice>
              <mc:Fallback>
                <p:oleObj name="Equation" r:id="rId9" imgW="3835080" imgH="723600" progId="Equation.DSMT4">
                  <p:embed/>
                  <p:pic>
                    <p:nvPicPr>
                      <p:cNvPr id="25" name="Object 11">
                        <a:extLst>
                          <a:ext uri="{FF2B5EF4-FFF2-40B4-BE49-F238E27FC236}">
                            <a16:creationId xmlns:a16="http://schemas.microsoft.com/office/drawing/2014/main" id="{FE52C451-BA55-405B-8620-64C5BB488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04882"/>
                        <a:ext cx="38179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00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5536" y="404664"/>
            <a:ext cx="6624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(8) complete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900361" y="836464"/>
            <a:ext cx="71294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若在 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interval [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] </a:t>
            </a: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之間，任何一個 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function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都可以表示成 </a:t>
            </a:r>
            <a:r>
              <a:rPr lang="zh-TW" altLang="en-US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</a:t>
            </a:r>
            <a:r>
              <a:rPr lang="zh-TW" altLang="en-US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 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linear combination 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/>
          </p:nvPr>
        </p:nvGraphicFramePr>
        <p:xfrm>
          <a:off x="1325810" y="1765311"/>
          <a:ext cx="62785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38" name="Equation" r:id="rId3" imgW="6299200" imgH="749300" progId="Equation.DSMT4">
                  <p:embed/>
                </p:oleObj>
              </mc:Choice>
              <mc:Fallback>
                <p:oleObj name="Equation" r:id="rId3" imgW="6299200" imgH="749300" progId="Equation.DSMT4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10" y="1765311"/>
                        <a:ext cx="627856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98333" y="2521909"/>
            <a:ext cx="71294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則 </a:t>
            </a:r>
            <a:r>
              <a:rPr lang="zh-TW" altLang="en-US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被稱作 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complete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67544" y="3364084"/>
            <a:ext cx="6624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(9) orthogonal series expansion 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1475656" y="3845645"/>
          <a:ext cx="20637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39" name="Equation" r:id="rId5" imgW="2070100" imgH="749300" progId="Equation.DSMT4">
                  <p:embed/>
                </p:oleObj>
              </mc:Choice>
              <mc:Fallback>
                <p:oleObj name="Equation" r:id="rId5" imgW="2070100" imgH="7493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45645"/>
                        <a:ext cx="20637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23928" y="3978878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47829" y="3661106"/>
          <a:ext cx="24288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0" name="Equation" r:id="rId7" imgW="2438280" imgH="1104840" progId="Equation.DSMT4">
                  <p:embed/>
                </p:oleObj>
              </mc:Choice>
              <mc:Fallback>
                <p:oleObj name="Equation" r:id="rId7" imgW="2438280" imgH="11048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829" y="3661106"/>
                        <a:ext cx="2428875" cy="1104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81068" y="4782701"/>
            <a:ext cx="7559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Specially, if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……….. are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orthonormal</a:t>
            </a:r>
            <a:endParaRPr lang="en-US" altLang="zh-TW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2747590" y="5345477"/>
          <a:ext cx="2352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1" name="Equation" r:id="rId9" imgW="2361960" imgH="558720" progId="Equation.DSMT4">
                  <p:embed/>
                </p:oleObj>
              </mc:Choice>
              <mc:Fallback>
                <p:oleObj name="Equation" r:id="rId9" imgW="2361960" imgH="55872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590" y="5345477"/>
                        <a:ext cx="235267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8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5536" y="404664"/>
            <a:ext cx="6624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(10) weight</a:t>
            </a:r>
          </a:p>
        </p:txBody>
      </p:sp>
      <p:sp>
        <p:nvSpPr>
          <p:cNvPr id="3" name="矩形 2"/>
          <p:cNvSpPr/>
          <p:nvPr/>
        </p:nvSpPr>
        <p:spPr>
          <a:xfrm>
            <a:off x="755576" y="978223"/>
            <a:ext cx="4190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inner product with </a:t>
            </a:r>
            <a:r>
              <a:rPr lang="en-US" altLang="zh-TW" u="sng" dirty="0"/>
              <a:t>weight function </a:t>
            </a:r>
            <a:endParaRPr lang="zh-TW" alt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827584" y="1434521"/>
          <a:ext cx="4387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2" name="Equation" r:id="rId3" imgW="4406900" imgH="558800" progId="Equation.DSMT4">
                  <p:embed/>
                </p:oleObj>
              </mc:Choice>
              <mc:Fallback>
                <p:oleObj name="Equation" r:id="rId3" imgW="4406900" imgH="5588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34521"/>
                        <a:ext cx="4387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63234" y="2137256"/>
            <a:ext cx="4176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w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is called the </a:t>
            </a:r>
            <a:r>
              <a:rPr lang="en-US" altLang="zh-TW" sz="2200" b="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weight function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11560" y="2729595"/>
            <a:ext cx="36718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With the weight function</a:t>
            </a:r>
            <a:endParaRPr lang="zh-TW" altLang="en-US" sz="22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/>
          </p:nvPr>
        </p:nvGraphicFramePr>
        <p:xfrm>
          <a:off x="1260847" y="3987689"/>
          <a:ext cx="41370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3" name="Equation" r:id="rId5" imgW="4152900" imgH="558800" progId="Equation.DSMT4">
                  <p:embed/>
                </p:oleObj>
              </mc:Choice>
              <mc:Fallback>
                <p:oleObj name="Equation" r:id="rId5" imgW="4152900" imgH="55880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847" y="3987689"/>
                        <a:ext cx="41370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1560" y="3395351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(10-1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orthogonal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的定義改成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8459" y="4713956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(10-2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square norm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的定義改成</a:t>
            </a:r>
          </a:p>
        </p:txBody>
      </p:sp>
      <p:graphicFrame>
        <p:nvGraphicFramePr>
          <p:cNvPr id="25" name="Object 10"/>
          <p:cNvGraphicFramePr>
            <a:graphicFrameLocks noChangeAspect="1"/>
          </p:cNvGraphicFramePr>
          <p:nvPr>
            <p:extLst/>
          </p:nvPr>
        </p:nvGraphicFramePr>
        <p:xfrm>
          <a:off x="4368500" y="4652852"/>
          <a:ext cx="36052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4" name="Equation" r:id="rId7" imgW="3619500" imgH="558800" progId="Equation.DSMT4">
                  <p:embed/>
                </p:oleObj>
              </mc:Choice>
              <mc:Fallback>
                <p:oleObj name="Equation" r:id="rId7" imgW="3619500" imgH="558800" progId="Equation.DSMT4">
                  <p:embed/>
                  <p:pic>
                    <p:nvPicPr>
                      <p:cNvPr id="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500" y="4652852"/>
                        <a:ext cx="36052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578847" y="4059126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for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3550815" y="5422272"/>
          <a:ext cx="36941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5" name="Equation" r:id="rId9" imgW="3708400" imgH="635000" progId="Equation.DSMT4">
                  <p:embed/>
                </p:oleObj>
              </mc:Choice>
              <mc:Fallback>
                <p:oleObj name="Equation" r:id="rId9" imgW="3708400" imgH="6350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815" y="5422272"/>
                        <a:ext cx="36941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50954" y="5516563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(10-3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norm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的定義改成</a:t>
            </a:r>
          </a:p>
        </p:txBody>
      </p:sp>
      <p:sp>
        <p:nvSpPr>
          <p:cNvPr id="2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1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CA7C6D-B049-4B57-854D-39F116298D9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39552" y="451644"/>
            <a:ext cx="4537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(10-4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orthonormal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的定義改成</a:t>
            </a:r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>
            <p:extLst/>
          </p:nvPr>
        </p:nvGraphicFramePr>
        <p:xfrm>
          <a:off x="1142988" y="974434"/>
          <a:ext cx="300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72" name="Equation" r:id="rId3" imgW="3022600" imgH="558800" progId="Equation.DSMT4">
                  <p:embed/>
                </p:oleObj>
              </mc:Choice>
              <mc:Fallback>
                <p:oleObj name="Equation" r:id="rId3" imgW="3022600" imgH="558800" progId="Equation.DSMT4">
                  <p:embed/>
                  <p:pic>
                    <p:nvPicPr>
                      <p:cNvPr id="204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88" y="974434"/>
                        <a:ext cx="3009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6"/>
          <p:cNvGraphicFramePr>
            <a:graphicFrameLocks noChangeAspect="1"/>
          </p:cNvGraphicFramePr>
          <p:nvPr>
            <p:extLst/>
          </p:nvPr>
        </p:nvGraphicFramePr>
        <p:xfrm>
          <a:off x="1142988" y="1622134"/>
          <a:ext cx="292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73" name="Equation" r:id="rId5" imgW="2933700" imgH="558800" progId="Equation.DSMT4">
                  <p:embed/>
                </p:oleObj>
              </mc:Choice>
              <mc:Fallback>
                <p:oleObj name="Equation" r:id="rId5" imgW="2933700" imgH="558800" progId="Equation.DSMT4">
                  <p:embed/>
                  <p:pic>
                    <p:nvPicPr>
                      <p:cNvPr id="204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88" y="1622134"/>
                        <a:ext cx="2921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4311638" y="974434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for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</a:p>
        </p:txBody>
      </p:sp>
      <p:graphicFrame>
        <p:nvGraphicFramePr>
          <p:cNvPr id="20489" name="Object 11"/>
          <p:cNvGraphicFramePr>
            <a:graphicFrameLocks noChangeAspect="1"/>
          </p:cNvGraphicFramePr>
          <p:nvPr>
            <p:extLst/>
          </p:nvPr>
        </p:nvGraphicFramePr>
        <p:xfrm>
          <a:off x="1359285" y="2745000"/>
          <a:ext cx="45402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74" name="Equation" r:id="rId7" imgW="4559300" imgH="1003300" progId="Equation.DSMT4">
                  <p:embed/>
                </p:oleObj>
              </mc:Choice>
              <mc:Fallback>
                <p:oleObj name="Equation" r:id="rId7" imgW="4559300" imgH="1003300" progId="Equation.DSMT4">
                  <p:embed/>
                  <p:pic>
                    <p:nvPicPr>
                      <p:cNvPr id="2048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285" y="2745000"/>
                        <a:ext cx="45402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39551" y="2195715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(10-5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normalize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的算法改成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552" y="3777357"/>
            <a:ext cx="7704138" cy="4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(10-6) orthogonal series expansion of 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的算法改成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1142988" y="4448674"/>
          <a:ext cx="20637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75" name="Equation" r:id="rId9" imgW="2070100" imgH="749300" progId="Equation.DSMT4">
                  <p:embed/>
                </p:oleObj>
              </mc:Choice>
              <mc:Fallback>
                <p:oleObj name="Equation" r:id="rId9" imgW="2070100" imgH="7493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88" y="4448674"/>
                        <a:ext cx="20637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3923928" y="4296563"/>
          <a:ext cx="3022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76" name="Equation" r:id="rId11" imgW="3035160" imgH="1104840" progId="Equation.DSMT4">
                  <p:embed/>
                </p:oleObj>
              </mc:Choice>
              <mc:Fallback>
                <p:oleObj name="Equation" r:id="rId11" imgW="3035160" imgH="1104840" progId="Equation.DSMT4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296563"/>
                        <a:ext cx="3022600" cy="1104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54848" y="5733651"/>
            <a:ext cx="22765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orthonormal case:</a:t>
            </a:r>
            <a:endParaRPr lang="zh-TW" altLang="en-US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3902224" y="5680005"/>
          <a:ext cx="295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77" name="Equation" r:id="rId13" imgW="2971800" imgH="558720" progId="Equation.DSMT4">
                  <p:embed/>
                </p:oleObj>
              </mc:Choice>
              <mc:Fallback>
                <p:oleObj name="Equation" r:id="rId13" imgW="2971800" imgH="558720" progId="Equation.DSMT4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224" y="5680005"/>
                        <a:ext cx="295910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49060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7471</TotalTime>
  <Words>2691</Words>
  <Application>Microsoft Office PowerPoint</Application>
  <PresentationFormat>如螢幕大小 (4:3)</PresentationFormat>
  <Paragraphs>381</Paragraphs>
  <Slides>50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8" baseType="lpstr">
      <vt:lpstr>新細明體</vt:lpstr>
      <vt:lpstr>標楷體</vt:lpstr>
      <vt:lpstr>Arial</vt:lpstr>
      <vt:lpstr>Symbol</vt:lpstr>
      <vt:lpstr>Times New Roman</vt:lpstr>
      <vt:lpstr>Wingdings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273</dc:title>
  <dc:creator>Jian-Jiun Ding</dc:creator>
  <cp:lastModifiedBy>user</cp:lastModifiedBy>
  <cp:revision>567</cp:revision>
  <cp:lastPrinted>2021-03-20T16:30:55Z</cp:lastPrinted>
  <dcterms:created xsi:type="dcterms:W3CDTF">2007-11-13T06:18:38Z</dcterms:created>
  <dcterms:modified xsi:type="dcterms:W3CDTF">2024-02-19T12:46:42Z</dcterms:modified>
</cp:coreProperties>
</file>