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17" saveSubsetFonts="1">
  <p:sldMasterIdLst>
    <p:sldMasterId id="2147483648" r:id="rId1"/>
  </p:sldMasterIdLst>
  <p:notesMasterIdLst>
    <p:notesMasterId r:id="rId105"/>
  </p:notesMasterIdLst>
  <p:sldIdLst>
    <p:sldId id="386" r:id="rId2"/>
    <p:sldId id="387" r:id="rId3"/>
    <p:sldId id="388" r:id="rId4"/>
    <p:sldId id="492" r:id="rId5"/>
    <p:sldId id="486" r:id="rId6"/>
    <p:sldId id="389" r:id="rId7"/>
    <p:sldId id="397" r:id="rId8"/>
    <p:sldId id="391" r:id="rId9"/>
    <p:sldId id="392" r:id="rId10"/>
    <p:sldId id="395" r:id="rId11"/>
    <p:sldId id="398" r:id="rId12"/>
    <p:sldId id="400" r:id="rId13"/>
    <p:sldId id="393" r:id="rId14"/>
    <p:sldId id="394" r:id="rId15"/>
    <p:sldId id="399" r:id="rId16"/>
    <p:sldId id="401" r:id="rId17"/>
    <p:sldId id="402" r:id="rId18"/>
    <p:sldId id="403" r:id="rId19"/>
    <p:sldId id="404" r:id="rId20"/>
    <p:sldId id="490" r:id="rId21"/>
    <p:sldId id="491" r:id="rId22"/>
    <p:sldId id="493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4" r:id="rId33"/>
    <p:sldId id="418" r:id="rId34"/>
    <p:sldId id="420" r:id="rId35"/>
    <p:sldId id="421" r:id="rId36"/>
    <p:sldId id="422" r:id="rId37"/>
    <p:sldId id="423" r:id="rId38"/>
    <p:sldId id="428" r:id="rId39"/>
    <p:sldId id="429" r:id="rId40"/>
    <p:sldId id="430" r:id="rId41"/>
    <p:sldId id="431" r:id="rId42"/>
    <p:sldId id="434" r:id="rId43"/>
    <p:sldId id="435" r:id="rId44"/>
    <p:sldId id="436" r:id="rId45"/>
    <p:sldId id="437" r:id="rId46"/>
    <p:sldId id="438" r:id="rId47"/>
    <p:sldId id="426" r:id="rId48"/>
    <p:sldId id="427" r:id="rId49"/>
    <p:sldId id="439" r:id="rId50"/>
    <p:sldId id="440" r:id="rId51"/>
    <p:sldId id="441" r:id="rId52"/>
    <p:sldId id="442" r:id="rId53"/>
    <p:sldId id="443" r:id="rId54"/>
    <p:sldId id="444" r:id="rId55"/>
    <p:sldId id="448" r:id="rId56"/>
    <p:sldId id="449" r:id="rId57"/>
    <p:sldId id="445" r:id="rId58"/>
    <p:sldId id="457" r:id="rId59"/>
    <p:sldId id="450" r:id="rId60"/>
    <p:sldId id="432" r:id="rId61"/>
    <p:sldId id="433" r:id="rId62"/>
    <p:sldId id="467" r:id="rId63"/>
    <p:sldId id="446" r:id="rId64"/>
    <p:sldId id="447" r:id="rId65"/>
    <p:sldId id="451" r:id="rId66"/>
    <p:sldId id="452" r:id="rId67"/>
    <p:sldId id="494" r:id="rId68"/>
    <p:sldId id="453" r:id="rId69"/>
    <p:sldId id="454" r:id="rId70"/>
    <p:sldId id="456" r:id="rId71"/>
    <p:sldId id="455" r:id="rId72"/>
    <p:sldId id="458" r:id="rId73"/>
    <p:sldId id="459" r:id="rId74"/>
    <p:sldId id="460" r:id="rId75"/>
    <p:sldId id="461" r:id="rId76"/>
    <p:sldId id="462" r:id="rId77"/>
    <p:sldId id="463" r:id="rId78"/>
    <p:sldId id="464" r:id="rId79"/>
    <p:sldId id="465" r:id="rId80"/>
    <p:sldId id="466" r:id="rId81"/>
    <p:sldId id="468" r:id="rId82"/>
    <p:sldId id="469" r:id="rId83"/>
    <p:sldId id="470" r:id="rId84"/>
    <p:sldId id="471" r:id="rId85"/>
    <p:sldId id="472" r:id="rId86"/>
    <p:sldId id="495" r:id="rId87"/>
    <p:sldId id="473" r:id="rId88"/>
    <p:sldId id="474" r:id="rId89"/>
    <p:sldId id="487" r:id="rId90"/>
    <p:sldId id="475" r:id="rId91"/>
    <p:sldId id="476" r:id="rId92"/>
    <p:sldId id="477" r:id="rId93"/>
    <p:sldId id="478" r:id="rId94"/>
    <p:sldId id="496" r:id="rId95"/>
    <p:sldId id="479" r:id="rId96"/>
    <p:sldId id="480" r:id="rId97"/>
    <p:sldId id="481" r:id="rId98"/>
    <p:sldId id="482" r:id="rId99"/>
    <p:sldId id="483" r:id="rId100"/>
    <p:sldId id="484" r:id="rId101"/>
    <p:sldId id="485" r:id="rId102"/>
    <p:sldId id="488" r:id="rId103"/>
    <p:sldId id="489" r:id="rId104"/>
  </p:sldIdLst>
  <p:sldSz cx="9144000" cy="6858000" type="screen4x3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FF"/>
    <a:srgbClr val="FF0000"/>
    <a:srgbClr val="A50021"/>
    <a:srgbClr val="FF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5268" autoAdjust="0"/>
  </p:normalViewPr>
  <p:slideViewPr>
    <p:cSldViewPr>
      <p:cViewPr varScale="1">
        <p:scale>
          <a:sx n="63" d="100"/>
          <a:sy n="63" d="100"/>
        </p:scale>
        <p:origin x="14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4" Type="http://schemas.openxmlformats.org/officeDocument/2006/relationships/image" Target="../media/image8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7" Type="http://schemas.openxmlformats.org/officeDocument/2006/relationships/image" Target="../media/image125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image" Target="../media/image128.wmf"/><Relationship Id="rId7" Type="http://schemas.openxmlformats.org/officeDocument/2006/relationships/image" Target="../media/image132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6" Type="http://schemas.openxmlformats.org/officeDocument/2006/relationships/image" Target="../media/image131.wmf"/><Relationship Id="rId5" Type="http://schemas.openxmlformats.org/officeDocument/2006/relationships/image" Target="../media/image130.wmf"/><Relationship Id="rId4" Type="http://schemas.openxmlformats.org/officeDocument/2006/relationships/image" Target="../media/image129.wmf"/><Relationship Id="rId9" Type="http://schemas.openxmlformats.org/officeDocument/2006/relationships/image" Target="../media/image13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5" Type="http://schemas.openxmlformats.org/officeDocument/2006/relationships/image" Target="../media/image144.wmf"/><Relationship Id="rId4" Type="http://schemas.openxmlformats.org/officeDocument/2006/relationships/image" Target="../media/image143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image" Target="../media/image147.wmf"/><Relationship Id="rId7" Type="http://schemas.openxmlformats.org/officeDocument/2006/relationships/image" Target="../media/image151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6" Type="http://schemas.openxmlformats.org/officeDocument/2006/relationships/image" Target="../media/image150.wmf"/><Relationship Id="rId5" Type="http://schemas.openxmlformats.org/officeDocument/2006/relationships/image" Target="../media/image149.wmf"/><Relationship Id="rId4" Type="http://schemas.openxmlformats.org/officeDocument/2006/relationships/image" Target="../media/image148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4" Type="http://schemas.openxmlformats.org/officeDocument/2006/relationships/image" Target="../media/image157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4" Type="http://schemas.openxmlformats.org/officeDocument/2006/relationships/image" Target="../media/image161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7" Type="http://schemas.openxmlformats.org/officeDocument/2006/relationships/image" Target="../media/image168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Relationship Id="rId6" Type="http://schemas.openxmlformats.org/officeDocument/2006/relationships/image" Target="../media/image167.wmf"/><Relationship Id="rId5" Type="http://schemas.openxmlformats.org/officeDocument/2006/relationships/image" Target="../media/image166.wmf"/><Relationship Id="rId4" Type="http://schemas.openxmlformats.org/officeDocument/2006/relationships/image" Target="../media/image165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4" Type="http://schemas.openxmlformats.org/officeDocument/2006/relationships/image" Target="../media/image17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wmf"/><Relationship Id="rId1" Type="http://schemas.openxmlformats.org/officeDocument/2006/relationships/image" Target="../media/image173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3" Type="http://schemas.openxmlformats.org/officeDocument/2006/relationships/image" Target="../media/image177.wmf"/><Relationship Id="rId7" Type="http://schemas.openxmlformats.org/officeDocument/2006/relationships/image" Target="../media/image181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Relationship Id="rId6" Type="http://schemas.openxmlformats.org/officeDocument/2006/relationships/image" Target="../media/image180.wmf"/><Relationship Id="rId5" Type="http://schemas.openxmlformats.org/officeDocument/2006/relationships/image" Target="../media/image179.wmf"/><Relationship Id="rId4" Type="http://schemas.openxmlformats.org/officeDocument/2006/relationships/image" Target="../media/image178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3" Type="http://schemas.openxmlformats.org/officeDocument/2006/relationships/image" Target="../media/image185.wmf"/><Relationship Id="rId7" Type="http://schemas.openxmlformats.org/officeDocument/2006/relationships/image" Target="../media/image189.wmf"/><Relationship Id="rId12" Type="http://schemas.openxmlformats.org/officeDocument/2006/relationships/image" Target="../media/image194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Relationship Id="rId6" Type="http://schemas.openxmlformats.org/officeDocument/2006/relationships/image" Target="../media/image188.wmf"/><Relationship Id="rId11" Type="http://schemas.openxmlformats.org/officeDocument/2006/relationships/image" Target="../media/image193.wmf"/><Relationship Id="rId5" Type="http://schemas.openxmlformats.org/officeDocument/2006/relationships/image" Target="../media/image187.wmf"/><Relationship Id="rId10" Type="http://schemas.openxmlformats.org/officeDocument/2006/relationships/image" Target="../media/image192.wmf"/><Relationship Id="rId4" Type="http://schemas.openxmlformats.org/officeDocument/2006/relationships/image" Target="../media/image186.wmf"/><Relationship Id="rId9" Type="http://schemas.openxmlformats.org/officeDocument/2006/relationships/image" Target="../media/image191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wmf"/><Relationship Id="rId2" Type="http://schemas.openxmlformats.org/officeDocument/2006/relationships/image" Target="../media/image196.wmf"/><Relationship Id="rId1" Type="http://schemas.openxmlformats.org/officeDocument/2006/relationships/image" Target="../media/image195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wmf"/><Relationship Id="rId2" Type="http://schemas.openxmlformats.org/officeDocument/2006/relationships/image" Target="../media/image199.wmf"/><Relationship Id="rId1" Type="http://schemas.openxmlformats.org/officeDocument/2006/relationships/image" Target="../media/image198.wmf"/><Relationship Id="rId6" Type="http://schemas.openxmlformats.org/officeDocument/2006/relationships/image" Target="../media/image203.wmf"/><Relationship Id="rId5" Type="http://schemas.openxmlformats.org/officeDocument/2006/relationships/image" Target="../media/image202.wmf"/><Relationship Id="rId4" Type="http://schemas.openxmlformats.org/officeDocument/2006/relationships/image" Target="../media/image201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4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wmf"/><Relationship Id="rId2" Type="http://schemas.openxmlformats.org/officeDocument/2006/relationships/image" Target="../media/image206.wmf"/><Relationship Id="rId1" Type="http://schemas.openxmlformats.org/officeDocument/2006/relationships/image" Target="../media/image205.wmf"/><Relationship Id="rId5" Type="http://schemas.openxmlformats.org/officeDocument/2006/relationships/image" Target="../media/image209.wmf"/><Relationship Id="rId4" Type="http://schemas.openxmlformats.org/officeDocument/2006/relationships/image" Target="../media/image208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wmf"/><Relationship Id="rId2" Type="http://schemas.openxmlformats.org/officeDocument/2006/relationships/image" Target="../media/image54.wmf"/><Relationship Id="rId1" Type="http://schemas.openxmlformats.org/officeDocument/2006/relationships/image" Target="../media/image116.wmf"/><Relationship Id="rId6" Type="http://schemas.openxmlformats.org/officeDocument/2006/relationships/image" Target="../media/image213.wmf"/><Relationship Id="rId5" Type="http://schemas.openxmlformats.org/officeDocument/2006/relationships/image" Target="../media/image212.wmf"/><Relationship Id="rId4" Type="http://schemas.openxmlformats.org/officeDocument/2006/relationships/image" Target="../media/image211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wmf"/><Relationship Id="rId2" Type="http://schemas.openxmlformats.org/officeDocument/2006/relationships/image" Target="../media/image216.wmf"/><Relationship Id="rId1" Type="http://schemas.openxmlformats.org/officeDocument/2006/relationships/image" Target="../media/image215.wmf"/><Relationship Id="rId4" Type="http://schemas.openxmlformats.org/officeDocument/2006/relationships/image" Target="../media/image218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wmf"/><Relationship Id="rId7" Type="http://schemas.openxmlformats.org/officeDocument/2006/relationships/image" Target="../media/image225.wmf"/><Relationship Id="rId2" Type="http://schemas.openxmlformats.org/officeDocument/2006/relationships/image" Target="../media/image220.wmf"/><Relationship Id="rId1" Type="http://schemas.openxmlformats.org/officeDocument/2006/relationships/image" Target="../media/image219.wmf"/><Relationship Id="rId6" Type="http://schemas.openxmlformats.org/officeDocument/2006/relationships/image" Target="../media/image224.wmf"/><Relationship Id="rId5" Type="http://schemas.openxmlformats.org/officeDocument/2006/relationships/image" Target="../media/image223.wmf"/><Relationship Id="rId4" Type="http://schemas.openxmlformats.org/officeDocument/2006/relationships/image" Target="../media/image2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227.wmf"/><Relationship Id="rId1" Type="http://schemas.openxmlformats.org/officeDocument/2006/relationships/image" Target="../media/image226.wmf"/><Relationship Id="rId4" Type="http://schemas.openxmlformats.org/officeDocument/2006/relationships/image" Target="../media/image228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wmf"/><Relationship Id="rId2" Type="http://schemas.openxmlformats.org/officeDocument/2006/relationships/image" Target="../media/image230.wmf"/><Relationship Id="rId1" Type="http://schemas.openxmlformats.org/officeDocument/2006/relationships/image" Target="../media/image229.wmf"/><Relationship Id="rId6" Type="http://schemas.openxmlformats.org/officeDocument/2006/relationships/image" Target="../media/image234.wmf"/><Relationship Id="rId5" Type="http://schemas.openxmlformats.org/officeDocument/2006/relationships/image" Target="../media/image233.wmf"/><Relationship Id="rId4" Type="http://schemas.openxmlformats.org/officeDocument/2006/relationships/image" Target="../media/image232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6.wmf"/><Relationship Id="rId1" Type="http://schemas.openxmlformats.org/officeDocument/2006/relationships/image" Target="../media/image235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wmf"/><Relationship Id="rId2" Type="http://schemas.openxmlformats.org/officeDocument/2006/relationships/image" Target="../media/image239.wmf"/><Relationship Id="rId1" Type="http://schemas.openxmlformats.org/officeDocument/2006/relationships/image" Target="../media/image238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wmf"/><Relationship Id="rId3" Type="http://schemas.openxmlformats.org/officeDocument/2006/relationships/image" Target="../media/image239.wmf"/><Relationship Id="rId7" Type="http://schemas.openxmlformats.org/officeDocument/2006/relationships/image" Target="../media/image246.wmf"/><Relationship Id="rId2" Type="http://schemas.openxmlformats.org/officeDocument/2006/relationships/image" Target="../media/image242.wmf"/><Relationship Id="rId1" Type="http://schemas.openxmlformats.org/officeDocument/2006/relationships/image" Target="../media/image241.wmf"/><Relationship Id="rId6" Type="http://schemas.openxmlformats.org/officeDocument/2006/relationships/image" Target="../media/image245.wmf"/><Relationship Id="rId5" Type="http://schemas.openxmlformats.org/officeDocument/2006/relationships/image" Target="../media/image244.wmf"/><Relationship Id="rId10" Type="http://schemas.openxmlformats.org/officeDocument/2006/relationships/image" Target="../media/image249.wmf"/><Relationship Id="rId4" Type="http://schemas.openxmlformats.org/officeDocument/2006/relationships/image" Target="../media/image243.wmf"/><Relationship Id="rId9" Type="http://schemas.openxmlformats.org/officeDocument/2006/relationships/image" Target="../media/image248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wmf"/><Relationship Id="rId2" Type="http://schemas.openxmlformats.org/officeDocument/2006/relationships/image" Target="../media/image251.wmf"/><Relationship Id="rId1" Type="http://schemas.openxmlformats.org/officeDocument/2006/relationships/image" Target="../media/image250.wmf"/><Relationship Id="rId5" Type="http://schemas.openxmlformats.org/officeDocument/2006/relationships/image" Target="../media/image254.wmf"/><Relationship Id="rId4" Type="http://schemas.openxmlformats.org/officeDocument/2006/relationships/image" Target="../media/image253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wmf"/><Relationship Id="rId7" Type="http://schemas.openxmlformats.org/officeDocument/2006/relationships/image" Target="../media/image261.wmf"/><Relationship Id="rId2" Type="http://schemas.openxmlformats.org/officeDocument/2006/relationships/image" Target="../media/image256.wmf"/><Relationship Id="rId1" Type="http://schemas.openxmlformats.org/officeDocument/2006/relationships/image" Target="../media/image255.wmf"/><Relationship Id="rId6" Type="http://schemas.openxmlformats.org/officeDocument/2006/relationships/image" Target="../media/image260.wmf"/><Relationship Id="rId5" Type="http://schemas.openxmlformats.org/officeDocument/2006/relationships/image" Target="../media/image259.wmf"/><Relationship Id="rId4" Type="http://schemas.openxmlformats.org/officeDocument/2006/relationships/image" Target="../media/image258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wmf"/><Relationship Id="rId2" Type="http://schemas.openxmlformats.org/officeDocument/2006/relationships/image" Target="../media/image263.wmf"/><Relationship Id="rId1" Type="http://schemas.openxmlformats.org/officeDocument/2006/relationships/image" Target="../media/image262.w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5.wmf"/><Relationship Id="rId1" Type="http://schemas.openxmlformats.org/officeDocument/2006/relationships/image" Target="../media/image264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wmf"/><Relationship Id="rId2" Type="http://schemas.openxmlformats.org/officeDocument/2006/relationships/image" Target="../media/image267.wmf"/><Relationship Id="rId1" Type="http://schemas.openxmlformats.org/officeDocument/2006/relationships/image" Target="../media/image26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wmf"/><Relationship Id="rId2" Type="http://schemas.openxmlformats.org/officeDocument/2006/relationships/image" Target="../media/image270.wmf"/><Relationship Id="rId1" Type="http://schemas.openxmlformats.org/officeDocument/2006/relationships/image" Target="../media/image269.wmf"/></Relationships>
</file>

<file path=ppt/drawings/_rels/vmlDrawing6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3.wmf"/><Relationship Id="rId1" Type="http://schemas.openxmlformats.org/officeDocument/2006/relationships/image" Target="../media/image272.wmf"/></Relationships>
</file>

<file path=ppt/drawings/_rels/vmlDrawing6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wmf"/><Relationship Id="rId3" Type="http://schemas.openxmlformats.org/officeDocument/2006/relationships/image" Target="../media/image276.wmf"/><Relationship Id="rId7" Type="http://schemas.openxmlformats.org/officeDocument/2006/relationships/image" Target="../media/image279.wmf"/><Relationship Id="rId2" Type="http://schemas.openxmlformats.org/officeDocument/2006/relationships/image" Target="../media/image275.wmf"/><Relationship Id="rId1" Type="http://schemas.openxmlformats.org/officeDocument/2006/relationships/image" Target="../media/image274.wmf"/><Relationship Id="rId6" Type="http://schemas.openxmlformats.org/officeDocument/2006/relationships/image" Target="../media/image272.wmf"/><Relationship Id="rId5" Type="http://schemas.openxmlformats.org/officeDocument/2006/relationships/image" Target="../media/image278.wmf"/><Relationship Id="rId4" Type="http://schemas.openxmlformats.org/officeDocument/2006/relationships/image" Target="../media/image277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wmf"/><Relationship Id="rId7" Type="http://schemas.openxmlformats.org/officeDocument/2006/relationships/image" Target="../media/image287.wmf"/><Relationship Id="rId2" Type="http://schemas.openxmlformats.org/officeDocument/2006/relationships/image" Target="../media/image282.wmf"/><Relationship Id="rId1" Type="http://schemas.openxmlformats.org/officeDocument/2006/relationships/image" Target="../media/image281.wmf"/><Relationship Id="rId6" Type="http://schemas.openxmlformats.org/officeDocument/2006/relationships/image" Target="../media/image286.wmf"/><Relationship Id="rId5" Type="http://schemas.openxmlformats.org/officeDocument/2006/relationships/image" Target="../media/image285.wmf"/><Relationship Id="rId4" Type="http://schemas.openxmlformats.org/officeDocument/2006/relationships/image" Target="../media/image284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9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wmf"/><Relationship Id="rId7" Type="http://schemas.openxmlformats.org/officeDocument/2006/relationships/image" Target="../media/image296.wmf"/><Relationship Id="rId2" Type="http://schemas.openxmlformats.org/officeDocument/2006/relationships/image" Target="../media/image291.wmf"/><Relationship Id="rId1" Type="http://schemas.openxmlformats.org/officeDocument/2006/relationships/image" Target="../media/image290.wmf"/><Relationship Id="rId6" Type="http://schemas.openxmlformats.org/officeDocument/2006/relationships/image" Target="../media/image295.wmf"/><Relationship Id="rId5" Type="http://schemas.openxmlformats.org/officeDocument/2006/relationships/image" Target="../media/image294.wmf"/><Relationship Id="rId4" Type="http://schemas.openxmlformats.org/officeDocument/2006/relationships/image" Target="../media/image293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wmf"/><Relationship Id="rId2" Type="http://schemas.openxmlformats.org/officeDocument/2006/relationships/image" Target="../media/image298.wmf"/><Relationship Id="rId1" Type="http://schemas.openxmlformats.org/officeDocument/2006/relationships/image" Target="../media/image297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wmf"/><Relationship Id="rId2" Type="http://schemas.openxmlformats.org/officeDocument/2006/relationships/image" Target="../media/image301.wmf"/><Relationship Id="rId1" Type="http://schemas.openxmlformats.org/officeDocument/2006/relationships/image" Target="../media/image300.wmf"/><Relationship Id="rId4" Type="http://schemas.openxmlformats.org/officeDocument/2006/relationships/image" Target="../media/image303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wmf"/><Relationship Id="rId2" Type="http://schemas.openxmlformats.org/officeDocument/2006/relationships/image" Target="../media/image305.wmf"/><Relationship Id="rId1" Type="http://schemas.openxmlformats.org/officeDocument/2006/relationships/image" Target="../media/image304.wmf"/><Relationship Id="rId5" Type="http://schemas.openxmlformats.org/officeDocument/2006/relationships/image" Target="../media/image308.wmf"/><Relationship Id="rId4" Type="http://schemas.openxmlformats.org/officeDocument/2006/relationships/image" Target="../media/image307.wmf"/></Relationships>
</file>

<file path=ppt/drawings/_rels/vmlDrawing6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wmf"/><Relationship Id="rId1" Type="http://schemas.openxmlformats.org/officeDocument/2006/relationships/image" Target="../media/image30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wmf"/><Relationship Id="rId7" Type="http://schemas.openxmlformats.org/officeDocument/2006/relationships/image" Target="../media/image316.wmf"/><Relationship Id="rId2" Type="http://schemas.openxmlformats.org/officeDocument/2006/relationships/image" Target="../media/image312.wmf"/><Relationship Id="rId1" Type="http://schemas.openxmlformats.org/officeDocument/2006/relationships/image" Target="../media/image311.wmf"/><Relationship Id="rId6" Type="http://schemas.openxmlformats.org/officeDocument/2006/relationships/image" Target="../media/image310.wmf"/><Relationship Id="rId5" Type="http://schemas.openxmlformats.org/officeDocument/2006/relationships/image" Target="../media/image315.wmf"/><Relationship Id="rId4" Type="http://schemas.openxmlformats.org/officeDocument/2006/relationships/image" Target="../media/image314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9.wmf"/><Relationship Id="rId2" Type="http://schemas.openxmlformats.org/officeDocument/2006/relationships/image" Target="../media/image318.wmf"/><Relationship Id="rId1" Type="http://schemas.openxmlformats.org/officeDocument/2006/relationships/image" Target="../media/image317.wmf"/><Relationship Id="rId5" Type="http://schemas.openxmlformats.org/officeDocument/2006/relationships/image" Target="../media/image321.wmf"/><Relationship Id="rId4" Type="http://schemas.openxmlformats.org/officeDocument/2006/relationships/image" Target="../media/image320.wmf"/></Relationships>
</file>

<file path=ppt/drawings/_rels/vmlDrawing7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3.wmf"/><Relationship Id="rId1" Type="http://schemas.openxmlformats.org/officeDocument/2006/relationships/image" Target="../media/image322.wmf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wmf"/><Relationship Id="rId7" Type="http://schemas.openxmlformats.org/officeDocument/2006/relationships/image" Target="../media/image330.wmf"/><Relationship Id="rId2" Type="http://schemas.openxmlformats.org/officeDocument/2006/relationships/image" Target="../media/image325.wmf"/><Relationship Id="rId1" Type="http://schemas.openxmlformats.org/officeDocument/2006/relationships/image" Target="../media/image324.wmf"/><Relationship Id="rId6" Type="http://schemas.openxmlformats.org/officeDocument/2006/relationships/image" Target="../media/image329.wmf"/><Relationship Id="rId5" Type="http://schemas.openxmlformats.org/officeDocument/2006/relationships/image" Target="../media/image328.wmf"/><Relationship Id="rId4" Type="http://schemas.openxmlformats.org/officeDocument/2006/relationships/image" Target="../media/image327.wmf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wmf"/><Relationship Id="rId2" Type="http://schemas.openxmlformats.org/officeDocument/2006/relationships/image" Target="../media/image331.wmf"/><Relationship Id="rId1" Type="http://schemas.openxmlformats.org/officeDocument/2006/relationships/image" Target="../media/image324.wmf"/><Relationship Id="rId4" Type="http://schemas.openxmlformats.org/officeDocument/2006/relationships/image" Target="../media/image333.wmf"/></Relationships>
</file>

<file path=ppt/drawings/_rels/vmlDrawing7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5.wmf"/><Relationship Id="rId1" Type="http://schemas.openxmlformats.org/officeDocument/2006/relationships/image" Target="../media/image334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6.w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6.w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wmf"/><Relationship Id="rId2" Type="http://schemas.openxmlformats.org/officeDocument/2006/relationships/image" Target="../media/image339.wmf"/><Relationship Id="rId1" Type="http://schemas.openxmlformats.org/officeDocument/2006/relationships/image" Target="../media/image338.wmf"/><Relationship Id="rId4" Type="http://schemas.openxmlformats.org/officeDocument/2006/relationships/image" Target="../media/image341.wmf"/></Relationships>
</file>

<file path=ppt/drawings/_rels/vmlDrawing7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wmf"/><Relationship Id="rId2" Type="http://schemas.openxmlformats.org/officeDocument/2006/relationships/image" Target="../media/image343.wmf"/><Relationship Id="rId1" Type="http://schemas.openxmlformats.org/officeDocument/2006/relationships/image" Target="../media/image342.wmf"/><Relationship Id="rId5" Type="http://schemas.openxmlformats.org/officeDocument/2006/relationships/image" Target="../media/image346.wmf"/><Relationship Id="rId4" Type="http://schemas.openxmlformats.org/officeDocument/2006/relationships/image" Target="../media/image34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4.wmf"/><Relationship Id="rId3" Type="http://schemas.openxmlformats.org/officeDocument/2006/relationships/image" Target="../media/image349.wmf"/><Relationship Id="rId7" Type="http://schemas.openxmlformats.org/officeDocument/2006/relationships/image" Target="../media/image353.wmf"/><Relationship Id="rId2" Type="http://schemas.openxmlformats.org/officeDocument/2006/relationships/image" Target="../media/image348.wmf"/><Relationship Id="rId1" Type="http://schemas.openxmlformats.org/officeDocument/2006/relationships/image" Target="../media/image347.wmf"/><Relationship Id="rId6" Type="http://schemas.openxmlformats.org/officeDocument/2006/relationships/image" Target="../media/image352.wmf"/><Relationship Id="rId5" Type="http://schemas.openxmlformats.org/officeDocument/2006/relationships/image" Target="../media/image351.wmf"/><Relationship Id="rId10" Type="http://schemas.openxmlformats.org/officeDocument/2006/relationships/image" Target="../media/image356.wmf"/><Relationship Id="rId4" Type="http://schemas.openxmlformats.org/officeDocument/2006/relationships/image" Target="../media/image350.wmf"/><Relationship Id="rId9" Type="http://schemas.openxmlformats.org/officeDocument/2006/relationships/image" Target="../media/image355.wmf"/></Relationships>
</file>

<file path=ppt/drawings/_rels/vmlDrawing8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wmf"/><Relationship Id="rId7" Type="http://schemas.openxmlformats.org/officeDocument/2006/relationships/image" Target="../media/image363.wmf"/><Relationship Id="rId2" Type="http://schemas.openxmlformats.org/officeDocument/2006/relationships/image" Target="../media/image358.wmf"/><Relationship Id="rId1" Type="http://schemas.openxmlformats.org/officeDocument/2006/relationships/image" Target="../media/image357.wmf"/><Relationship Id="rId6" Type="http://schemas.openxmlformats.org/officeDocument/2006/relationships/image" Target="../media/image362.wmf"/><Relationship Id="rId5" Type="http://schemas.openxmlformats.org/officeDocument/2006/relationships/image" Target="../media/image361.wmf"/><Relationship Id="rId4" Type="http://schemas.openxmlformats.org/officeDocument/2006/relationships/image" Target="../media/image360.wmf"/></Relationships>
</file>

<file path=ppt/drawings/_rels/vmlDrawing8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5.wmf"/><Relationship Id="rId2" Type="http://schemas.openxmlformats.org/officeDocument/2006/relationships/image" Target="../media/image359.wmf"/><Relationship Id="rId1" Type="http://schemas.openxmlformats.org/officeDocument/2006/relationships/image" Target="../media/image364.wmf"/></Relationships>
</file>

<file path=ppt/drawings/_rels/vmlDrawing8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8.wmf"/><Relationship Id="rId2" Type="http://schemas.openxmlformats.org/officeDocument/2006/relationships/image" Target="../media/image367.wmf"/><Relationship Id="rId1" Type="http://schemas.openxmlformats.org/officeDocument/2006/relationships/image" Target="../media/image366.wmf"/><Relationship Id="rId5" Type="http://schemas.openxmlformats.org/officeDocument/2006/relationships/image" Target="../media/image370.wmf"/><Relationship Id="rId4" Type="http://schemas.openxmlformats.org/officeDocument/2006/relationships/image" Target="../media/image369.wmf"/></Relationships>
</file>

<file path=ppt/drawings/_rels/vmlDrawing8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7.wmf"/><Relationship Id="rId2" Type="http://schemas.openxmlformats.org/officeDocument/2006/relationships/image" Target="../media/image372.wmf"/><Relationship Id="rId1" Type="http://schemas.openxmlformats.org/officeDocument/2006/relationships/image" Target="../media/image371.wmf"/><Relationship Id="rId4" Type="http://schemas.openxmlformats.org/officeDocument/2006/relationships/image" Target="../media/image373.wmf"/></Relationships>
</file>

<file path=ppt/drawings/_rels/vmlDrawing8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6.wmf"/><Relationship Id="rId2" Type="http://schemas.openxmlformats.org/officeDocument/2006/relationships/image" Target="../media/image375.wmf"/><Relationship Id="rId1" Type="http://schemas.openxmlformats.org/officeDocument/2006/relationships/image" Target="../media/image374.wmf"/><Relationship Id="rId4" Type="http://schemas.openxmlformats.org/officeDocument/2006/relationships/image" Target="../media/image371.wmf"/></Relationships>
</file>

<file path=ppt/drawings/_rels/vmlDrawing8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1.wmf"/><Relationship Id="rId1" Type="http://schemas.openxmlformats.org/officeDocument/2006/relationships/image" Target="../media/image378.wmf"/></Relationships>
</file>

<file path=ppt/drawings/_rels/vmlDrawing8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2.wmf"/><Relationship Id="rId2" Type="http://schemas.openxmlformats.org/officeDocument/2006/relationships/image" Target="../media/image381.wmf"/><Relationship Id="rId1" Type="http://schemas.openxmlformats.org/officeDocument/2006/relationships/image" Target="../media/image380.wmf"/><Relationship Id="rId5" Type="http://schemas.openxmlformats.org/officeDocument/2006/relationships/image" Target="../media/image384.wmf"/><Relationship Id="rId4" Type="http://schemas.openxmlformats.org/officeDocument/2006/relationships/image" Target="../media/image383.wmf"/></Relationships>
</file>

<file path=ppt/drawings/_rels/vmlDrawing8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6.wmf"/><Relationship Id="rId2" Type="http://schemas.openxmlformats.org/officeDocument/2006/relationships/image" Target="../media/image382.wmf"/><Relationship Id="rId1" Type="http://schemas.openxmlformats.org/officeDocument/2006/relationships/image" Target="../media/image385.wmf"/></Relationships>
</file>

<file path=ppt/drawings/_rels/vmlDrawing8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390.wmf"/><Relationship Id="rId5" Type="http://schemas.openxmlformats.org/officeDocument/2006/relationships/image" Target="../media/image389.wmf"/><Relationship Id="rId4" Type="http://schemas.openxmlformats.org/officeDocument/2006/relationships/image" Target="../media/image38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9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2.wmf"/><Relationship Id="rId1" Type="http://schemas.openxmlformats.org/officeDocument/2006/relationships/image" Target="../media/image391.wmf"/></Relationships>
</file>

<file path=ppt/drawings/_rels/vmlDrawing9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5.wmf"/><Relationship Id="rId2" Type="http://schemas.openxmlformats.org/officeDocument/2006/relationships/image" Target="../media/image394.wmf"/><Relationship Id="rId1" Type="http://schemas.openxmlformats.org/officeDocument/2006/relationships/image" Target="../media/image393.wmf"/><Relationship Id="rId6" Type="http://schemas.openxmlformats.org/officeDocument/2006/relationships/image" Target="../media/image398.wmf"/><Relationship Id="rId5" Type="http://schemas.openxmlformats.org/officeDocument/2006/relationships/image" Target="../media/image397.wmf"/><Relationship Id="rId4" Type="http://schemas.openxmlformats.org/officeDocument/2006/relationships/image" Target="../media/image396.wmf"/></Relationships>
</file>

<file path=ppt/drawings/_rels/vmlDrawing9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wmf"/><Relationship Id="rId2" Type="http://schemas.openxmlformats.org/officeDocument/2006/relationships/image" Target="../media/image400.wmf"/><Relationship Id="rId1" Type="http://schemas.openxmlformats.org/officeDocument/2006/relationships/image" Target="../media/image399.wmf"/><Relationship Id="rId6" Type="http://schemas.openxmlformats.org/officeDocument/2006/relationships/image" Target="../media/image404.wmf"/><Relationship Id="rId5" Type="http://schemas.openxmlformats.org/officeDocument/2006/relationships/image" Target="../media/image403.wmf"/><Relationship Id="rId4" Type="http://schemas.openxmlformats.org/officeDocument/2006/relationships/image" Target="../media/image402.wmf"/></Relationships>
</file>

<file path=ppt/drawings/_rels/vmlDrawing9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6.wmf"/><Relationship Id="rId1" Type="http://schemas.openxmlformats.org/officeDocument/2006/relationships/image" Target="../media/image405.wmf"/></Relationships>
</file>

<file path=ppt/drawings/_rels/vmlDrawing9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wmf"/><Relationship Id="rId7" Type="http://schemas.openxmlformats.org/officeDocument/2006/relationships/image" Target="../media/image414.wmf"/><Relationship Id="rId2" Type="http://schemas.openxmlformats.org/officeDocument/2006/relationships/image" Target="../media/image409.wmf"/><Relationship Id="rId1" Type="http://schemas.openxmlformats.org/officeDocument/2006/relationships/image" Target="../media/image408.wmf"/><Relationship Id="rId6" Type="http://schemas.openxmlformats.org/officeDocument/2006/relationships/image" Target="../media/image413.wmf"/><Relationship Id="rId5" Type="http://schemas.openxmlformats.org/officeDocument/2006/relationships/image" Target="../media/image412.wmf"/><Relationship Id="rId4" Type="http://schemas.openxmlformats.org/officeDocument/2006/relationships/image" Target="../media/image411.wmf"/></Relationships>
</file>

<file path=ppt/drawings/_rels/vmlDrawing9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7.wmf"/><Relationship Id="rId2" Type="http://schemas.openxmlformats.org/officeDocument/2006/relationships/image" Target="../media/image416.wmf"/><Relationship Id="rId1" Type="http://schemas.openxmlformats.org/officeDocument/2006/relationships/image" Target="../media/image415.wmf"/><Relationship Id="rId6" Type="http://schemas.openxmlformats.org/officeDocument/2006/relationships/image" Target="../media/image420.wmf"/><Relationship Id="rId5" Type="http://schemas.openxmlformats.org/officeDocument/2006/relationships/image" Target="../media/image419.wmf"/><Relationship Id="rId4" Type="http://schemas.openxmlformats.org/officeDocument/2006/relationships/image" Target="../media/image418.w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1.wmf"/></Relationships>
</file>

<file path=ppt/drawings/_rels/vmlDrawing9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5.wmf"/><Relationship Id="rId2" Type="http://schemas.openxmlformats.org/officeDocument/2006/relationships/image" Target="../media/image424.wmf"/><Relationship Id="rId1" Type="http://schemas.openxmlformats.org/officeDocument/2006/relationships/image" Target="../media/image423.wmf"/></Relationships>
</file>

<file path=ppt/drawings/_rels/vmlDrawing9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4.wmf"/><Relationship Id="rId7" Type="http://schemas.openxmlformats.org/officeDocument/2006/relationships/image" Target="../media/image431.wmf"/><Relationship Id="rId2" Type="http://schemas.openxmlformats.org/officeDocument/2006/relationships/image" Target="../media/image427.wmf"/><Relationship Id="rId1" Type="http://schemas.openxmlformats.org/officeDocument/2006/relationships/image" Target="../media/image426.wmf"/><Relationship Id="rId6" Type="http://schemas.openxmlformats.org/officeDocument/2006/relationships/image" Target="../media/image430.wmf"/><Relationship Id="rId5" Type="http://schemas.openxmlformats.org/officeDocument/2006/relationships/image" Target="../media/image429.wmf"/><Relationship Id="rId4" Type="http://schemas.openxmlformats.org/officeDocument/2006/relationships/image" Target="../media/image428.wmf"/></Relationships>
</file>

<file path=ppt/drawings/_rels/vmlDrawing9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9.wmf"/><Relationship Id="rId7" Type="http://schemas.openxmlformats.org/officeDocument/2006/relationships/image" Target="../media/image436.wmf"/><Relationship Id="rId2" Type="http://schemas.openxmlformats.org/officeDocument/2006/relationships/image" Target="../media/image433.wmf"/><Relationship Id="rId1" Type="http://schemas.openxmlformats.org/officeDocument/2006/relationships/image" Target="../media/image432.wmf"/><Relationship Id="rId6" Type="http://schemas.openxmlformats.org/officeDocument/2006/relationships/image" Target="../media/image435.wmf"/><Relationship Id="rId5" Type="http://schemas.openxmlformats.org/officeDocument/2006/relationships/image" Target="../media/image415.wmf"/><Relationship Id="rId4" Type="http://schemas.openxmlformats.org/officeDocument/2006/relationships/image" Target="../media/image4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1301D58B-FE0D-4CE2-9748-F8364644A6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57F1E-A702-42DD-AB20-3F5EDEC2F8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73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BB95B-5FA1-46F5-920B-4774A80CEA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609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FEA09-D1A1-40BB-AE16-8B94CB35C7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14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3EA53-F452-4049-9326-D44963E1A5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633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9D133-7E16-47BA-BCEF-66814C7A48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503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3D7FC-FCA5-4A2D-9729-AF585C908B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0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03013-CCC5-494C-AC69-4569F310A5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669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2FB8F-4DEB-4B02-9F6D-3ED186F14D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423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1D50-E045-4B62-9BB3-EB57A28F53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252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5343C-B607-479B-9CBC-C8702BAC86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230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7F913-7985-44D1-88A2-6BED01257C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975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188913"/>
            <a:ext cx="981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3333FF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6204C62B-D294-4548-82C9-106397410A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29.wmf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2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5.wmf"/><Relationship Id="rId3" Type="http://schemas.openxmlformats.org/officeDocument/2006/relationships/oleObject" Target="../embeddings/oleObject431.bin"/><Relationship Id="rId7" Type="http://schemas.openxmlformats.org/officeDocument/2006/relationships/oleObject" Target="../embeddings/oleObject4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424.wmf"/><Relationship Id="rId5" Type="http://schemas.openxmlformats.org/officeDocument/2006/relationships/oleObject" Target="../embeddings/oleObject432.bin"/><Relationship Id="rId4" Type="http://schemas.openxmlformats.org/officeDocument/2006/relationships/image" Target="../media/image423.wmf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4.wmf"/><Relationship Id="rId13" Type="http://schemas.openxmlformats.org/officeDocument/2006/relationships/oleObject" Target="../embeddings/oleObject438.bin"/><Relationship Id="rId3" Type="http://schemas.openxmlformats.org/officeDocument/2006/relationships/oleObject" Target="../embeddings/oleObject434.bin"/><Relationship Id="rId7" Type="http://schemas.openxmlformats.org/officeDocument/2006/relationships/oleObject" Target="../embeddings/oleObject371.bin"/><Relationship Id="rId12" Type="http://schemas.openxmlformats.org/officeDocument/2006/relationships/image" Target="../media/image42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1.wmf"/><Relationship Id="rId1" Type="http://schemas.openxmlformats.org/officeDocument/2006/relationships/vmlDrawing" Target="../drawings/vmlDrawing98.vml"/><Relationship Id="rId6" Type="http://schemas.openxmlformats.org/officeDocument/2006/relationships/image" Target="../media/image427.wmf"/><Relationship Id="rId11" Type="http://schemas.openxmlformats.org/officeDocument/2006/relationships/oleObject" Target="../embeddings/oleObject437.bin"/><Relationship Id="rId5" Type="http://schemas.openxmlformats.org/officeDocument/2006/relationships/oleObject" Target="../embeddings/oleObject435.bin"/><Relationship Id="rId15" Type="http://schemas.openxmlformats.org/officeDocument/2006/relationships/oleObject" Target="../embeddings/oleObject439.bin"/><Relationship Id="rId10" Type="http://schemas.openxmlformats.org/officeDocument/2006/relationships/image" Target="../media/image428.wmf"/><Relationship Id="rId4" Type="http://schemas.openxmlformats.org/officeDocument/2006/relationships/image" Target="../media/image426.wmf"/><Relationship Id="rId9" Type="http://schemas.openxmlformats.org/officeDocument/2006/relationships/oleObject" Target="../embeddings/oleObject436.bin"/><Relationship Id="rId14" Type="http://schemas.openxmlformats.org/officeDocument/2006/relationships/image" Target="../media/image430.wmf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9.wmf"/><Relationship Id="rId13" Type="http://schemas.openxmlformats.org/officeDocument/2006/relationships/oleObject" Target="../embeddings/oleObject443.bin"/><Relationship Id="rId3" Type="http://schemas.openxmlformats.org/officeDocument/2006/relationships/oleObject" Target="../embeddings/oleObject440.bin"/><Relationship Id="rId7" Type="http://schemas.openxmlformats.org/officeDocument/2006/relationships/oleObject" Target="../embeddings/oleObject408.bin"/><Relationship Id="rId12" Type="http://schemas.openxmlformats.org/officeDocument/2006/relationships/image" Target="../media/image41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6.wmf"/><Relationship Id="rId1" Type="http://schemas.openxmlformats.org/officeDocument/2006/relationships/vmlDrawing" Target="../drawings/vmlDrawing99.vml"/><Relationship Id="rId6" Type="http://schemas.openxmlformats.org/officeDocument/2006/relationships/image" Target="../media/image433.wmf"/><Relationship Id="rId11" Type="http://schemas.openxmlformats.org/officeDocument/2006/relationships/oleObject" Target="../embeddings/oleObject424.bin"/><Relationship Id="rId5" Type="http://schemas.openxmlformats.org/officeDocument/2006/relationships/oleObject" Target="../embeddings/oleObject441.bin"/><Relationship Id="rId15" Type="http://schemas.openxmlformats.org/officeDocument/2006/relationships/oleObject" Target="../embeddings/oleObject444.bin"/><Relationship Id="rId10" Type="http://schemas.openxmlformats.org/officeDocument/2006/relationships/image" Target="../media/image434.wmf"/><Relationship Id="rId4" Type="http://schemas.openxmlformats.org/officeDocument/2006/relationships/image" Target="../media/image432.wmf"/><Relationship Id="rId9" Type="http://schemas.openxmlformats.org/officeDocument/2006/relationships/oleObject" Target="../embeddings/oleObject442.bin"/><Relationship Id="rId14" Type="http://schemas.openxmlformats.org/officeDocument/2006/relationships/image" Target="../media/image43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2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4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55.wmf"/><Relationship Id="rId3" Type="http://schemas.openxmlformats.org/officeDocument/2006/relationships/image" Target="../media/image57.emf"/><Relationship Id="rId7" Type="http://schemas.openxmlformats.org/officeDocument/2006/relationships/oleObject" Target="../embeddings/oleObject58.bin"/><Relationship Id="rId12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7.bin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61.bin"/><Relationship Id="rId4" Type="http://schemas.openxmlformats.org/officeDocument/2006/relationships/image" Target="../media/image58.emf"/><Relationship Id="rId9" Type="http://schemas.openxmlformats.org/officeDocument/2006/relationships/oleObject" Target="../embeddings/oleObject60.bin"/><Relationship Id="rId14" Type="http://schemas.openxmlformats.org/officeDocument/2006/relationships/oleObject" Target="../embeddings/oleObject6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59.wmf"/><Relationship Id="rId9" Type="http://schemas.openxmlformats.org/officeDocument/2006/relationships/image" Target="../media/image6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6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7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6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74.wmf"/><Relationship Id="rId3" Type="http://schemas.openxmlformats.org/officeDocument/2006/relationships/oleObject" Target="../embeddings/oleObject73.bin"/><Relationship Id="rId7" Type="http://schemas.openxmlformats.org/officeDocument/2006/relationships/image" Target="../media/image75.png"/><Relationship Id="rId12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1.wmf"/><Relationship Id="rId11" Type="http://schemas.openxmlformats.org/officeDocument/2006/relationships/image" Target="../media/image73.wmf"/><Relationship Id="rId5" Type="http://schemas.openxmlformats.org/officeDocument/2006/relationships/oleObject" Target="../embeddings/oleObject74.bin"/><Relationship Id="rId10" Type="http://schemas.openxmlformats.org/officeDocument/2006/relationships/oleObject" Target="../embeddings/oleObject76.bin"/><Relationship Id="rId4" Type="http://schemas.openxmlformats.org/officeDocument/2006/relationships/image" Target="../media/image70.wmf"/><Relationship Id="rId9" Type="http://schemas.openxmlformats.org/officeDocument/2006/relationships/image" Target="../media/image7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7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8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90.bin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86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88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89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9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9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97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107.bin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10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5" Type="http://schemas.openxmlformats.org/officeDocument/2006/relationships/oleObject" Target="../embeddings/oleObject108.bin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105.bin"/><Relationship Id="rId14" Type="http://schemas.openxmlformats.org/officeDocument/2006/relationships/image" Target="../media/image10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1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109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1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119.bin"/><Relationship Id="rId18" Type="http://schemas.openxmlformats.org/officeDocument/2006/relationships/image" Target="../media/image118.wmf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15.wmf"/><Relationship Id="rId17" Type="http://schemas.openxmlformats.org/officeDocument/2006/relationships/oleObject" Target="../embeddings/oleObject12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7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5.bin"/><Relationship Id="rId15" Type="http://schemas.openxmlformats.org/officeDocument/2006/relationships/oleObject" Target="../embeddings/oleObject120.bin"/><Relationship Id="rId10" Type="http://schemas.openxmlformats.org/officeDocument/2006/relationships/image" Target="../media/image114.wmf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17.bin"/><Relationship Id="rId14" Type="http://schemas.openxmlformats.org/officeDocument/2006/relationships/image" Target="../media/image11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oleObject" Target="../embeddings/oleObject127.bin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12" Type="http://schemas.openxmlformats.org/officeDocument/2006/relationships/image" Target="../media/image12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5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20.wmf"/><Relationship Id="rId11" Type="http://schemas.openxmlformats.org/officeDocument/2006/relationships/oleObject" Target="../embeddings/oleObject126.bin"/><Relationship Id="rId5" Type="http://schemas.openxmlformats.org/officeDocument/2006/relationships/oleObject" Target="../embeddings/oleObject123.bin"/><Relationship Id="rId15" Type="http://schemas.openxmlformats.org/officeDocument/2006/relationships/oleObject" Target="../embeddings/oleObject128.bin"/><Relationship Id="rId10" Type="http://schemas.openxmlformats.org/officeDocument/2006/relationships/image" Target="../media/image122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25.bin"/><Relationship Id="rId14" Type="http://schemas.openxmlformats.org/officeDocument/2006/relationships/image" Target="../media/image124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13" Type="http://schemas.openxmlformats.org/officeDocument/2006/relationships/oleObject" Target="../embeddings/oleObject134.bin"/><Relationship Id="rId18" Type="http://schemas.openxmlformats.org/officeDocument/2006/relationships/image" Target="../media/image133.wmf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130.wmf"/><Relationship Id="rId17" Type="http://schemas.openxmlformats.org/officeDocument/2006/relationships/oleObject" Target="../embeddings/oleObject13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2.wmf"/><Relationship Id="rId20" Type="http://schemas.openxmlformats.org/officeDocument/2006/relationships/image" Target="../media/image134.wmf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27.wmf"/><Relationship Id="rId11" Type="http://schemas.openxmlformats.org/officeDocument/2006/relationships/oleObject" Target="../embeddings/oleObject133.bin"/><Relationship Id="rId5" Type="http://schemas.openxmlformats.org/officeDocument/2006/relationships/oleObject" Target="../embeddings/oleObject130.bin"/><Relationship Id="rId15" Type="http://schemas.openxmlformats.org/officeDocument/2006/relationships/oleObject" Target="../embeddings/oleObject135.bin"/><Relationship Id="rId10" Type="http://schemas.openxmlformats.org/officeDocument/2006/relationships/image" Target="../media/image129.wmf"/><Relationship Id="rId19" Type="http://schemas.openxmlformats.org/officeDocument/2006/relationships/oleObject" Target="../embeddings/oleObject137.bin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132.bin"/><Relationship Id="rId14" Type="http://schemas.openxmlformats.org/officeDocument/2006/relationships/image" Target="../media/image131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0.bin"/><Relationship Id="rId12" Type="http://schemas.openxmlformats.org/officeDocument/2006/relationships/image" Target="../media/image1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142.bin"/><Relationship Id="rId5" Type="http://schemas.openxmlformats.org/officeDocument/2006/relationships/oleObject" Target="../embeddings/oleObject139.bin"/><Relationship Id="rId10" Type="http://schemas.openxmlformats.org/officeDocument/2006/relationships/image" Target="../media/image138.wmf"/><Relationship Id="rId4" Type="http://schemas.openxmlformats.org/officeDocument/2006/relationships/image" Target="../media/image135.wmf"/><Relationship Id="rId9" Type="http://schemas.openxmlformats.org/officeDocument/2006/relationships/oleObject" Target="../embeddings/oleObject141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oleObject" Target="../embeddings/oleObject143.bin"/><Relationship Id="rId7" Type="http://schemas.openxmlformats.org/officeDocument/2006/relationships/oleObject" Target="../embeddings/oleObject145.bin"/><Relationship Id="rId12" Type="http://schemas.openxmlformats.org/officeDocument/2006/relationships/image" Target="../media/image1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41.wmf"/><Relationship Id="rId11" Type="http://schemas.openxmlformats.org/officeDocument/2006/relationships/oleObject" Target="../embeddings/oleObject147.bin"/><Relationship Id="rId5" Type="http://schemas.openxmlformats.org/officeDocument/2006/relationships/oleObject" Target="../embeddings/oleObject144.bin"/><Relationship Id="rId10" Type="http://schemas.openxmlformats.org/officeDocument/2006/relationships/image" Target="../media/image143.wmf"/><Relationship Id="rId4" Type="http://schemas.openxmlformats.org/officeDocument/2006/relationships/image" Target="../media/image140.wmf"/><Relationship Id="rId9" Type="http://schemas.openxmlformats.org/officeDocument/2006/relationships/oleObject" Target="../embeddings/oleObject146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image" Target="../media/image149.wmf"/><Relationship Id="rId18" Type="http://schemas.openxmlformats.org/officeDocument/2006/relationships/oleObject" Target="../embeddings/oleObject155.bin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12" Type="http://schemas.openxmlformats.org/officeDocument/2006/relationships/oleObject" Target="../embeddings/oleObject152.bin"/><Relationship Id="rId17" Type="http://schemas.openxmlformats.org/officeDocument/2006/relationships/image" Target="../media/image15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4.bin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46.wmf"/><Relationship Id="rId11" Type="http://schemas.openxmlformats.org/officeDocument/2006/relationships/image" Target="../media/image153.png"/><Relationship Id="rId5" Type="http://schemas.openxmlformats.org/officeDocument/2006/relationships/oleObject" Target="../embeddings/oleObject149.bin"/><Relationship Id="rId15" Type="http://schemas.openxmlformats.org/officeDocument/2006/relationships/image" Target="../media/image150.wmf"/><Relationship Id="rId10" Type="http://schemas.openxmlformats.org/officeDocument/2006/relationships/image" Target="../media/image148.wmf"/><Relationship Id="rId19" Type="http://schemas.openxmlformats.org/officeDocument/2006/relationships/image" Target="../media/image152.wmf"/><Relationship Id="rId4" Type="http://schemas.openxmlformats.org/officeDocument/2006/relationships/image" Target="../media/image145.wmf"/><Relationship Id="rId9" Type="http://schemas.openxmlformats.org/officeDocument/2006/relationships/oleObject" Target="../embeddings/oleObject151.bin"/><Relationship Id="rId14" Type="http://schemas.openxmlformats.org/officeDocument/2006/relationships/oleObject" Target="../embeddings/oleObject153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3" Type="http://schemas.openxmlformats.org/officeDocument/2006/relationships/oleObject" Target="../embeddings/oleObject156.bin"/><Relationship Id="rId7" Type="http://schemas.openxmlformats.org/officeDocument/2006/relationships/oleObject" Target="../embeddings/oleObject1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55.wmf"/><Relationship Id="rId5" Type="http://schemas.openxmlformats.org/officeDocument/2006/relationships/oleObject" Target="../embeddings/oleObject157.bin"/><Relationship Id="rId10" Type="http://schemas.openxmlformats.org/officeDocument/2006/relationships/image" Target="../media/image157.wmf"/><Relationship Id="rId4" Type="http://schemas.openxmlformats.org/officeDocument/2006/relationships/image" Target="../media/image154.wmf"/><Relationship Id="rId9" Type="http://schemas.openxmlformats.org/officeDocument/2006/relationships/oleObject" Target="../embeddings/oleObject15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59.wmf"/><Relationship Id="rId5" Type="http://schemas.openxmlformats.org/officeDocument/2006/relationships/oleObject" Target="../embeddings/oleObject161.bin"/><Relationship Id="rId10" Type="http://schemas.openxmlformats.org/officeDocument/2006/relationships/image" Target="../media/image161.wmf"/><Relationship Id="rId4" Type="http://schemas.openxmlformats.org/officeDocument/2006/relationships/image" Target="../media/image158.wmf"/><Relationship Id="rId9" Type="http://schemas.openxmlformats.org/officeDocument/2006/relationships/oleObject" Target="../embeddings/oleObject163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13" Type="http://schemas.openxmlformats.org/officeDocument/2006/relationships/oleObject" Target="../embeddings/oleObject169.bin"/><Relationship Id="rId3" Type="http://schemas.openxmlformats.org/officeDocument/2006/relationships/oleObject" Target="../embeddings/oleObject164.bin"/><Relationship Id="rId7" Type="http://schemas.openxmlformats.org/officeDocument/2006/relationships/oleObject" Target="../embeddings/oleObject166.bin"/><Relationship Id="rId12" Type="http://schemas.openxmlformats.org/officeDocument/2006/relationships/image" Target="../media/image16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8.wmf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63.wmf"/><Relationship Id="rId11" Type="http://schemas.openxmlformats.org/officeDocument/2006/relationships/oleObject" Target="../embeddings/oleObject168.bin"/><Relationship Id="rId5" Type="http://schemas.openxmlformats.org/officeDocument/2006/relationships/oleObject" Target="../embeddings/oleObject165.bin"/><Relationship Id="rId15" Type="http://schemas.openxmlformats.org/officeDocument/2006/relationships/oleObject" Target="../embeddings/oleObject170.bin"/><Relationship Id="rId10" Type="http://schemas.openxmlformats.org/officeDocument/2006/relationships/image" Target="../media/image165.wmf"/><Relationship Id="rId4" Type="http://schemas.openxmlformats.org/officeDocument/2006/relationships/image" Target="../media/image162.wmf"/><Relationship Id="rId9" Type="http://schemas.openxmlformats.org/officeDocument/2006/relationships/oleObject" Target="../embeddings/oleObject167.bin"/><Relationship Id="rId14" Type="http://schemas.openxmlformats.org/officeDocument/2006/relationships/image" Target="../media/image167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oleObject" Target="../embeddings/oleObject171.bin"/><Relationship Id="rId7" Type="http://schemas.openxmlformats.org/officeDocument/2006/relationships/oleObject" Target="../embeddings/oleObject1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70.wmf"/><Relationship Id="rId5" Type="http://schemas.openxmlformats.org/officeDocument/2006/relationships/oleObject" Target="../embeddings/oleObject172.bin"/><Relationship Id="rId10" Type="http://schemas.openxmlformats.org/officeDocument/2006/relationships/image" Target="../media/image172.wmf"/><Relationship Id="rId4" Type="http://schemas.openxmlformats.org/officeDocument/2006/relationships/image" Target="../media/image169.wmf"/><Relationship Id="rId9" Type="http://schemas.openxmlformats.org/officeDocument/2006/relationships/oleObject" Target="../embeddings/oleObject17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74.wmf"/><Relationship Id="rId5" Type="http://schemas.openxmlformats.org/officeDocument/2006/relationships/oleObject" Target="../embeddings/oleObject176.bin"/><Relationship Id="rId4" Type="http://schemas.openxmlformats.org/officeDocument/2006/relationships/image" Target="../media/image173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13" Type="http://schemas.openxmlformats.org/officeDocument/2006/relationships/oleObject" Target="../embeddings/oleObject182.bin"/><Relationship Id="rId18" Type="http://schemas.openxmlformats.org/officeDocument/2006/relationships/image" Target="../media/image182.wmf"/><Relationship Id="rId3" Type="http://schemas.openxmlformats.org/officeDocument/2006/relationships/oleObject" Target="../embeddings/oleObject177.bin"/><Relationship Id="rId7" Type="http://schemas.openxmlformats.org/officeDocument/2006/relationships/oleObject" Target="../embeddings/oleObject179.bin"/><Relationship Id="rId12" Type="http://schemas.openxmlformats.org/officeDocument/2006/relationships/image" Target="../media/image179.wmf"/><Relationship Id="rId17" Type="http://schemas.openxmlformats.org/officeDocument/2006/relationships/oleObject" Target="../embeddings/oleObject18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1.wmf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76.wmf"/><Relationship Id="rId11" Type="http://schemas.openxmlformats.org/officeDocument/2006/relationships/oleObject" Target="../embeddings/oleObject181.bin"/><Relationship Id="rId5" Type="http://schemas.openxmlformats.org/officeDocument/2006/relationships/oleObject" Target="../embeddings/oleObject178.bin"/><Relationship Id="rId15" Type="http://schemas.openxmlformats.org/officeDocument/2006/relationships/oleObject" Target="../embeddings/oleObject183.bin"/><Relationship Id="rId10" Type="http://schemas.openxmlformats.org/officeDocument/2006/relationships/image" Target="../media/image178.wmf"/><Relationship Id="rId4" Type="http://schemas.openxmlformats.org/officeDocument/2006/relationships/image" Target="../media/image175.wmf"/><Relationship Id="rId9" Type="http://schemas.openxmlformats.org/officeDocument/2006/relationships/oleObject" Target="../embeddings/oleObject180.bin"/><Relationship Id="rId14" Type="http://schemas.openxmlformats.org/officeDocument/2006/relationships/image" Target="../media/image180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13" Type="http://schemas.openxmlformats.org/officeDocument/2006/relationships/oleObject" Target="../embeddings/oleObject190.bin"/><Relationship Id="rId18" Type="http://schemas.openxmlformats.org/officeDocument/2006/relationships/image" Target="../media/image190.wmf"/><Relationship Id="rId26" Type="http://schemas.openxmlformats.org/officeDocument/2006/relationships/image" Target="../media/image194.wmf"/><Relationship Id="rId3" Type="http://schemas.openxmlformats.org/officeDocument/2006/relationships/oleObject" Target="../embeddings/oleObject185.bin"/><Relationship Id="rId21" Type="http://schemas.openxmlformats.org/officeDocument/2006/relationships/oleObject" Target="../embeddings/oleObject194.bin"/><Relationship Id="rId7" Type="http://schemas.openxmlformats.org/officeDocument/2006/relationships/oleObject" Target="../embeddings/oleObject187.bin"/><Relationship Id="rId12" Type="http://schemas.openxmlformats.org/officeDocument/2006/relationships/image" Target="../media/image187.wmf"/><Relationship Id="rId17" Type="http://schemas.openxmlformats.org/officeDocument/2006/relationships/oleObject" Target="../embeddings/oleObject192.bin"/><Relationship Id="rId25" Type="http://schemas.openxmlformats.org/officeDocument/2006/relationships/oleObject" Target="../embeddings/oleObject19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9.wmf"/><Relationship Id="rId20" Type="http://schemas.openxmlformats.org/officeDocument/2006/relationships/image" Target="../media/image191.wmf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84.wmf"/><Relationship Id="rId11" Type="http://schemas.openxmlformats.org/officeDocument/2006/relationships/oleObject" Target="../embeddings/oleObject189.bin"/><Relationship Id="rId24" Type="http://schemas.openxmlformats.org/officeDocument/2006/relationships/image" Target="../media/image193.wmf"/><Relationship Id="rId5" Type="http://schemas.openxmlformats.org/officeDocument/2006/relationships/oleObject" Target="../embeddings/oleObject186.bin"/><Relationship Id="rId15" Type="http://schemas.openxmlformats.org/officeDocument/2006/relationships/oleObject" Target="../embeddings/oleObject191.bin"/><Relationship Id="rId23" Type="http://schemas.openxmlformats.org/officeDocument/2006/relationships/oleObject" Target="../embeddings/oleObject195.bin"/><Relationship Id="rId10" Type="http://schemas.openxmlformats.org/officeDocument/2006/relationships/image" Target="../media/image186.wmf"/><Relationship Id="rId19" Type="http://schemas.openxmlformats.org/officeDocument/2006/relationships/oleObject" Target="../embeddings/oleObject193.bin"/><Relationship Id="rId4" Type="http://schemas.openxmlformats.org/officeDocument/2006/relationships/image" Target="../media/image183.wmf"/><Relationship Id="rId9" Type="http://schemas.openxmlformats.org/officeDocument/2006/relationships/oleObject" Target="../embeddings/oleObject188.bin"/><Relationship Id="rId14" Type="http://schemas.openxmlformats.org/officeDocument/2006/relationships/image" Target="../media/image188.wmf"/><Relationship Id="rId22" Type="http://schemas.openxmlformats.org/officeDocument/2006/relationships/image" Target="../media/image192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wmf"/><Relationship Id="rId3" Type="http://schemas.openxmlformats.org/officeDocument/2006/relationships/oleObject" Target="../embeddings/oleObject197.bin"/><Relationship Id="rId7" Type="http://schemas.openxmlformats.org/officeDocument/2006/relationships/oleObject" Target="../embeddings/oleObject1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96.wmf"/><Relationship Id="rId11" Type="http://schemas.openxmlformats.org/officeDocument/2006/relationships/oleObject" Target="../embeddings/oleObject202.bin"/><Relationship Id="rId5" Type="http://schemas.openxmlformats.org/officeDocument/2006/relationships/oleObject" Target="../embeddings/oleObject198.bin"/><Relationship Id="rId10" Type="http://schemas.openxmlformats.org/officeDocument/2006/relationships/oleObject" Target="../embeddings/oleObject201.bin"/><Relationship Id="rId4" Type="http://schemas.openxmlformats.org/officeDocument/2006/relationships/image" Target="../media/image195.wmf"/><Relationship Id="rId9" Type="http://schemas.openxmlformats.org/officeDocument/2006/relationships/oleObject" Target="../embeddings/oleObject200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wmf"/><Relationship Id="rId13" Type="http://schemas.openxmlformats.org/officeDocument/2006/relationships/oleObject" Target="../embeddings/oleObject208.bin"/><Relationship Id="rId3" Type="http://schemas.openxmlformats.org/officeDocument/2006/relationships/oleObject" Target="../embeddings/oleObject203.bin"/><Relationship Id="rId7" Type="http://schemas.openxmlformats.org/officeDocument/2006/relationships/oleObject" Target="../embeddings/oleObject205.bin"/><Relationship Id="rId12" Type="http://schemas.openxmlformats.org/officeDocument/2006/relationships/image" Target="../media/image20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99.wmf"/><Relationship Id="rId11" Type="http://schemas.openxmlformats.org/officeDocument/2006/relationships/oleObject" Target="../embeddings/oleObject207.bin"/><Relationship Id="rId5" Type="http://schemas.openxmlformats.org/officeDocument/2006/relationships/oleObject" Target="../embeddings/oleObject204.bin"/><Relationship Id="rId10" Type="http://schemas.openxmlformats.org/officeDocument/2006/relationships/image" Target="../media/image201.wmf"/><Relationship Id="rId4" Type="http://schemas.openxmlformats.org/officeDocument/2006/relationships/image" Target="../media/image198.wmf"/><Relationship Id="rId9" Type="http://schemas.openxmlformats.org/officeDocument/2006/relationships/oleObject" Target="../embeddings/oleObject206.bin"/><Relationship Id="rId14" Type="http://schemas.openxmlformats.org/officeDocument/2006/relationships/image" Target="../media/image203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204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wmf"/><Relationship Id="rId3" Type="http://schemas.openxmlformats.org/officeDocument/2006/relationships/oleObject" Target="../embeddings/oleObject210.bin"/><Relationship Id="rId7" Type="http://schemas.openxmlformats.org/officeDocument/2006/relationships/oleObject" Target="../embeddings/oleObject212.bin"/><Relationship Id="rId12" Type="http://schemas.openxmlformats.org/officeDocument/2006/relationships/image" Target="../media/image20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06.wmf"/><Relationship Id="rId11" Type="http://schemas.openxmlformats.org/officeDocument/2006/relationships/oleObject" Target="../embeddings/oleObject214.bin"/><Relationship Id="rId5" Type="http://schemas.openxmlformats.org/officeDocument/2006/relationships/oleObject" Target="../embeddings/oleObject211.bin"/><Relationship Id="rId10" Type="http://schemas.openxmlformats.org/officeDocument/2006/relationships/image" Target="../media/image208.wmf"/><Relationship Id="rId4" Type="http://schemas.openxmlformats.org/officeDocument/2006/relationships/image" Target="../media/image205.wmf"/><Relationship Id="rId9" Type="http://schemas.openxmlformats.org/officeDocument/2006/relationships/oleObject" Target="../embeddings/oleObject2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5.bin"/><Relationship Id="rId13" Type="http://schemas.openxmlformats.org/officeDocument/2006/relationships/image" Target="../media/image212.wmf"/><Relationship Id="rId3" Type="http://schemas.openxmlformats.org/officeDocument/2006/relationships/oleObject" Target="../embeddings/oleObject119.bin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2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211.wmf"/><Relationship Id="rId5" Type="http://schemas.openxmlformats.org/officeDocument/2006/relationships/image" Target="../media/image214.emf"/><Relationship Id="rId15" Type="http://schemas.openxmlformats.org/officeDocument/2006/relationships/image" Target="../media/image213.wmf"/><Relationship Id="rId10" Type="http://schemas.openxmlformats.org/officeDocument/2006/relationships/oleObject" Target="../embeddings/oleObject216.bin"/><Relationship Id="rId4" Type="http://schemas.openxmlformats.org/officeDocument/2006/relationships/image" Target="../media/image116.wmf"/><Relationship Id="rId9" Type="http://schemas.openxmlformats.org/officeDocument/2006/relationships/image" Target="../media/image210.wmf"/><Relationship Id="rId14" Type="http://schemas.openxmlformats.org/officeDocument/2006/relationships/oleObject" Target="../embeddings/oleObject218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wmf"/><Relationship Id="rId3" Type="http://schemas.openxmlformats.org/officeDocument/2006/relationships/oleObject" Target="../embeddings/oleObject219.bin"/><Relationship Id="rId7" Type="http://schemas.openxmlformats.org/officeDocument/2006/relationships/oleObject" Target="../embeddings/oleObject2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16.wmf"/><Relationship Id="rId5" Type="http://schemas.openxmlformats.org/officeDocument/2006/relationships/oleObject" Target="../embeddings/oleObject220.bin"/><Relationship Id="rId10" Type="http://schemas.openxmlformats.org/officeDocument/2006/relationships/image" Target="../media/image218.wmf"/><Relationship Id="rId4" Type="http://schemas.openxmlformats.org/officeDocument/2006/relationships/image" Target="../media/image215.wmf"/><Relationship Id="rId9" Type="http://schemas.openxmlformats.org/officeDocument/2006/relationships/oleObject" Target="../embeddings/oleObject222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wmf"/><Relationship Id="rId13" Type="http://schemas.openxmlformats.org/officeDocument/2006/relationships/oleObject" Target="../embeddings/oleObject228.bin"/><Relationship Id="rId3" Type="http://schemas.openxmlformats.org/officeDocument/2006/relationships/oleObject" Target="../embeddings/oleObject223.bin"/><Relationship Id="rId7" Type="http://schemas.openxmlformats.org/officeDocument/2006/relationships/oleObject" Target="../embeddings/oleObject225.bin"/><Relationship Id="rId12" Type="http://schemas.openxmlformats.org/officeDocument/2006/relationships/image" Target="../media/image22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5.wmf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20.wmf"/><Relationship Id="rId11" Type="http://schemas.openxmlformats.org/officeDocument/2006/relationships/oleObject" Target="../embeddings/oleObject227.bin"/><Relationship Id="rId5" Type="http://schemas.openxmlformats.org/officeDocument/2006/relationships/oleObject" Target="../embeddings/oleObject224.bin"/><Relationship Id="rId15" Type="http://schemas.openxmlformats.org/officeDocument/2006/relationships/oleObject" Target="../embeddings/oleObject229.bin"/><Relationship Id="rId10" Type="http://schemas.openxmlformats.org/officeDocument/2006/relationships/image" Target="../media/image222.wmf"/><Relationship Id="rId4" Type="http://schemas.openxmlformats.org/officeDocument/2006/relationships/image" Target="../media/image219.wmf"/><Relationship Id="rId9" Type="http://schemas.openxmlformats.org/officeDocument/2006/relationships/oleObject" Target="../embeddings/oleObject226.bin"/><Relationship Id="rId14" Type="http://schemas.openxmlformats.org/officeDocument/2006/relationships/image" Target="../media/image224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oleObject" Target="../embeddings/oleObject230.bin"/><Relationship Id="rId7" Type="http://schemas.openxmlformats.org/officeDocument/2006/relationships/oleObject" Target="../embeddings/oleObject1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27.wmf"/><Relationship Id="rId5" Type="http://schemas.openxmlformats.org/officeDocument/2006/relationships/oleObject" Target="../embeddings/oleObject231.bin"/><Relationship Id="rId10" Type="http://schemas.openxmlformats.org/officeDocument/2006/relationships/image" Target="../media/image228.wmf"/><Relationship Id="rId4" Type="http://schemas.openxmlformats.org/officeDocument/2006/relationships/image" Target="../media/image226.wmf"/><Relationship Id="rId9" Type="http://schemas.openxmlformats.org/officeDocument/2006/relationships/oleObject" Target="../embeddings/oleObject232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wmf"/><Relationship Id="rId13" Type="http://schemas.openxmlformats.org/officeDocument/2006/relationships/oleObject" Target="../embeddings/oleObject238.bin"/><Relationship Id="rId3" Type="http://schemas.openxmlformats.org/officeDocument/2006/relationships/oleObject" Target="../embeddings/oleObject233.bin"/><Relationship Id="rId7" Type="http://schemas.openxmlformats.org/officeDocument/2006/relationships/oleObject" Target="../embeddings/oleObject235.bin"/><Relationship Id="rId12" Type="http://schemas.openxmlformats.org/officeDocument/2006/relationships/image" Target="../media/image2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30.wmf"/><Relationship Id="rId11" Type="http://schemas.openxmlformats.org/officeDocument/2006/relationships/oleObject" Target="../embeddings/oleObject237.bin"/><Relationship Id="rId5" Type="http://schemas.openxmlformats.org/officeDocument/2006/relationships/oleObject" Target="../embeddings/oleObject234.bin"/><Relationship Id="rId10" Type="http://schemas.openxmlformats.org/officeDocument/2006/relationships/image" Target="../media/image232.wmf"/><Relationship Id="rId4" Type="http://schemas.openxmlformats.org/officeDocument/2006/relationships/image" Target="../media/image229.wmf"/><Relationship Id="rId9" Type="http://schemas.openxmlformats.org/officeDocument/2006/relationships/oleObject" Target="../embeddings/oleObject236.bin"/><Relationship Id="rId14" Type="http://schemas.openxmlformats.org/officeDocument/2006/relationships/image" Target="../media/image234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9.bin"/><Relationship Id="rId7" Type="http://schemas.openxmlformats.org/officeDocument/2006/relationships/image" Target="../media/image23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36.wmf"/><Relationship Id="rId5" Type="http://schemas.openxmlformats.org/officeDocument/2006/relationships/oleObject" Target="../embeddings/oleObject240.bin"/><Relationship Id="rId4" Type="http://schemas.openxmlformats.org/officeDocument/2006/relationships/image" Target="../media/image235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wmf"/><Relationship Id="rId3" Type="http://schemas.openxmlformats.org/officeDocument/2006/relationships/oleObject" Target="../embeddings/oleObject241.bin"/><Relationship Id="rId7" Type="http://schemas.openxmlformats.org/officeDocument/2006/relationships/oleObject" Target="../embeddings/oleObject2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39.wmf"/><Relationship Id="rId5" Type="http://schemas.openxmlformats.org/officeDocument/2006/relationships/oleObject" Target="../embeddings/oleObject242.bin"/><Relationship Id="rId4" Type="http://schemas.openxmlformats.org/officeDocument/2006/relationships/image" Target="../media/image238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wmf"/><Relationship Id="rId13" Type="http://schemas.openxmlformats.org/officeDocument/2006/relationships/oleObject" Target="../embeddings/oleObject249.bin"/><Relationship Id="rId18" Type="http://schemas.openxmlformats.org/officeDocument/2006/relationships/image" Target="../media/image247.wmf"/><Relationship Id="rId3" Type="http://schemas.openxmlformats.org/officeDocument/2006/relationships/oleObject" Target="../embeddings/oleObject244.bin"/><Relationship Id="rId21" Type="http://schemas.openxmlformats.org/officeDocument/2006/relationships/oleObject" Target="../embeddings/oleObject253.bin"/><Relationship Id="rId7" Type="http://schemas.openxmlformats.org/officeDocument/2006/relationships/oleObject" Target="../embeddings/oleObject246.bin"/><Relationship Id="rId12" Type="http://schemas.openxmlformats.org/officeDocument/2006/relationships/image" Target="../media/image244.wmf"/><Relationship Id="rId17" Type="http://schemas.openxmlformats.org/officeDocument/2006/relationships/oleObject" Target="../embeddings/oleObject25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6.wmf"/><Relationship Id="rId20" Type="http://schemas.openxmlformats.org/officeDocument/2006/relationships/image" Target="../media/image248.wmf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42.wmf"/><Relationship Id="rId11" Type="http://schemas.openxmlformats.org/officeDocument/2006/relationships/oleObject" Target="../embeddings/oleObject248.bin"/><Relationship Id="rId5" Type="http://schemas.openxmlformats.org/officeDocument/2006/relationships/oleObject" Target="../embeddings/oleObject245.bin"/><Relationship Id="rId15" Type="http://schemas.openxmlformats.org/officeDocument/2006/relationships/oleObject" Target="../embeddings/oleObject250.bin"/><Relationship Id="rId10" Type="http://schemas.openxmlformats.org/officeDocument/2006/relationships/image" Target="../media/image243.wmf"/><Relationship Id="rId19" Type="http://schemas.openxmlformats.org/officeDocument/2006/relationships/oleObject" Target="../embeddings/oleObject252.bin"/><Relationship Id="rId4" Type="http://schemas.openxmlformats.org/officeDocument/2006/relationships/image" Target="../media/image241.wmf"/><Relationship Id="rId9" Type="http://schemas.openxmlformats.org/officeDocument/2006/relationships/oleObject" Target="../embeddings/oleObject247.bin"/><Relationship Id="rId14" Type="http://schemas.openxmlformats.org/officeDocument/2006/relationships/image" Target="../media/image245.wmf"/><Relationship Id="rId22" Type="http://schemas.openxmlformats.org/officeDocument/2006/relationships/image" Target="../media/image249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wmf"/><Relationship Id="rId3" Type="http://schemas.openxmlformats.org/officeDocument/2006/relationships/oleObject" Target="../embeddings/oleObject254.bin"/><Relationship Id="rId7" Type="http://schemas.openxmlformats.org/officeDocument/2006/relationships/oleObject" Target="../embeddings/oleObject256.bin"/><Relationship Id="rId12" Type="http://schemas.openxmlformats.org/officeDocument/2006/relationships/image" Target="../media/image2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51.wmf"/><Relationship Id="rId11" Type="http://schemas.openxmlformats.org/officeDocument/2006/relationships/oleObject" Target="../embeddings/oleObject258.bin"/><Relationship Id="rId5" Type="http://schemas.openxmlformats.org/officeDocument/2006/relationships/oleObject" Target="../embeddings/oleObject255.bin"/><Relationship Id="rId10" Type="http://schemas.openxmlformats.org/officeDocument/2006/relationships/image" Target="../media/image253.wmf"/><Relationship Id="rId4" Type="http://schemas.openxmlformats.org/officeDocument/2006/relationships/image" Target="../media/image250.wmf"/><Relationship Id="rId9" Type="http://schemas.openxmlformats.org/officeDocument/2006/relationships/oleObject" Target="../embeddings/oleObject257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wmf"/><Relationship Id="rId13" Type="http://schemas.openxmlformats.org/officeDocument/2006/relationships/oleObject" Target="../embeddings/oleObject264.bin"/><Relationship Id="rId3" Type="http://schemas.openxmlformats.org/officeDocument/2006/relationships/oleObject" Target="../embeddings/oleObject259.bin"/><Relationship Id="rId7" Type="http://schemas.openxmlformats.org/officeDocument/2006/relationships/oleObject" Target="../embeddings/oleObject261.bin"/><Relationship Id="rId12" Type="http://schemas.openxmlformats.org/officeDocument/2006/relationships/image" Target="../media/image25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1.wmf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56.wmf"/><Relationship Id="rId11" Type="http://schemas.openxmlformats.org/officeDocument/2006/relationships/oleObject" Target="../embeddings/oleObject263.bin"/><Relationship Id="rId5" Type="http://schemas.openxmlformats.org/officeDocument/2006/relationships/oleObject" Target="../embeddings/oleObject260.bin"/><Relationship Id="rId15" Type="http://schemas.openxmlformats.org/officeDocument/2006/relationships/oleObject" Target="../embeddings/oleObject265.bin"/><Relationship Id="rId10" Type="http://schemas.openxmlformats.org/officeDocument/2006/relationships/image" Target="../media/image258.wmf"/><Relationship Id="rId4" Type="http://schemas.openxmlformats.org/officeDocument/2006/relationships/image" Target="../media/image255.wmf"/><Relationship Id="rId9" Type="http://schemas.openxmlformats.org/officeDocument/2006/relationships/oleObject" Target="../embeddings/oleObject262.bin"/><Relationship Id="rId14" Type="http://schemas.openxmlformats.org/officeDocument/2006/relationships/image" Target="../media/image26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7.wmf"/><Relationship Id="rId26" Type="http://schemas.openxmlformats.org/officeDocument/2006/relationships/image" Target="../media/image21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7.bin"/><Relationship Id="rId25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20.wmf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wmf"/><Relationship Id="rId3" Type="http://schemas.openxmlformats.org/officeDocument/2006/relationships/oleObject" Target="../embeddings/oleObject266.bin"/><Relationship Id="rId7" Type="http://schemas.openxmlformats.org/officeDocument/2006/relationships/oleObject" Target="../embeddings/oleObject2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63.wmf"/><Relationship Id="rId5" Type="http://schemas.openxmlformats.org/officeDocument/2006/relationships/oleObject" Target="../embeddings/oleObject267.bin"/><Relationship Id="rId4" Type="http://schemas.openxmlformats.org/officeDocument/2006/relationships/image" Target="../media/image262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65.wmf"/><Relationship Id="rId5" Type="http://schemas.openxmlformats.org/officeDocument/2006/relationships/oleObject" Target="../embeddings/oleObject270.bin"/><Relationship Id="rId4" Type="http://schemas.openxmlformats.org/officeDocument/2006/relationships/image" Target="../media/image264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wmf"/><Relationship Id="rId3" Type="http://schemas.openxmlformats.org/officeDocument/2006/relationships/oleObject" Target="../embeddings/oleObject271.bin"/><Relationship Id="rId7" Type="http://schemas.openxmlformats.org/officeDocument/2006/relationships/oleObject" Target="../embeddings/oleObject2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67.wmf"/><Relationship Id="rId5" Type="http://schemas.openxmlformats.org/officeDocument/2006/relationships/oleObject" Target="../embeddings/oleObject272.bin"/><Relationship Id="rId4" Type="http://schemas.openxmlformats.org/officeDocument/2006/relationships/image" Target="../media/image266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wmf"/><Relationship Id="rId3" Type="http://schemas.openxmlformats.org/officeDocument/2006/relationships/oleObject" Target="../embeddings/oleObject274.bin"/><Relationship Id="rId7" Type="http://schemas.openxmlformats.org/officeDocument/2006/relationships/oleObject" Target="../embeddings/oleObject2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70.wmf"/><Relationship Id="rId5" Type="http://schemas.openxmlformats.org/officeDocument/2006/relationships/oleObject" Target="../embeddings/oleObject275.bin"/><Relationship Id="rId4" Type="http://schemas.openxmlformats.org/officeDocument/2006/relationships/image" Target="../media/image269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73.wmf"/><Relationship Id="rId5" Type="http://schemas.openxmlformats.org/officeDocument/2006/relationships/oleObject" Target="../embeddings/oleObject278.bin"/><Relationship Id="rId4" Type="http://schemas.openxmlformats.org/officeDocument/2006/relationships/image" Target="../media/image272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wmf"/><Relationship Id="rId13" Type="http://schemas.openxmlformats.org/officeDocument/2006/relationships/oleObject" Target="../embeddings/oleObject284.bin"/><Relationship Id="rId18" Type="http://schemas.openxmlformats.org/officeDocument/2006/relationships/image" Target="../media/image280.wmf"/><Relationship Id="rId3" Type="http://schemas.openxmlformats.org/officeDocument/2006/relationships/oleObject" Target="../embeddings/oleObject279.bin"/><Relationship Id="rId7" Type="http://schemas.openxmlformats.org/officeDocument/2006/relationships/oleObject" Target="../embeddings/oleObject281.bin"/><Relationship Id="rId12" Type="http://schemas.openxmlformats.org/officeDocument/2006/relationships/image" Target="../media/image278.wmf"/><Relationship Id="rId17" Type="http://schemas.openxmlformats.org/officeDocument/2006/relationships/oleObject" Target="../embeddings/oleObject28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9.wmf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75.wmf"/><Relationship Id="rId11" Type="http://schemas.openxmlformats.org/officeDocument/2006/relationships/oleObject" Target="../embeddings/oleObject283.bin"/><Relationship Id="rId5" Type="http://schemas.openxmlformats.org/officeDocument/2006/relationships/oleObject" Target="../embeddings/oleObject280.bin"/><Relationship Id="rId15" Type="http://schemas.openxmlformats.org/officeDocument/2006/relationships/oleObject" Target="../embeddings/oleObject285.bin"/><Relationship Id="rId10" Type="http://schemas.openxmlformats.org/officeDocument/2006/relationships/image" Target="../media/image277.wmf"/><Relationship Id="rId4" Type="http://schemas.openxmlformats.org/officeDocument/2006/relationships/image" Target="../media/image274.wmf"/><Relationship Id="rId9" Type="http://schemas.openxmlformats.org/officeDocument/2006/relationships/oleObject" Target="../embeddings/oleObject282.bin"/><Relationship Id="rId14" Type="http://schemas.openxmlformats.org/officeDocument/2006/relationships/image" Target="../media/image272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9.bin"/><Relationship Id="rId13" Type="http://schemas.openxmlformats.org/officeDocument/2006/relationships/image" Target="../media/image285.wmf"/><Relationship Id="rId3" Type="http://schemas.openxmlformats.org/officeDocument/2006/relationships/oleObject" Target="../embeddings/oleObject287.bin"/><Relationship Id="rId7" Type="http://schemas.openxmlformats.org/officeDocument/2006/relationships/image" Target="../media/image282.wmf"/><Relationship Id="rId12" Type="http://schemas.openxmlformats.org/officeDocument/2006/relationships/oleObject" Target="../embeddings/oleObject291.bin"/><Relationship Id="rId17" Type="http://schemas.openxmlformats.org/officeDocument/2006/relationships/image" Target="../media/image28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3.bin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288.bin"/><Relationship Id="rId11" Type="http://schemas.openxmlformats.org/officeDocument/2006/relationships/image" Target="../media/image284.wmf"/><Relationship Id="rId5" Type="http://schemas.openxmlformats.org/officeDocument/2006/relationships/image" Target="../media/image288.emf"/><Relationship Id="rId15" Type="http://schemas.openxmlformats.org/officeDocument/2006/relationships/image" Target="../media/image286.wmf"/><Relationship Id="rId10" Type="http://schemas.openxmlformats.org/officeDocument/2006/relationships/oleObject" Target="../embeddings/oleObject290.bin"/><Relationship Id="rId4" Type="http://schemas.openxmlformats.org/officeDocument/2006/relationships/image" Target="../media/image281.wmf"/><Relationship Id="rId9" Type="http://schemas.openxmlformats.org/officeDocument/2006/relationships/image" Target="../media/image283.wmf"/><Relationship Id="rId14" Type="http://schemas.openxmlformats.org/officeDocument/2006/relationships/oleObject" Target="../embeddings/oleObject292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4" Type="http://schemas.openxmlformats.org/officeDocument/2006/relationships/image" Target="../media/image289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wmf"/><Relationship Id="rId13" Type="http://schemas.openxmlformats.org/officeDocument/2006/relationships/oleObject" Target="../embeddings/oleObject300.bin"/><Relationship Id="rId3" Type="http://schemas.openxmlformats.org/officeDocument/2006/relationships/oleObject" Target="../embeddings/oleObject295.bin"/><Relationship Id="rId7" Type="http://schemas.openxmlformats.org/officeDocument/2006/relationships/oleObject" Target="../embeddings/oleObject297.bin"/><Relationship Id="rId12" Type="http://schemas.openxmlformats.org/officeDocument/2006/relationships/image" Target="../media/image29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6.wmf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91.wmf"/><Relationship Id="rId11" Type="http://schemas.openxmlformats.org/officeDocument/2006/relationships/oleObject" Target="../embeddings/oleObject299.bin"/><Relationship Id="rId5" Type="http://schemas.openxmlformats.org/officeDocument/2006/relationships/oleObject" Target="../embeddings/oleObject296.bin"/><Relationship Id="rId15" Type="http://schemas.openxmlformats.org/officeDocument/2006/relationships/oleObject" Target="../embeddings/oleObject301.bin"/><Relationship Id="rId10" Type="http://schemas.openxmlformats.org/officeDocument/2006/relationships/image" Target="../media/image293.wmf"/><Relationship Id="rId4" Type="http://schemas.openxmlformats.org/officeDocument/2006/relationships/image" Target="../media/image290.wmf"/><Relationship Id="rId9" Type="http://schemas.openxmlformats.org/officeDocument/2006/relationships/oleObject" Target="../embeddings/oleObject298.bin"/><Relationship Id="rId14" Type="http://schemas.openxmlformats.org/officeDocument/2006/relationships/image" Target="../media/image295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9.wmf"/><Relationship Id="rId3" Type="http://schemas.openxmlformats.org/officeDocument/2006/relationships/oleObject" Target="../embeddings/oleObject302.bin"/><Relationship Id="rId7" Type="http://schemas.openxmlformats.org/officeDocument/2006/relationships/oleObject" Target="../embeddings/oleObject3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98.wmf"/><Relationship Id="rId5" Type="http://schemas.openxmlformats.org/officeDocument/2006/relationships/oleObject" Target="../embeddings/oleObject303.bin"/><Relationship Id="rId4" Type="http://schemas.openxmlformats.org/officeDocument/2006/relationships/image" Target="../media/image29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2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wmf"/><Relationship Id="rId3" Type="http://schemas.openxmlformats.org/officeDocument/2006/relationships/oleObject" Target="../embeddings/oleObject305.bin"/><Relationship Id="rId7" Type="http://schemas.openxmlformats.org/officeDocument/2006/relationships/oleObject" Target="../embeddings/oleObject3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301.wmf"/><Relationship Id="rId5" Type="http://schemas.openxmlformats.org/officeDocument/2006/relationships/oleObject" Target="../embeddings/oleObject306.bin"/><Relationship Id="rId10" Type="http://schemas.openxmlformats.org/officeDocument/2006/relationships/image" Target="../media/image303.wmf"/><Relationship Id="rId4" Type="http://schemas.openxmlformats.org/officeDocument/2006/relationships/image" Target="../media/image300.wmf"/><Relationship Id="rId9" Type="http://schemas.openxmlformats.org/officeDocument/2006/relationships/oleObject" Target="../embeddings/oleObject308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wmf"/><Relationship Id="rId3" Type="http://schemas.openxmlformats.org/officeDocument/2006/relationships/oleObject" Target="../embeddings/oleObject309.bin"/><Relationship Id="rId7" Type="http://schemas.openxmlformats.org/officeDocument/2006/relationships/oleObject" Target="../embeddings/oleObject311.bin"/><Relationship Id="rId12" Type="http://schemas.openxmlformats.org/officeDocument/2006/relationships/image" Target="../media/image30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305.wmf"/><Relationship Id="rId11" Type="http://schemas.openxmlformats.org/officeDocument/2006/relationships/oleObject" Target="../embeddings/oleObject313.bin"/><Relationship Id="rId5" Type="http://schemas.openxmlformats.org/officeDocument/2006/relationships/oleObject" Target="../embeddings/oleObject310.bin"/><Relationship Id="rId10" Type="http://schemas.openxmlformats.org/officeDocument/2006/relationships/image" Target="../media/image307.wmf"/><Relationship Id="rId4" Type="http://schemas.openxmlformats.org/officeDocument/2006/relationships/image" Target="../media/image304.wmf"/><Relationship Id="rId9" Type="http://schemas.openxmlformats.org/officeDocument/2006/relationships/oleObject" Target="../embeddings/oleObject312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310.wmf"/><Relationship Id="rId5" Type="http://schemas.openxmlformats.org/officeDocument/2006/relationships/oleObject" Target="../embeddings/oleObject315.bin"/><Relationship Id="rId4" Type="http://schemas.openxmlformats.org/officeDocument/2006/relationships/image" Target="../media/image309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wmf"/><Relationship Id="rId13" Type="http://schemas.openxmlformats.org/officeDocument/2006/relationships/oleObject" Target="../embeddings/oleObject321.bin"/><Relationship Id="rId3" Type="http://schemas.openxmlformats.org/officeDocument/2006/relationships/oleObject" Target="../embeddings/oleObject316.bin"/><Relationship Id="rId7" Type="http://schemas.openxmlformats.org/officeDocument/2006/relationships/oleObject" Target="../embeddings/oleObject318.bin"/><Relationship Id="rId12" Type="http://schemas.openxmlformats.org/officeDocument/2006/relationships/image" Target="../media/image31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6.wmf"/><Relationship Id="rId1" Type="http://schemas.openxmlformats.org/officeDocument/2006/relationships/vmlDrawing" Target="../drawings/vmlDrawing70.vml"/><Relationship Id="rId6" Type="http://schemas.openxmlformats.org/officeDocument/2006/relationships/image" Target="../media/image312.wmf"/><Relationship Id="rId11" Type="http://schemas.openxmlformats.org/officeDocument/2006/relationships/oleObject" Target="../embeddings/oleObject320.bin"/><Relationship Id="rId5" Type="http://schemas.openxmlformats.org/officeDocument/2006/relationships/oleObject" Target="../embeddings/oleObject317.bin"/><Relationship Id="rId15" Type="http://schemas.openxmlformats.org/officeDocument/2006/relationships/oleObject" Target="../embeddings/oleObject322.bin"/><Relationship Id="rId10" Type="http://schemas.openxmlformats.org/officeDocument/2006/relationships/image" Target="../media/image314.wmf"/><Relationship Id="rId4" Type="http://schemas.openxmlformats.org/officeDocument/2006/relationships/image" Target="../media/image311.wmf"/><Relationship Id="rId9" Type="http://schemas.openxmlformats.org/officeDocument/2006/relationships/oleObject" Target="../embeddings/oleObject319.bin"/><Relationship Id="rId14" Type="http://schemas.openxmlformats.org/officeDocument/2006/relationships/image" Target="../media/image310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wmf"/><Relationship Id="rId3" Type="http://schemas.openxmlformats.org/officeDocument/2006/relationships/oleObject" Target="../embeddings/oleObject323.bin"/><Relationship Id="rId7" Type="http://schemas.openxmlformats.org/officeDocument/2006/relationships/oleObject" Target="../embeddings/oleObject325.bin"/><Relationship Id="rId12" Type="http://schemas.openxmlformats.org/officeDocument/2006/relationships/image" Target="../media/image3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318.wmf"/><Relationship Id="rId11" Type="http://schemas.openxmlformats.org/officeDocument/2006/relationships/oleObject" Target="../embeddings/oleObject327.bin"/><Relationship Id="rId5" Type="http://schemas.openxmlformats.org/officeDocument/2006/relationships/oleObject" Target="../embeddings/oleObject324.bin"/><Relationship Id="rId10" Type="http://schemas.openxmlformats.org/officeDocument/2006/relationships/image" Target="../media/image320.wmf"/><Relationship Id="rId4" Type="http://schemas.openxmlformats.org/officeDocument/2006/relationships/image" Target="../media/image317.wmf"/><Relationship Id="rId9" Type="http://schemas.openxmlformats.org/officeDocument/2006/relationships/oleObject" Target="../embeddings/oleObject326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323.wmf"/><Relationship Id="rId5" Type="http://schemas.openxmlformats.org/officeDocument/2006/relationships/oleObject" Target="../embeddings/oleObject329.bin"/><Relationship Id="rId4" Type="http://schemas.openxmlformats.org/officeDocument/2006/relationships/image" Target="../media/image322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wmf"/><Relationship Id="rId13" Type="http://schemas.openxmlformats.org/officeDocument/2006/relationships/oleObject" Target="../embeddings/oleObject335.bin"/><Relationship Id="rId3" Type="http://schemas.openxmlformats.org/officeDocument/2006/relationships/oleObject" Target="../embeddings/oleObject330.bin"/><Relationship Id="rId7" Type="http://schemas.openxmlformats.org/officeDocument/2006/relationships/oleObject" Target="../embeddings/oleObject332.bin"/><Relationship Id="rId12" Type="http://schemas.openxmlformats.org/officeDocument/2006/relationships/image" Target="../media/image32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0.wmf"/><Relationship Id="rId1" Type="http://schemas.openxmlformats.org/officeDocument/2006/relationships/vmlDrawing" Target="../drawings/vmlDrawing73.vml"/><Relationship Id="rId6" Type="http://schemas.openxmlformats.org/officeDocument/2006/relationships/image" Target="../media/image325.wmf"/><Relationship Id="rId11" Type="http://schemas.openxmlformats.org/officeDocument/2006/relationships/oleObject" Target="../embeddings/oleObject334.bin"/><Relationship Id="rId5" Type="http://schemas.openxmlformats.org/officeDocument/2006/relationships/oleObject" Target="../embeddings/oleObject331.bin"/><Relationship Id="rId15" Type="http://schemas.openxmlformats.org/officeDocument/2006/relationships/oleObject" Target="../embeddings/oleObject336.bin"/><Relationship Id="rId10" Type="http://schemas.openxmlformats.org/officeDocument/2006/relationships/image" Target="../media/image327.wmf"/><Relationship Id="rId4" Type="http://schemas.openxmlformats.org/officeDocument/2006/relationships/image" Target="../media/image324.wmf"/><Relationship Id="rId9" Type="http://schemas.openxmlformats.org/officeDocument/2006/relationships/oleObject" Target="../embeddings/oleObject333.bin"/><Relationship Id="rId14" Type="http://schemas.openxmlformats.org/officeDocument/2006/relationships/image" Target="../media/image329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2.wmf"/><Relationship Id="rId3" Type="http://schemas.openxmlformats.org/officeDocument/2006/relationships/oleObject" Target="../embeddings/oleObject337.bin"/><Relationship Id="rId7" Type="http://schemas.openxmlformats.org/officeDocument/2006/relationships/oleObject" Target="../embeddings/oleObject3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331.wmf"/><Relationship Id="rId5" Type="http://schemas.openxmlformats.org/officeDocument/2006/relationships/oleObject" Target="../embeddings/oleObject338.bin"/><Relationship Id="rId10" Type="http://schemas.openxmlformats.org/officeDocument/2006/relationships/image" Target="../media/image333.wmf"/><Relationship Id="rId4" Type="http://schemas.openxmlformats.org/officeDocument/2006/relationships/image" Target="../media/image324.wmf"/><Relationship Id="rId9" Type="http://schemas.openxmlformats.org/officeDocument/2006/relationships/oleObject" Target="../embeddings/oleObject340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335.wmf"/><Relationship Id="rId5" Type="http://schemas.openxmlformats.org/officeDocument/2006/relationships/oleObject" Target="../embeddings/oleObject342.bin"/><Relationship Id="rId4" Type="http://schemas.openxmlformats.org/officeDocument/2006/relationships/image" Target="../media/image334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6.vml"/><Relationship Id="rId4" Type="http://schemas.openxmlformats.org/officeDocument/2006/relationships/image" Target="../media/image33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337.emf"/><Relationship Id="rId4" Type="http://schemas.openxmlformats.org/officeDocument/2006/relationships/image" Target="../media/image336.w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wmf"/><Relationship Id="rId3" Type="http://schemas.openxmlformats.org/officeDocument/2006/relationships/oleObject" Target="../embeddings/oleObject345.bin"/><Relationship Id="rId7" Type="http://schemas.openxmlformats.org/officeDocument/2006/relationships/oleObject" Target="../embeddings/oleObject3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339.wmf"/><Relationship Id="rId5" Type="http://schemas.openxmlformats.org/officeDocument/2006/relationships/oleObject" Target="../embeddings/oleObject346.bin"/><Relationship Id="rId10" Type="http://schemas.openxmlformats.org/officeDocument/2006/relationships/image" Target="../media/image341.wmf"/><Relationship Id="rId4" Type="http://schemas.openxmlformats.org/officeDocument/2006/relationships/image" Target="../media/image338.wmf"/><Relationship Id="rId9" Type="http://schemas.openxmlformats.org/officeDocument/2006/relationships/oleObject" Target="../embeddings/oleObject348.bin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wmf"/><Relationship Id="rId3" Type="http://schemas.openxmlformats.org/officeDocument/2006/relationships/oleObject" Target="../embeddings/oleObject349.bin"/><Relationship Id="rId7" Type="http://schemas.openxmlformats.org/officeDocument/2006/relationships/oleObject" Target="../embeddings/oleObject351.bin"/><Relationship Id="rId12" Type="http://schemas.openxmlformats.org/officeDocument/2006/relationships/image" Target="../media/image3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343.wmf"/><Relationship Id="rId11" Type="http://schemas.openxmlformats.org/officeDocument/2006/relationships/oleObject" Target="../embeddings/oleObject353.bin"/><Relationship Id="rId5" Type="http://schemas.openxmlformats.org/officeDocument/2006/relationships/oleObject" Target="../embeddings/oleObject350.bin"/><Relationship Id="rId10" Type="http://schemas.openxmlformats.org/officeDocument/2006/relationships/image" Target="../media/image345.wmf"/><Relationship Id="rId4" Type="http://schemas.openxmlformats.org/officeDocument/2006/relationships/image" Target="../media/image342.wmf"/><Relationship Id="rId9" Type="http://schemas.openxmlformats.org/officeDocument/2006/relationships/oleObject" Target="../embeddings/oleObject352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9.wmf"/><Relationship Id="rId13" Type="http://schemas.openxmlformats.org/officeDocument/2006/relationships/oleObject" Target="../embeddings/oleObject359.bin"/><Relationship Id="rId18" Type="http://schemas.openxmlformats.org/officeDocument/2006/relationships/image" Target="../media/image354.wmf"/><Relationship Id="rId3" Type="http://schemas.openxmlformats.org/officeDocument/2006/relationships/oleObject" Target="../embeddings/oleObject354.bin"/><Relationship Id="rId21" Type="http://schemas.openxmlformats.org/officeDocument/2006/relationships/oleObject" Target="../embeddings/oleObject363.bin"/><Relationship Id="rId7" Type="http://schemas.openxmlformats.org/officeDocument/2006/relationships/oleObject" Target="../embeddings/oleObject356.bin"/><Relationship Id="rId12" Type="http://schemas.openxmlformats.org/officeDocument/2006/relationships/image" Target="../media/image351.wmf"/><Relationship Id="rId17" Type="http://schemas.openxmlformats.org/officeDocument/2006/relationships/oleObject" Target="../embeddings/oleObject36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3.wmf"/><Relationship Id="rId20" Type="http://schemas.openxmlformats.org/officeDocument/2006/relationships/image" Target="../media/image355.wmf"/><Relationship Id="rId1" Type="http://schemas.openxmlformats.org/officeDocument/2006/relationships/vmlDrawing" Target="../drawings/vmlDrawing80.vml"/><Relationship Id="rId6" Type="http://schemas.openxmlformats.org/officeDocument/2006/relationships/image" Target="../media/image348.wmf"/><Relationship Id="rId11" Type="http://schemas.openxmlformats.org/officeDocument/2006/relationships/oleObject" Target="../embeddings/oleObject358.bin"/><Relationship Id="rId5" Type="http://schemas.openxmlformats.org/officeDocument/2006/relationships/oleObject" Target="../embeddings/oleObject355.bin"/><Relationship Id="rId15" Type="http://schemas.openxmlformats.org/officeDocument/2006/relationships/oleObject" Target="../embeddings/oleObject360.bin"/><Relationship Id="rId10" Type="http://schemas.openxmlformats.org/officeDocument/2006/relationships/image" Target="../media/image350.wmf"/><Relationship Id="rId19" Type="http://schemas.openxmlformats.org/officeDocument/2006/relationships/oleObject" Target="../embeddings/oleObject362.bin"/><Relationship Id="rId4" Type="http://schemas.openxmlformats.org/officeDocument/2006/relationships/image" Target="../media/image347.wmf"/><Relationship Id="rId9" Type="http://schemas.openxmlformats.org/officeDocument/2006/relationships/oleObject" Target="../embeddings/oleObject357.bin"/><Relationship Id="rId14" Type="http://schemas.openxmlformats.org/officeDocument/2006/relationships/image" Target="../media/image352.wmf"/><Relationship Id="rId22" Type="http://schemas.openxmlformats.org/officeDocument/2006/relationships/image" Target="../media/image356.w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9.wmf"/><Relationship Id="rId13" Type="http://schemas.openxmlformats.org/officeDocument/2006/relationships/oleObject" Target="../embeddings/oleObject369.bin"/><Relationship Id="rId3" Type="http://schemas.openxmlformats.org/officeDocument/2006/relationships/oleObject" Target="../embeddings/oleObject364.bin"/><Relationship Id="rId7" Type="http://schemas.openxmlformats.org/officeDocument/2006/relationships/oleObject" Target="../embeddings/oleObject366.bin"/><Relationship Id="rId12" Type="http://schemas.openxmlformats.org/officeDocument/2006/relationships/image" Target="../media/image36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3.wmf"/><Relationship Id="rId1" Type="http://schemas.openxmlformats.org/officeDocument/2006/relationships/vmlDrawing" Target="../drawings/vmlDrawing81.vml"/><Relationship Id="rId6" Type="http://schemas.openxmlformats.org/officeDocument/2006/relationships/image" Target="../media/image358.wmf"/><Relationship Id="rId11" Type="http://schemas.openxmlformats.org/officeDocument/2006/relationships/oleObject" Target="../embeddings/oleObject368.bin"/><Relationship Id="rId5" Type="http://schemas.openxmlformats.org/officeDocument/2006/relationships/oleObject" Target="../embeddings/oleObject365.bin"/><Relationship Id="rId15" Type="http://schemas.openxmlformats.org/officeDocument/2006/relationships/oleObject" Target="../embeddings/oleObject370.bin"/><Relationship Id="rId10" Type="http://schemas.openxmlformats.org/officeDocument/2006/relationships/image" Target="../media/image360.wmf"/><Relationship Id="rId4" Type="http://schemas.openxmlformats.org/officeDocument/2006/relationships/image" Target="../media/image357.wmf"/><Relationship Id="rId9" Type="http://schemas.openxmlformats.org/officeDocument/2006/relationships/oleObject" Target="../embeddings/oleObject367.bin"/><Relationship Id="rId14" Type="http://schemas.openxmlformats.org/officeDocument/2006/relationships/image" Target="../media/image362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5.wmf"/><Relationship Id="rId3" Type="http://schemas.openxmlformats.org/officeDocument/2006/relationships/oleObject" Target="../embeddings/oleObject371.bin"/><Relationship Id="rId7" Type="http://schemas.openxmlformats.org/officeDocument/2006/relationships/oleObject" Target="../embeddings/oleObject3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359.wmf"/><Relationship Id="rId5" Type="http://schemas.openxmlformats.org/officeDocument/2006/relationships/oleObject" Target="../embeddings/oleObject372.bin"/><Relationship Id="rId4" Type="http://schemas.openxmlformats.org/officeDocument/2006/relationships/image" Target="../media/image364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8.wmf"/><Relationship Id="rId3" Type="http://schemas.openxmlformats.org/officeDocument/2006/relationships/oleObject" Target="../embeddings/oleObject374.bin"/><Relationship Id="rId7" Type="http://schemas.openxmlformats.org/officeDocument/2006/relationships/oleObject" Target="../embeddings/oleObject376.bin"/><Relationship Id="rId12" Type="http://schemas.openxmlformats.org/officeDocument/2006/relationships/image" Target="../media/image3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367.wmf"/><Relationship Id="rId11" Type="http://schemas.openxmlformats.org/officeDocument/2006/relationships/oleObject" Target="../embeddings/oleObject378.bin"/><Relationship Id="rId5" Type="http://schemas.openxmlformats.org/officeDocument/2006/relationships/oleObject" Target="../embeddings/oleObject375.bin"/><Relationship Id="rId10" Type="http://schemas.openxmlformats.org/officeDocument/2006/relationships/image" Target="../media/image369.wmf"/><Relationship Id="rId4" Type="http://schemas.openxmlformats.org/officeDocument/2006/relationships/image" Target="../media/image366.wmf"/><Relationship Id="rId9" Type="http://schemas.openxmlformats.org/officeDocument/2006/relationships/oleObject" Target="../embeddings/oleObject377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wmf"/><Relationship Id="rId3" Type="http://schemas.openxmlformats.org/officeDocument/2006/relationships/oleObject" Target="../embeddings/oleObject379.bin"/><Relationship Id="rId7" Type="http://schemas.openxmlformats.org/officeDocument/2006/relationships/oleObject" Target="../embeddings/oleObject3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372.wmf"/><Relationship Id="rId5" Type="http://schemas.openxmlformats.org/officeDocument/2006/relationships/oleObject" Target="../embeddings/oleObject380.bin"/><Relationship Id="rId10" Type="http://schemas.openxmlformats.org/officeDocument/2006/relationships/image" Target="../media/image373.wmf"/><Relationship Id="rId4" Type="http://schemas.openxmlformats.org/officeDocument/2006/relationships/image" Target="../media/image371.wmf"/><Relationship Id="rId9" Type="http://schemas.openxmlformats.org/officeDocument/2006/relationships/oleObject" Target="../embeddings/oleObject382.bin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5.bin"/><Relationship Id="rId3" Type="http://schemas.openxmlformats.org/officeDocument/2006/relationships/oleObject" Target="../embeddings/oleObject383.bin"/><Relationship Id="rId7" Type="http://schemas.openxmlformats.org/officeDocument/2006/relationships/image" Target="../media/image37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375.wmf"/><Relationship Id="rId11" Type="http://schemas.openxmlformats.org/officeDocument/2006/relationships/image" Target="../media/image371.wmf"/><Relationship Id="rId5" Type="http://schemas.openxmlformats.org/officeDocument/2006/relationships/oleObject" Target="../embeddings/oleObject384.bin"/><Relationship Id="rId10" Type="http://schemas.openxmlformats.org/officeDocument/2006/relationships/oleObject" Target="../embeddings/oleObject379.bin"/><Relationship Id="rId4" Type="http://schemas.openxmlformats.org/officeDocument/2006/relationships/image" Target="../media/image374.wmf"/><Relationship Id="rId9" Type="http://schemas.openxmlformats.org/officeDocument/2006/relationships/image" Target="../media/image376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6.bin"/><Relationship Id="rId7" Type="http://schemas.openxmlformats.org/officeDocument/2006/relationships/image" Target="../media/image37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371.wmf"/><Relationship Id="rId5" Type="http://schemas.openxmlformats.org/officeDocument/2006/relationships/oleObject" Target="../embeddings/oleObject379.bin"/><Relationship Id="rId4" Type="http://schemas.openxmlformats.org/officeDocument/2006/relationships/image" Target="../media/image37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30.bin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2.wmf"/><Relationship Id="rId3" Type="http://schemas.openxmlformats.org/officeDocument/2006/relationships/oleObject" Target="../embeddings/oleObject387.bin"/><Relationship Id="rId7" Type="http://schemas.openxmlformats.org/officeDocument/2006/relationships/oleObject" Target="../embeddings/oleObject389.bin"/><Relationship Id="rId12" Type="http://schemas.openxmlformats.org/officeDocument/2006/relationships/image" Target="../media/image3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381.wmf"/><Relationship Id="rId11" Type="http://schemas.openxmlformats.org/officeDocument/2006/relationships/oleObject" Target="../embeddings/oleObject391.bin"/><Relationship Id="rId5" Type="http://schemas.openxmlformats.org/officeDocument/2006/relationships/oleObject" Target="../embeddings/oleObject388.bin"/><Relationship Id="rId10" Type="http://schemas.openxmlformats.org/officeDocument/2006/relationships/image" Target="../media/image383.wmf"/><Relationship Id="rId4" Type="http://schemas.openxmlformats.org/officeDocument/2006/relationships/image" Target="../media/image380.wmf"/><Relationship Id="rId9" Type="http://schemas.openxmlformats.org/officeDocument/2006/relationships/oleObject" Target="../embeddings/oleObject390.bin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6.wmf"/><Relationship Id="rId3" Type="http://schemas.openxmlformats.org/officeDocument/2006/relationships/oleObject" Target="../embeddings/oleObject392.bin"/><Relationship Id="rId7" Type="http://schemas.openxmlformats.org/officeDocument/2006/relationships/oleObject" Target="../embeddings/oleObject3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382.wmf"/><Relationship Id="rId5" Type="http://schemas.openxmlformats.org/officeDocument/2006/relationships/oleObject" Target="../embeddings/oleObject393.bin"/><Relationship Id="rId4" Type="http://schemas.openxmlformats.org/officeDocument/2006/relationships/image" Target="../media/image385.wmf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7.wmf"/><Relationship Id="rId13" Type="http://schemas.openxmlformats.org/officeDocument/2006/relationships/oleObject" Target="../embeddings/oleObject399.bin"/><Relationship Id="rId3" Type="http://schemas.openxmlformats.org/officeDocument/2006/relationships/oleObject" Target="../embeddings/oleObject395.bin"/><Relationship Id="rId7" Type="http://schemas.openxmlformats.org/officeDocument/2006/relationships/oleObject" Target="../embeddings/oleObject396.bin"/><Relationship Id="rId12" Type="http://schemas.openxmlformats.org/officeDocument/2006/relationships/image" Target="../media/image3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398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88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397.bin"/><Relationship Id="rId14" Type="http://schemas.openxmlformats.org/officeDocument/2006/relationships/image" Target="../media/image390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392.wmf"/><Relationship Id="rId5" Type="http://schemas.openxmlformats.org/officeDocument/2006/relationships/oleObject" Target="../embeddings/oleObject401.bin"/><Relationship Id="rId4" Type="http://schemas.openxmlformats.org/officeDocument/2006/relationships/image" Target="../media/image391.w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5.wmf"/><Relationship Id="rId13" Type="http://schemas.openxmlformats.org/officeDocument/2006/relationships/oleObject" Target="../embeddings/oleObject407.bin"/><Relationship Id="rId3" Type="http://schemas.openxmlformats.org/officeDocument/2006/relationships/oleObject" Target="../embeddings/oleObject402.bin"/><Relationship Id="rId7" Type="http://schemas.openxmlformats.org/officeDocument/2006/relationships/oleObject" Target="../embeddings/oleObject404.bin"/><Relationship Id="rId12" Type="http://schemas.openxmlformats.org/officeDocument/2006/relationships/image" Target="../media/image39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394.wmf"/><Relationship Id="rId11" Type="http://schemas.openxmlformats.org/officeDocument/2006/relationships/oleObject" Target="../embeddings/oleObject406.bin"/><Relationship Id="rId5" Type="http://schemas.openxmlformats.org/officeDocument/2006/relationships/oleObject" Target="../embeddings/oleObject403.bin"/><Relationship Id="rId10" Type="http://schemas.openxmlformats.org/officeDocument/2006/relationships/image" Target="../media/image396.wmf"/><Relationship Id="rId4" Type="http://schemas.openxmlformats.org/officeDocument/2006/relationships/image" Target="../media/image393.wmf"/><Relationship Id="rId9" Type="http://schemas.openxmlformats.org/officeDocument/2006/relationships/oleObject" Target="../embeddings/oleObject405.bin"/><Relationship Id="rId14" Type="http://schemas.openxmlformats.org/officeDocument/2006/relationships/image" Target="../media/image398.w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1.wmf"/><Relationship Id="rId13" Type="http://schemas.openxmlformats.org/officeDocument/2006/relationships/oleObject" Target="../embeddings/oleObject413.bin"/><Relationship Id="rId3" Type="http://schemas.openxmlformats.org/officeDocument/2006/relationships/oleObject" Target="../embeddings/oleObject408.bin"/><Relationship Id="rId7" Type="http://schemas.openxmlformats.org/officeDocument/2006/relationships/oleObject" Target="../embeddings/oleObject410.bin"/><Relationship Id="rId12" Type="http://schemas.openxmlformats.org/officeDocument/2006/relationships/image" Target="../media/image40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400.wmf"/><Relationship Id="rId11" Type="http://schemas.openxmlformats.org/officeDocument/2006/relationships/oleObject" Target="../embeddings/oleObject412.bin"/><Relationship Id="rId5" Type="http://schemas.openxmlformats.org/officeDocument/2006/relationships/oleObject" Target="../embeddings/oleObject409.bin"/><Relationship Id="rId10" Type="http://schemas.openxmlformats.org/officeDocument/2006/relationships/image" Target="../media/image402.wmf"/><Relationship Id="rId4" Type="http://schemas.openxmlformats.org/officeDocument/2006/relationships/image" Target="../media/image399.wmf"/><Relationship Id="rId9" Type="http://schemas.openxmlformats.org/officeDocument/2006/relationships/oleObject" Target="../embeddings/oleObject411.bin"/><Relationship Id="rId14" Type="http://schemas.openxmlformats.org/officeDocument/2006/relationships/image" Target="../media/image404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4.bin"/><Relationship Id="rId7" Type="http://schemas.openxmlformats.org/officeDocument/2006/relationships/image" Target="../media/image40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3.vml"/><Relationship Id="rId6" Type="http://schemas.openxmlformats.org/officeDocument/2006/relationships/oleObject" Target="../embeddings/oleObject415.bin"/><Relationship Id="rId5" Type="http://schemas.openxmlformats.org/officeDocument/2006/relationships/image" Target="../media/image407.emf"/><Relationship Id="rId4" Type="http://schemas.openxmlformats.org/officeDocument/2006/relationships/image" Target="../media/image405.w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wmf"/><Relationship Id="rId13" Type="http://schemas.openxmlformats.org/officeDocument/2006/relationships/image" Target="../media/image412.wmf"/><Relationship Id="rId3" Type="http://schemas.openxmlformats.org/officeDocument/2006/relationships/oleObject" Target="../embeddings/oleObject416.bin"/><Relationship Id="rId7" Type="http://schemas.openxmlformats.org/officeDocument/2006/relationships/oleObject" Target="../embeddings/oleObject418.bin"/><Relationship Id="rId12" Type="http://schemas.openxmlformats.org/officeDocument/2006/relationships/oleObject" Target="../embeddings/oleObject421.bin"/><Relationship Id="rId17" Type="http://schemas.openxmlformats.org/officeDocument/2006/relationships/image" Target="../media/image4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23.bin"/><Relationship Id="rId1" Type="http://schemas.openxmlformats.org/officeDocument/2006/relationships/vmlDrawing" Target="../drawings/vmlDrawing94.vml"/><Relationship Id="rId6" Type="http://schemas.openxmlformats.org/officeDocument/2006/relationships/image" Target="../media/image409.wmf"/><Relationship Id="rId11" Type="http://schemas.openxmlformats.org/officeDocument/2006/relationships/oleObject" Target="../embeddings/oleObject420.bin"/><Relationship Id="rId5" Type="http://schemas.openxmlformats.org/officeDocument/2006/relationships/oleObject" Target="../embeddings/oleObject417.bin"/><Relationship Id="rId15" Type="http://schemas.openxmlformats.org/officeDocument/2006/relationships/image" Target="../media/image413.wmf"/><Relationship Id="rId10" Type="http://schemas.openxmlformats.org/officeDocument/2006/relationships/image" Target="../media/image411.wmf"/><Relationship Id="rId4" Type="http://schemas.openxmlformats.org/officeDocument/2006/relationships/image" Target="../media/image408.wmf"/><Relationship Id="rId9" Type="http://schemas.openxmlformats.org/officeDocument/2006/relationships/oleObject" Target="../embeddings/oleObject419.bin"/><Relationship Id="rId14" Type="http://schemas.openxmlformats.org/officeDocument/2006/relationships/oleObject" Target="../embeddings/oleObject422.bin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7.wmf"/><Relationship Id="rId13" Type="http://schemas.openxmlformats.org/officeDocument/2006/relationships/oleObject" Target="../embeddings/oleObject429.bin"/><Relationship Id="rId3" Type="http://schemas.openxmlformats.org/officeDocument/2006/relationships/oleObject" Target="../embeddings/oleObject424.bin"/><Relationship Id="rId7" Type="http://schemas.openxmlformats.org/officeDocument/2006/relationships/oleObject" Target="../embeddings/oleObject426.bin"/><Relationship Id="rId12" Type="http://schemas.openxmlformats.org/officeDocument/2006/relationships/image" Target="../media/image4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416.wmf"/><Relationship Id="rId11" Type="http://schemas.openxmlformats.org/officeDocument/2006/relationships/oleObject" Target="../embeddings/oleObject428.bin"/><Relationship Id="rId5" Type="http://schemas.openxmlformats.org/officeDocument/2006/relationships/oleObject" Target="../embeddings/oleObject425.bin"/><Relationship Id="rId10" Type="http://schemas.openxmlformats.org/officeDocument/2006/relationships/image" Target="../media/image418.wmf"/><Relationship Id="rId4" Type="http://schemas.openxmlformats.org/officeDocument/2006/relationships/image" Target="../media/image415.wmf"/><Relationship Id="rId9" Type="http://schemas.openxmlformats.org/officeDocument/2006/relationships/oleObject" Target="../embeddings/oleObject427.bin"/><Relationship Id="rId14" Type="http://schemas.openxmlformats.org/officeDocument/2006/relationships/image" Target="../media/image420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6.vml"/><Relationship Id="rId4" Type="http://schemas.openxmlformats.org/officeDocument/2006/relationships/image" Target="../media/image4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7489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</a:rPr>
              <a:t>4. Fourier Analysis </a:t>
            </a:r>
          </a:p>
        </p:txBody>
      </p:sp>
      <p:sp>
        <p:nvSpPr>
          <p:cNvPr id="50" name="矩形 49"/>
          <p:cNvSpPr/>
          <p:nvPr/>
        </p:nvSpPr>
        <p:spPr>
          <a:xfrm>
            <a:off x="585427" y="1177691"/>
            <a:ext cx="770433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000" dirty="0"/>
              <a:t>Section 4.1  Definition of the Fourier Transform </a:t>
            </a:r>
          </a:p>
          <a:p>
            <a:pPr>
              <a:spcBef>
                <a:spcPts val="600"/>
              </a:spcBef>
            </a:pPr>
            <a:r>
              <a:rPr lang="en-US" altLang="zh-TW" sz="2000" dirty="0"/>
              <a:t>Section 4.2  Dirac Delta Function </a:t>
            </a:r>
          </a:p>
          <a:p>
            <a:pPr>
              <a:spcBef>
                <a:spcPts val="600"/>
              </a:spcBef>
            </a:pPr>
            <a:r>
              <a:rPr lang="en-US" altLang="zh-TW" sz="2000" dirty="0"/>
              <a:t>Section 4.3  Properties</a:t>
            </a:r>
          </a:p>
          <a:p>
            <a:pPr>
              <a:spcBef>
                <a:spcPts val="600"/>
              </a:spcBef>
            </a:pPr>
            <a:r>
              <a:rPr lang="en-US" altLang="zh-TW" sz="2000" dirty="0"/>
              <a:t>Section 4.4  Uncertainty Principle </a:t>
            </a:r>
          </a:p>
          <a:p>
            <a:pPr>
              <a:spcBef>
                <a:spcPts val="600"/>
              </a:spcBef>
            </a:pPr>
            <a:r>
              <a:rPr lang="en-US" altLang="zh-TW" sz="2000" dirty="0"/>
              <a:t>Section 4.5  Convolution and Correlation</a:t>
            </a:r>
          </a:p>
          <a:p>
            <a:pPr>
              <a:spcBef>
                <a:spcPts val="600"/>
              </a:spcBef>
            </a:pPr>
            <a:r>
              <a:rPr lang="en-US" altLang="zh-TW" sz="2000" dirty="0"/>
              <a:t>Section 4.6  2D Fourier Transforms</a:t>
            </a:r>
          </a:p>
          <a:p>
            <a:pPr>
              <a:spcBef>
                <a:spcPts val="600"/>
              </a:spcBef>
            </a:pPr>
            <a:r>
              <a:rPr lang="en-US" altLang="zh-TW" sz="2000" dirty="0"/>
              <a:t>Section 4.7  The Operations Related to Fourier Transforms (</a:t>
            </a:r>
            <a:r>
              <a:rPr lang="zh-TW" altLang="en-US" sz="2000" dirty="0"/>
              <a:t>只教不考</a:t>
            </a:r>
            <a:r>
              <a:rPr lang="en-US" altLang="zh-TW" sz="2000" dirty="0"/>
              <a:t>)</a:t>
            </a:r>
          </a:p>
        </p:txBody>
      </p:sp>
      <p:sp>
        <p:nvSpPr>
          <p:cNvPr id="51" name="矩形 50"/>
          <p:cNvSpPr/>
          <p:nvPr/>
        </p:nvSpPr>
        <p:spPr>
          <a:xfrm>
            <a:off x="251520" y="4581128"/>
            <a:ext cx="856895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zh-TW" sz="1800" dirty="0">
                <a:cs typeface="Times New Roman" panose="02020603050405020304" pitchFamily="18" charset="0"/>
              </a:rPr>
              <a:t>[1] R. N. Bracewell, The Fourier Transform and Its Applications, 3rd ed., McGraw Hill, Boston, 2000. 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1800" dirty="0">
                <a:cs typeface="Times New Roman" panose="02020603050405020304" pitchFamily="18" charset="0"/>
              </a:rPr>
              <a:t>[2] D. G. </a:t>
            </a:r>
            <a:r>
              <a:rPr lang="en-US" altLang="zh-TW" sz="1800" dirty="0" err="1">
                <a:cs typeface="Times New Roman" panose="02020603050405020304" pitchFamily="18" charset="0"/>
              </a:rPr>
              <a:t>Zill</a:t>
            </a:r>
            <a:r>
              <a:rPr lang="en-US" altLang="zh-TW" sz="18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1800" dirty="0">
                <a:cs typeface="Times New Roman" panose="02020603050405020304" pitchFamily="18" charset="0"/>
              </a:rPr>
              <a:t>[3] D. G. </a:t>
            </a:r>
            <a:r>
              <a:rPr lang="en-US" altLang="zh-TW" sz="1800" dirty="0" err="1">
                <a:cs typeface="Times New Roman" panose="02020603050405020304" pitchFamily="18" charset="0"/>
              </a:rPr>
              <a:t>Zill</a:t>
            </a:r>
            <a:r>
              <a:rPr lang="en-US" altLang="zh-TW" sz="1800" dirty="0">
                <a:cs typeface="Times New Roman" panose="02020603050405020304" pitchFamily="18" charset="0"/>
              </a:rPr>
              <a:t>, W. S. Wright, and J. J. Ding, Engineering Mathematics, Metric Edition, Cengage Learning, Taipei, Taiwan, 2019, Chapter 15. </a:t>
            </a:r>
          </a:p>
        </p:txBody>
      </p:sp>
    </p:spTree>
    <p:extLst>
      <p:ext uri="{BB962C8B-B14F-4D97-AF65-F5344CB8AC3E}">
        <p14:creationId xmlns:p14="http://schemas.microsoft.com/office/powerpoint/2010/main" val="2113349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66016" y="563447"/>
            <a:ext cx="65262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[Example 2]</a:t>
            </a:r>
            <a:endParaRPr lang="zh-TW" altLang="en-US" sz="22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611560" y="1018284"/>
            <a:ext cx="79208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Find the Fourier transform of the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rectangular function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(</a:t>
            </a:r>
            <a:r>
              <a:rPr lang="en-US" altLang="zh-TW" sz="2200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where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66016" y="2664232"/>
            <a:ext cx="14857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(Solution):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649070"/>
              </p:ext>
            </p:extLst>
          </p:nvPr>
        </p:nvGraphicFramePr>
        <p:xfrm>
          <a:off x="1115616" y="1637357"/>
          <a:ext cx="12207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" name="Equation" r:id="rId3" imgW="1206360" imgH="774360" progId="Equation.DSMT4">
                  <p:embed/>
                </p:oleObj>
              </mc:Choice>
              <mc:Fallback>
                <p:oleObj name="Equation" r:id="rId3" imgW="1206360" imgH="774360" progId="Equation.DSMT4">
                  <p:embed/>
                  <p:pic>
                    <p:nvPicPr>
                      <p:cNvPr id="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637357"/>
                        <a:ext cx="122078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2497000" y="1571686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for -1/2 &lt; </a:t>
            </a:r>
            <a:r>
              <a:rPr lang="en-US" altLang="zh-TW" i="1" dirty="0"/>
              <a:t>x</a:t>
            </a:r>
            <a:r>
              <a:rPr lang="en-US" altLang="zh-TW" dirty="0"/>
              <a:t> &lt; 1/2,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555776" y="2026294"/>
            <a:ext cx="1570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otherwise.</a:t>
            </a:r>
            <a:endParaRPr lang="zh-TW" altLang="en-US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5534568" y="2193749"/>
            <a:ext cx="778856" cy="0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V="1">
            <a:off x="6313424" y="1640347"/>
            <a:ext cx="0" cy="553402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6313424" y="1637357"/>
            <a:ext cx="778856" cy="0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V="1">
            <a:off x="7092280" y="1637357"/>
            <a:ext cx="0" cy="553402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7092280" y="2178438"/>
            <a:ext cx="778856" cy="0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971586" y="2151800"/>
            <a:ext cx="660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-1/2 </a:t>
            </a:r>
            <a:endParaRPr lang="zh-TW" altLang="en-US" sz="2000" dirty="0"/>
          </a:p>
        </p:txBody>
      </p:sp>
      <p:sp>
        <p:nvSpPr>
          <p:cNvPr id="22" name="矩形 21"/>
          <p:cNvSpPr/>
          <p:nvPr/>
        </p:nvSpPr>
        <p:spPr>
          <a:xfrm>
            <a:off x="6889753" y="2130636"/>
            <a:ext cx="5757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1/2 </a:t>
            </a:r>
            <a:endParaRPr lang="zh-TW" altLang="en-US" sz="2000" dirty="0"/>
          </a:p>
        </p:txBody>
      </p:sp>
      <p:graphicFrame>
        <p:nvGraphicFramePr>
          <p:cNvPr id="23" name="物件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439094"/>
              </p:ext>
            </p:extLst>
          </p:nvPr>
        </p:nvGraphicFramePr>
        <p:xfrm>
          <a:off x="1355521" y="3386130"/>
          <a:ext cx="50244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" name="Equation" r:id="rId5" imgW="5029200" imgH="723600" progId="Equation.DSMT4">
                  <p:embed/>
                </p:oleObj>
              </mc:Choice>
              <mc:Fallback>
                <p:oleObj name="Equation" r:id="rId5" imgW="5029200" imgH="723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521" y="3386130"/>
                        <a:ext cx="5024437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物件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911953"/>
              </p:ext>
            </p:extLst>
          </p:nvPr>
        </p:nvGraphicFramePr>
        <p:xfrm>
          <a:off x="1435100" y="4352925"/>
          <a:ext cx="18018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" name="Equation" r:id="rId7" imgW="1803240" imgH="406080" progId="Equation.DSMT4">
                  <p:embed/>
                </p:oleObj>
              </mc:Choice>
              <mc:Fallback>
                <p:oleObj name="Equation" r:id="rId7" imgW="1803240" imgH="406080" progId="Equation.DSMT4">
                  <p:embed/>
                  <p:pic>
                    <p:nvPicPr>
                      <p:cNvPr id="23" name="物件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4352925"/>
                        <a:ext cx="18018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498799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416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66" y="1340768"/>
            <a:ext cx="8058150" cy="36766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39552" y="649949"/>
            <a:ext cx="6840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Fractional Fourier transforms for a rectangular function  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59228" y="5277350"/>
            <a:ext cx="6840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blue lines: real parts</a:t>
            </a:r>
            <a:r>
              <a:rPr lang="en-US" altLang="zh-TW" dirty="0"/>
              <a:t>;  </a:t>
            </a:r>
            <a:r>
              <a:rPr lang="en-US" altLang="zh-TW" dirty="0">
                <a:solidFill>
                  <a:srgbClr val="00B050"/>
                </a:solidFill>
              </a:rPr>
              <a:t>green lines: imaginary part</a:t>
            </a:r>
            <a:endParaRPr lang="zh-TW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7871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417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44924" y="439853"/>
            <a:ext cx="4156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(10) Linear Canonical Transform </a:t>
            </a:r>
            <a:endParaRPr lang="zh-TW" altLang="en-US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467934"/>
              </p:ext>
            </p:extLst>
          </p:nvPr>
        </p:nvGraphicFramePr>
        <p:xfrm>
          <a:off x="1259632" y="1052736"/>
          <a:ext cx="562927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12" name="Equation" r:id="rId3" imgW="5626080" imgH="812520" progId="Equation.DSMT4">
                  <p:embed/>
                </p:oleObj>
              </mc:Choice>
              <mc:Fallback>
                <p:oleObj name="Equation" r:id="rId3" imgW="5626080" imgH="812520" progId="Equation.DSMT4">
                  <p:embed/>
                  <p:pic>
                    <p:nvPicPr>
                      <p:cNvPr id="307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052736"/>
                        <a:ext cx="5629275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4283968" y="1988840"/>
            <a:ext cx="3096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 </a:t>
            </a:r>
            <a:r>
              <a:rPr lang="en-US" altLang="zh-TW" i="1" dirty="0">
                <a:solidFill>
                  <a:srgbClr val="3333FF"/>
                </a:solidFill>
              </a:rPr>
              <a:t>ad</a:t>
            </a:r>
            <a:r>
              <a:rPr lang="en-US" altLang="zh-TW" dirty="0">
                <a:solidFill>
                  <a:srgbClr val="3333FF"/>
                </a:solidFill>
              </a:rPr>
              <a:t> </a:t>
            </a:r>
            <a:r>
              <a:rPr lang="en-US" altLang="zh-TW" dirty="0">
                <a:solidFill>
                  <a:srgbClr val="3333FF"/>
                </a:solidFill>
                <a:cs typeface="Times New Roman" panose="02020603050405020304" pitchFamily="18" charset="0"/>
              </a:rPr>
              <a:t>− </a:t>
            </a:r>
            <a:r>
              <a:rPr lang="en-US" altLang="zh-TW" i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bc</a:t>
            </a:r>
            <a:r>
              <a:rPr lang="en-US" altLang="zh-TW" i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3333FF"/>
                </a:solidFill>
                <a:cs typeface="Times New Roman" panose="02020603050405020304" pitchFamily="18" charset="0"/>
              </a:rPr>
              <a:t>= 1</a:t>
            </a:r>
            <a:r>
              <a:rPr lang="en-US" altLang="zh-TW" dirty="0">
                <a:cs typeface="Times New Roman" panose="02020603050405020304" pitchFamily="18" charset="0"/>
              </a:rPr>
              <a:t> 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83568" y="2708920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</a:t>
            </a:r>
            <a:endParaRPr lang="zh-TW" alt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140558"/>
              </p:ext>
            </p:extLst>
          </p:nvPr>
        </p:nvGraphicFramePr>
        <p:xfrm>
          <a:off x="1600677" y="2526692"/>
          <a:ext cx="212566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13" name="Equation" r:id="rId5" imgW="2070000" imgH="774360" progId="Equation.DSMT4">
                  <p:embed/>
                </p:oleObj>
              </mc:Choice>
              <mc:Fallback>
                <p:oleObj name="Equation" r:id="rId5" imgW="2070000" imgH="774360" progId="Equation.DSMT4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677" y="2526692"/>
                        <a:ext cx="2125662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向右箭號 2"/>
          <p:cNvSpPr/>
          <p:nvPr/>
        </p:nvSpPr>
        <p:spPr>
          <a:xfrm>
            <a:off x="3930689" y="2927213"/>
            <a:ext cx="527426" cy="72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550944" y="2708916"/>
            <a:ext cx="2562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Fourier transform 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83568" y="3585189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</a:t>
            </a:r>
            <a:endParaRPr lang="zh-TW" altLang="en-US" dirty="0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695987"/>
              </p:ext>
            </p:extLst>
          </p:nvPr>
        </p:nvGraphicFramePr>
        <p:xfrm>
          <a:off x="1564857" y="3504257"/>
          <a:ext cx="2986087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14" name="Equation" r:id="rId7" imgW="2908080" imgH="774360" progId="Equation.DSMT4">
                  <p:embed/>
                </p:oleObj>
              </mc:Choice>
              <mc:Fallback>
                <p:oleObj name="Equation" r:id="rId7" imgW="2908080" imgH="77436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4857" y="3504257"/>
                        <a:ext cx="2986087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向右箭號 15"/>
          <p:cNvSpPr/>
          <p:nvPr/>
        </p:nvSpPr>
        <p:spPr>
          <a:xfrm>
            <a:off x="4627769" y="3788743"/>
            <a:ext cx="527426" cy="72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5155194" y="3585189"/>
            <a:ext cx="34492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fractional Fourier transform </a:t>
            </a:r>
            <a:endParaRPr lang="zh-TW" altLang="en-US" dirty="0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59261" y="5114219"/>
            <a:ext cx="8064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[Ref] K. B. Wolf, “</a:t>
            </a:r>
            <a:r>
              <a:rPr lang="en-US" altLang="zh-TW" sz="20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Integral Transforms in Science and Engineering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,”  Ch. 9: </a:t>
            </a:r>
            <a:b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Canonical transforms, New York, Plenum Press, 1979.  </a:t>
            </a:r>
          </a:p>
        </p:txBody>
      </p:sp>
    </p:spTree>
    <p:extLst>
      <p:ext uri="{BB962C8B-B14F-4D97-AF65-F5344CB8AC3E}">
        <p14:creationId xmlns:p14="http://schemas.microsoft.com/office/powerpoint/2010/main" val="280957096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418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A2C68E9-12CE-473A-A0F3-EE566950B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34924"/>
              </p:ext>
            </p:extLst>
          </p:nvPr>
        </p:nvGraphicFramePr>
        <p:xfrm>
          <a:off x="693710" y="913864"/>
          <a:ext cx="7622706" cy="5534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565">
                  <a:extLst>
                    <a:ext uri="{9D8B030D-6E8A-4147-A177-3AD203B41FA5}">
                      <a16:colId xmlns:a16="http://schemas.microsoft.com/office/drawing/2014/main" val="2395611632"/>
                    </a:ext>
                  </a:extLst>
                </a:gridCol>
                <a:gridCol w="4829141">
                  <a:extLst>
                    <a:ext uri="{9D8B030D-6E8A-4147-A177-3AD203B41FA5}">
                      <a16:colId xmlns:a16="http://schemas.microsoft.com/office/drawing/2014/main" val="1280346658"/>
                    </a:ext>
                  </a:extLst>
                </a:gridCol>
              </a:tblGrid>
              <a:tr h="6429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Transform </a:t>
                      </a:r>
                      <a:endParaRPr lang="zh-TW" altLang="en-US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039728"/>
                  </a:ext>
                </a:extLst>
              </a:tr>
              <a:tr h="1172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2D Fourier Transform</a:t>
                      </a:r>
                      <a:endParaRPr lang="zh-TW" altLang="en-US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579412"/>
                  </a:ext>
                </a:extLst>
              </a:tr>
              <a:tr h="7715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Hankel Transform</a:t>
                      </a:r>
                      <a:endParaRPr lang="zh-TW" altLang="en-US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230379"/>
                  </a:ext>
                </a:extLst>
              </a:tr>
              <a:tr h="7715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Two-Sided Laplace Transform </a:t>
                      </a:r>
                      <a:endParaRPr lang="zh-TW" altLang="en-US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443626"/>
                  </a:ext>
                </a:extLst>
              </a:tr>
              <a:tr h="7715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One-Sided Laplace Transform </a:t>
                      </a:r>
                      <a:endParaRPr lang="zh-TW" altLang="en-US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751426"/>
                  </a:ext>
                </a:extLst>
              </a:tr>
              <a:tr h="63264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Cosine Transform </a:t>
                      </a:r>
                      <a:endParaRPr lang="zh-TW" altLang="en-US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372431"/>
                  </a:ext>
                </a:extLst>
              </a:tr>
              <a:tr h="7715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Sine Transform</a:t>
                      </a:r>
                      <a:endParaRPr lang="zh-TW" altLang="en-US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290669"/>
                  </a:ext>
                </a:extLst>
              </a:tr>
            </a:tbl>
          </a:graphicData>
        </a:graphic>
      </p:graphicFrame>
      <p:graphicFrame>
        <p:nvGraphicFramePr>
          <p:cNvPr id="19" name="Object 15">
            <a:extLst>
              <a:ext uri="{FF2B5EF4-FFF2-40B4-BE49-F238E27FC236}">
                <a16:creationId xmlns:a16="http://schemas.microsoft.com/office/drawing/2014/main" id="{F62B3D76-C441-41DD-9011-B3F1D1A985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899008"/>
              </p:ext>
            </p:extLst>
          </p:nvPr>
        </p:nvGraphicFramePr>
        <p:xfrm>
          <a:off x="3947142" y="985773"/>
          <a:ext cx="28448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45" name="Equation" r:id="rId3" imgW="2869920" imgH="558720" progId="Equation.DSMT4">
                  <p:embed/>
                </p:oleObj>
              </mc:Choice>
              <mc:Fallback>
                <p:oleObj name="Equation" r:id="rId3" imgW="2869920" imgH="558720" progId="Equation.DSMT4">
                  <p:embed/>
                  <p:pic>
                    <p:nvPicPr>
                      <p:cNvPr id="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7142" y="985773"/>
                        <a:ext cx="284480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>
            <a:extLst>
              <a:ext uri="{FF2B5EF4-FFF2-40B4-BE49-F238E27FC236}">
                <a16:creationId xmlns:a16="http://schemas.microsoft.com/office/drawing/2014/main" id="{00EDCDA3-4EEE-44B4-A280-304D88CA77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587375"/>
              </p:ext>
            </p:extLst>
          </p:nvPr>
        </p:nvGraphicFramePr>
        <p:xfrm>
          <a:off x="3838859" y="1657779"/>
          <a:ext cx="3509962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46" name="Equation" r:id="rId5" imgW="3543120" imgH="1002960" progId="Equation.DSMT4">
                  <p:embed/>
                </p:oleObj>
              </mc:Choice>
              <mc:Fallback>
                <p:oleObj name="Equation" r:id="rId5" imgW="3543120" imgH="1002960" progId="Equation.DSMT4">
                  <p:embed/>
                  <p:pic>
                    <p:nvPicPr>
                      <p:cNvPr id="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859" y="1657779"/>
                        <a:ext cx="3509962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>
            <a:extLst>
              <a:ext uri="{FF2B5EF4-FFF2-40B4-BE49-F238E27FC236}">
                <a16:creationId xmlns:a16="http://schemas.microsoft.com/office/drawing/2014/main" id="{8C5D1FC4-4F43-4083-98C5-CF181BF1DD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034118"/>
              </p:ext>
            </p:extLst>
          </p:nvPr>
        </p:nvGraphicFramePr>
        <p:xfrm>
          <a:off x="3853666" y="2830735"/>
          <a:ext cx="36480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47" name="Equation" r:id="rId7" imgW="3555720" imgH="558720" progId="Equation.DSMT4">
                  <p:embed/>
                </p:oleObj>
              </mc:Choice>
              <mc:Fallback>
                <p:oleObj name="Equation" r:id="rId7" imgW="3555720" imgH="558720" progId="Equation.DSMT4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3666" y="2830735"/>
                        <a:ext cx="36480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0B19113F-FB3E-46C0-BFC4-044C90322FE8}"/>
              </a:ext>
            </a:extLst>
          </p:cNvPr>
          <p:cNvSpPr txBox="1"/>
          <p:nvPr/>
        </p:nvSpPr>
        <p:spPr>
          <a:xfrm>
            <a:off x="827584" y="377793"/>
            <a:ext cx="6912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Summary of Transforms </a:t>
            </a:r>
            <a:endParaRPr lang="zh-TW" altLang="en-US" dirty="0"/>
          </a:p>
        </p:txBody>
      </p:sp>
      <p:graphicFrame>
        <p:nvGraphicFramePr>
          <p:cNvPr id="22" name="Object 4">
            <a:extLst>
              <a:ext uri="{FF2B5EF4-FFF2-40B4-BE49-F238E27FC236}">
                <a16:creationId xmlns:a16="http://schemas.microsoft.com/office/drawing/2014/main" id="{AA98E2DB-C90F-48AE-992E-6F94D8BE00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58935"/>
              </p:ext>
            </p:extLst>
          </p:nvPr>
        </p:nvGraphicFramePr>
        <p:xfrm>
          <a:off x="3947142" y="3588909"/>
          <a:ext cx="23050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48" name="Equation" r:id="rId9" imgW="2311200" imgH="558720" progId="Equation.DSMT4">
                  <p:embed/>
                </p:oleObj>
              </mc:Choice>
              <mc:Fallback>
                <p:oleObj name="Equation" r:id="rId9" imgW="2311200" imgH="55872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7142" y="3588909"/>
                        <a:ext cx="2305050" cy="558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>
            <a:extLst>
              <a:ext uri="{FF2B5EF4-FFF2-40B4-BE49-F238E27FC236}">
                <a16:creationId xmlns:a16="http://schemas.microsoft.com/office/drawing/2014/main" id="{34DA0557-5552-4C7D-8548-A490E92E99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751852"/>
              </p:ext>
            </p:extLst>
          </p:nvPr>
        </p:nvGraphicFramePr>
        <p:xfrm>
          <a:off x="3936594" y="4334383"/>
          <a:ext cx="22542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49" name="Equation" r:id="rId11" imgW="2260440" imgH="558720" progId="Equation.DSMT4">
                  <p:embed/>
                </p:oleObj>
              </mc:Choice>
              <mc:Fallback>
                <p:oleObj name="Equation" r:id="rId11" imgW="2260440" imgH="558720" progId="Equation.DSMT4">
                  <p:embed/>
                  <p:pic>
                    <p:nvPicPr>
                      <p:cNvPr id="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6594" y="4334383"/>
                        <a:ext cx="2254250" cy="558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">
            <a:extLst>
              <a:ext uri="{FF2B5EF4-FFF2-40B4-BE49-F238E27FC236}">
                <a16:creationId xmlns:a16="http://schemas.microsoft.com/office/drawing/2014/main" id="{9D87BDB5-DA30-4118-96B9-F013B5DFD0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407597"/>
              </p:ext>
            </p:extLst>
          </p:nvPr>
        </p:nvGraphicFramePr>
        <p:xfrm>
          <a:off x="3936594" y="5073367"/>
          <a:ext cx="33972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50" name="Equation" r:id="rId13" imgW="3429000" imgH="558720" progId="Equation.DSMT4">
                  <p:embed/>
                </p:oleObj>
              </mc:Choice>
              <mc:Fallback>
                <p:oleObj name="Equation" r:id="rId13" imgW="3429000" imgH="558720" progId="Equation.DSMT4">
                  <p:embed/>
                  <p:pic>
                    <p:nvPicPr>
                      <p:cNvPr id="2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6594" y="5073367"/>
                        <a:ext cx="339725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5">
            <a:extLst>
              <a:ext uri="{FF2B5EF4-FFF2-40B4-BE49-F238E27FC236}">
                <a16:creationId xmlns:a16="http://schemas.microsoft.com/office/drawing/2014/main" id="{051D07CB-5C2F-4317-AD9F-6E39A7FCC8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237288"/>
              </p:ext>
            </p:extLst>
          </p:nvPr>
        </p:nvGraphicFramePr>
        <p:xfrm>
          <a:off x="3936594" y="5760779"/>
          <a:ext cx="335756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51" name="Equation" r:id="rId15" imgW="3390840" imgH="558720" progId="Equation.DSMT4">
                  <p:embed/>
                </p:oleObj>
              </mc:Choice>
              <mc:Fallback>
                <p:oleObj name="Equation" r:id="rId15" imgW="3390840" imgH="558720" progId="Equation.DSMT4">
                  <p:embed/>
                  <p:pic>
                    <p:nvPicPr>
                      <p:cNvPr id="2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6594" y="5760779"/>
                        <a:ext cx="3357563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64160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419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46FEBAB-B401-46FF-BBCC-2B89DED44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07850"/>
              </p:ext>
            </p:extLst>
          </p:nvPr>
        </p:nvGraphicFramePr>
        <p:xfrm>
          <a:off x="683568" y="548680"/>
          <a:ext cx="7632848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565">
                  <a:extLst>
                    <a:ext uri="{9D8B030D-6E8A-4147-A177-3AD203B41FA5}">
                      <a16:colId xmlns:a16="http://schemas.microsoft.com/office/drawing/2014/main" val="2395611632"/>
                    </a:ext>
                  </a:extLst>
                </a:gridCol>
                <a:gridCol w="4839283">
                  <a:extLst>
                    <a:ext uri="{9D8B030D-6E8A-4147-A177-3AD203B41FA5}">
                      <a16:colId xmlns:a16="http://schemas.microsoft.com/office/drawing/2014/main" val="1280346658"/>
                    </a:ext>
                  </a:extLst>
                </a:gridCol>
              </a:tblGrid>
              <a:tr h="70136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Hartley Transform 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039728"/>
                  </a:ext>
                </a:extLst>
              </a:tr>
              <a:tr h="7069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Mellin</a:t>
                      </a:r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Transform 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579412"/>
                  </a:ext>
                </a:extLst>
              </a:tr>
              <a:tr h="15710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Hilbert Transform 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230379"/>
                  </a:ext>
                </a:extLst>
              </a:tr>
              <a:tr h="63403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Analytic Signal 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443626"/>
                  </a:ext>
                </a:extLst>
              </a:tr>
              <a:tr h="11849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Fractional Fourier Transform 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751426"/>
                  </a:ext>
                </a:extLst>
              </a:tr>
              <a:tr h="11782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Linear Canonical Transform 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372431"/>
                  </a:ext>
                </a:extLst>
              </a:tr>
            </a:tbl>
          </a:graphicData>
        </a:graphic>
      </p:graphicFrame>
      <p:graphicFrame>
        <p:nvGraphicFramePr>
          <p:cNvPr id="11" name="Object 15">
            <a:extLst>
              <a:ext uri="{FF2B5EF4-FFF2-40B4-BE49-F238E27FC236}">
                <a16:creationId xmlns:a16="http://schemas.microsoft.com/office/drawing/2014/main" id="{43E04033-5C96-45D4-9F85-B3EBF5099E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403234"/>
              </p:ext>
            </p:extLst>
          </p:nvPr>
        </p:nvGraphicFramePr>
        <p:xfrm>
          <a:off x="3841778" y="569254"/>
          <a:ext cx="35353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60" name="Equation" r:id="rId3" imgW="3568680" imgH="558720" progId="Equation.DSMT4">
                  <p:embed/>
                </p:oleObj>
              </mc:Choice>
              <mc:Fallback>
                <p:oleObj name="Equation" r:id="rId3" imgW="3568680" imgH="558720" progId="Equation.DSMT4">
                  <p:embed/>
                  <p:pic>
                    <p:nvPicPr>
                      <p:cNvPr id="2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78" y="569254"/>
                        <a:ext cx="3535362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>
            <a:extLst>
              <a:ext uri="{FF2B5EF4-FFF2-40B4-BE49-F238E27FC236}">
                <a16:creationId xmlns:a16="http://schemas.microsoft.com/office/drawing/2014/main" id="{97F869E9-A300-4D6A-AAEC-9E210421BC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141545"/>
              </p:ext>
            </p:extLst>
          </p:nvPr>
        </p:nvGraphicFramePr>
        <p:xfrm>
          <a:off x="3841778" y="1272190"/>
          <a:ext cx="25908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61" name="Equation" r:id="rId5" imgW="2616120" imgH="558720" progId="Equation.DSMT4">
                  <p:embed/>
                </p:oleObj>
              </mc:Choice>
              <mc:Fallback>
                <p:oleObj name="Equation" r:id="rId5" imgW="2616120" imgH="558720" progId="Equation.DSMT4">
                  <p:embed/>
                  <p:pic>
                    <p:nvPicPr>
                      <p:cNvPr id="2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78" y="1272190"/>
                        <a:ext cx="259080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>
            <a:extLst>
              <a:ext uri="{FF2B5EF4-FFF2-40B4-BE49-F238E27FC236}">
                <a16:creationId xmlns:a16="http://schemas.microsoft.com/office/drawing/2014/main" id="{C938528C-1868-4A93-9A07-C219713460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89491"/>
              </p:ext>
            </p:extLst>
          </p:nvPr>
        </p:nvGraphicFramePr>
        <p:xfrm>
          <a:off x="3778277" y="2058782"/>
          <a:ext cx="33210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62" name="Equation" r:id="rId7" imgW="3352680" imgH="419040" progId="Equation.DSMT4">
                  <p:embed/>
                </p:oleObj>
              </mc:Choice>
              <mc:Fallback>
                <p:oleObj name="Equation" r:id="rId7" imgW="3352680" imgH="4190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77" y="2058782"/>
                        <a:ext cx="33210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>
            <a:extLst>
              <a:ext uri="{FF2B5EF4-FFF2-40B4-BE49-F238E27FC236}">
                <a16:creationId xmlns:a16="http://schemas.microsoft.com/office/drawing/2014/main" id="{76AC0A27-FE62-45D7-BFA9-04FA6C9B9E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923372"/>
              </p:ext>
            </p:extLst>
          </p:nvPr>
        </p:nvGraphicFramePr>
        <p:xfrm>
          <a:off x="3778277" y="2536774"/>
          <a:ext cx="359886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63" name="Equation" r:id="rId9" imgW="3632040" imgH="825480" progId="Equation.DSMT4">
                  <p:embed/>
                </p:oleObj>
              </mc:Choice>
              <mc:Fallback>
                <p:oleObj name="Equation" r:id="rId9" imgW="3632040" imgH="825480" progId="Equation.DSMT4">
                  <p:embed/>
                  <p:pic>
                    <p:nvPicPr>
                      <p:cNvPr id="13" name="Object 15">
                        <a:extLst>
                          <a:ext uri="{FF2B5EF4-FFF2-40B4-BE49-F238E27FC236}">
                            <a16:creationId xmlns:a16="http://schemas.microsoft.com/office/drawing/2014/main" id="{C938528C-1868-4A93-9A07-C219713460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77" y="2536774"/>
                        <a:ext cx="3598863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>
            <a:extLst>
              <a:ext uri="{FF2B5EF4-FFF2-40B4-BE49-F238E27FC236}">
                <a16:creationId xmlns:a16="http://schemas.microsoft.com/office/drawing/2014/main" id="{109BAD1E-A394-4DE5-9DA0-902015ECDD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888665"/>
              </p:ext>
            </p:extLst>
          </p:nvPr>
        </p:nvGraphicFramePr>
        <p:xfrm>
          <a:off x="3778277" y="3613234"/>
          <a:ext cx="2616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64" name="Equation" r:id="rId11" imgW="2641320" imgH="368280" progId="Equation.DSMT4">
                  <p:embed/>
                </p:oleObj>
              </mc:Choice>
              <mc:Fallback>
                <p:oleObj name="Equation" r:id="rId11" imgW="2641320" imgH="368280" progId="Equation.DSMT4">
                  <p:embed/>
                  <p:pic>
                    <p:nvPicPr>
                      <p:cNvPr id="1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77" y="3613234"/>
                        <a:ext cx="2616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C1E8CB93-9894-42E6-AA32-A32FC61A65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864721"/>
              </p:ext>
            </p:extLst>
          </p:nvPr>
        </p:nvGraphicFramePr>
        <p:xfrm>
          <a:off x="3575871" y="4213941"/>
          <a:ext cx="40671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65" name="Equation" r:id="rId13" imgW="4063680" imgH="1104840" progId="Equation.DSMT4">
                  <p:embed/>
                </p:oleObj>
              </mc:Choice>
              <mc:Fallback>
                <p:oleObj name="Equation" r:id="rId13" imgW="4063680" imgH="110484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871" y="4213941"/>
                        <a:ext cx="406717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>
            <a:extLst>
              <a:ext uri="{FF2B5EF4-FFF2-40B4-BE49-F238E27FC236}">
                <a16:creationId xmlns:a16="http://schemas.microsoft.com/office/drawing/2014/main" id="{C2005540-5E6A-435B-B310-81A54E71CB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10231"/>
              </p:ext>
            </p:extLst>
          </p:nvPr>
        </p:nvGraphicFramePr>
        <p:xfrm>
          <a:off x="3575871" y="5385651"/>
          <a:ext cx="429577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66" name="Equation" r:id="rId15" imgW="4292280" imgH="1104840" progId="Equation.DSMT4">
                  <p:embed/>
                </p:oleObj>
              </mc:Choice>
              <mc:Fallback>
                <p:oleObj name="Equation" r:id="rId15" imgW="4292280" imgH="110484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871" y="5385651"/>
                        <a:ext cx="4295775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442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66016" y="563447"/>
            <a:ext cx="65262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[Example 3]</a:t>
            </a:r>
            <a:endParaRPr lang="zh-TW" altLang="en-US" sz="22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611560" y="1018284"/>
            <a:ext cx="79208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Find the Fourier transform of the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Dirac delta function </a:t>
            </a:r>
            <a:r>
              <a:rPr lang="en-US" altLang="zh-TW" sz="2200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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646448" y="1586848"/>
            <a:ext cx="73101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(Solution): From the sifting property of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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):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4" name="物件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841995"/>
              </p:ext>
            </p:extLst>
          </p:nvPr>
        </p:nvGraphicFramePr>
        <p:xfrm>
          <a:off x="1835696" y="2155412"/>
          <a:ext cx="29559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9" name="Equation" r:id="rId3" imgW="2958840" imgH="495000" progId="Equation.DSMT4">
                  <p:embed/>
                </p:oleObj>
              </mc:Choice>
              <mc:Fallback>
                <p:oleObj name="Equation" r:id="rId3" imgW="2958840" imgH="495000" progId="Equation.DSMT4">
                  <p:embed/>
                  <p:pic>
                    <p:nvPicPr>
                      <p:cNvPr id="23" name="物件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155412"/>
                        <a:ext cx="29559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611560" y="2852936"/>
            <a:ext cx="12961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we have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513974"/>
              </p:ext>
            </p:extLst>
          </p:nvPr>
        </p:nvGraphicFramePr>
        <p:xfrm>
          <a:off x="1835696" y="3240644"/>
          <a:ext cx="421798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0" name="Equation" r:id="rId5" imgW="4203360" imgH="495000" progId="Equation.DSMT4">
                  <p:embed/>
                </p:oleObj>
              </mc:Choice>
              <mc:Fallback>
                <p:oleObj name="Equation" r:id="rId5" imgW="4203360" imgH="495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240644"/>
                        <a:ext cx="4217987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4020393" y="6105088"/>
            <a:ext cx="2592387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 flipV="1">
            <a:off x="3491880" y="4231838"/>
            <a:ext cx="0" cy="187325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 flipV="1">
            <a:off x="4020393" y="4231838"/>
            <a:ext cx="0" cy="187325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V="1">
            <a:off x="3491880" y="4231837"/>
            <a:ext cx="528513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2866354" y="6033650"/>
            <a:ext cx="863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</a:t>
            </a:r>
            <a:r>
              <a:rPr lang="en-US" altLang="zh-TW" sz="2200" b="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4117407" y="4157251"/>
            <a:ext cx="20654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height =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1/2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3765672" y="6036198"/>
            <a:ext cx="863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</a:t>
            </a:r>
            <a:r>
              <a:rPr lang="en-US" altLang="zh-TW" sz="2200" b="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flipV="1">
            <a:off x="2866354" y="4954150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1785266" y="5229136"/>
            <a:ext cx="13684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area</a:t>
            </a:r>
            <a:r>
              <a:rPr lang="zh-TW" altLang="en-US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= 1</a:t>
            </a: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6250904" y="6105088"/>
            <a:ext cx="10080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-axis</a:t>
            </a:r>
          </a:p>
        </p:txBody>
      </p:sp>
      <p:sp>
        <p:nvSpPr>
          <p:cNvPr id="37" name="Line 6"/>
          <p:cNvSpPr>
            <a:spLocks noChangeShapeType="1"/>
          </p:cNvSpPr>
          <p:nvPr/>
        </p:nvSpPr>
        <p:spPr bwMode="auto">
          <a:xfrm>
            <a:off x="1547615" y="6100378"/>
            <a:ext cx="1944265" cy="4709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38" name="物件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397001"/>
              </p:ext>
            </p:extLst>
          </p:nvPr>
        </p:nvGraphicFramePr>
        <p:xfrm>
          <a:off x="1052315" y="4023277"/>
          <a:ext cx="990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1" name="Equation" r:id="rId7" imgW="990360" imgH="380880" progId="Equation.DSMT4">
                  <p:embed/>
                </p:oleObj>
              </mc:Choice>
              <mc:Fallback>
                <p:oleObj name="Equation" r:id="rId7" imgW="990360" imgH="380880" progId="Equation.DSMT4">
                  <p:embed/>
                  <p:pic>
                    <p:nvPicPr>
                      <p:cNvPr id="24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315" y="4023277"/>
                        <a:ext cx="99060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物件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670560"/>
              </p:ext>
            </p:extLst>
          </p:nvPr>
        </p:nvGraphicFramePr>
        <p:xfrm>
          <a:off x="5090576" y="4625174"/>
          <a:ext cx="647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2" name="Equation" r:id="rId9" imgW="647640" imgH="253800" progId="Equation.DSMT4">
                  <p:embed/>
                </p:oleObj>
              </mc:Choice>
              <mc:Fallback>
                <p:oleObj name="Equation" r:id="rId9" imgW="647640" imgH="253800" progId="Equation.DSMT4">
                  <p:embed/>
                  <p:pic>
                    <p:nvPicPr>
                      <p:cNvPr id="38" name="物件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0576" y="4625174"/>
                        <a:ext cx="647700" cy="25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17">
            <a:extLst>
              <a:ext uri="{FF2B5EF4-FFF2-40B4-BE49-F238E27FC236}">
                <a16:creationId xmlns:a16="http://schemas.microsoft.com/office/drawing/2014/main" id="{1403D8EB-9DDA-4CDD-9F1B-83AA05C55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676" y="2150610"/>
            <a:ext cx="18722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(see page 342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3769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664576" y="571940"/>
            <a:ext cx="33123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Note: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230456"/>
              </p:ext>
            </p:extLst>
          </p:nvPr>
        </p:nvGraphicFramePr>
        <p:xfrm>
          <a:off x="1384300" y="1989138"/>
          <a:ext cx="47910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0" name="Equation" r:id="rId3" imgW="4775040" imgH="495000" progId="Equation.DSMT4">
                  <p:embed/>
                </p:oleObj>
              </mc:Choice>
              <mc:Fallback>
                <p:oleObj name="Equation" r:id="rId3" imgW="4775040" imgH="495000" progId="Equation.DSMT4">
                  <p:embed/>
                  <p:pic>
                    <p:nvPicPr>
                      <p:cNvPr id="4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1989138"/>
                        <a:ext cx="4791075" cy="4905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FF"/>
                        </a:solidFill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64576" y="1280539"/>
            <a:ext cx="19681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More generally,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488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683568" y="406551"/>
            <a:ext cx="61206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Linearity Property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of the Fourier Transform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35160"/>
              </p:ext>
            </p:extLst>
          </p:nvPr>
        </p:nvGraphicFramePr>
        <p:xfrm>
          <a:off x="1475656" y="1319267"/>
          <a:ext cx="20256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" name="Equation" r:id="rId3" imgW="2044440" imgH="393480" progId="Equation.DSMT4">
                  <p:embed/>
                </p:oleObj>
              </mc:Choice>
              <mc:Fallback>
                <p:oleObj name="Equation" r:id="rId3" imgW="2044440" imgH="393480" progId="Equation.DSMT4">
                  <p:embed/>
                  <p:pic>
                    <p:nvPicPr>
                      <p:cNvPr id="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319267"/>
                        <a:ext cx="20256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83568" y="909881"/>
            <a:ext cx="3738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If</a:t>
            </a:r>
            <a:endParaRPr lang="zh-TW" altLang="en-US" dirty="0"/>
          </a:p>
        </p:txBody>
      </p:sp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127098"/>
              </p:ext>
            </p:extLst>
          </p:nvPr>
        </p:nvGraphicFramePr>
        <p:xfrm>
          <a:off x="4746625" y="1319213"/>
          <a:ext cx="20891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" name="Equation" r:id="rId5" imgW="2108160" imgH="393480" progId="Equation.DSMT4">
                  <p:embed/>
                </p:oleObj>
              </mc:Choice>
              <mc:Fallback>
                <p:oleObj name="Equation" r:id="rId5" imgW="2108160" imgH="393480" progId="Equation.DSMT4">
                  <p:embed/>
                  <p:pic>
                    <p:nvPicPr>
                      <p:cNvPr id="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25" y="1319213"/>
                        <a:ext cx="20891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683568" y="1772816"/>
            <a:ext cx="6703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then</a:t>
            </a:r>
            <a:endParaRPr lang="zh-TW" altLang="en-US" dirty="0"/>
          </a:p>
        </p:txBody>
      </p:sp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16863"/>
              </p:ext>
            </p:extLst>
          </p:nvPr>
        </p:nvGraphicFramePr>
        <p:xfrm>
          <a:off x="1547664" y="2420888"/>
          <a:ext cx="46545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4" name="Equation" r:id="rId7" imgW="4698720" imgH="393480" progId="Equation.DSMT4">
                  <p:embed/>
                </p:oleObj>
              </mc:Choice>
              <mc:Fallback>
                <p:oleObj name="Equation" r:id="rId7" imgW="4698720" imgH="393480" progId="Equation.DSMT4">
                  <p:embed/>
                  <p:pic>
                    <p:nvPicPr>
                      <p:cNvPr id="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420888"/>
                        <a:ext cx="46545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2487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683568" y="332656"/>
            <a:ext cx="61206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Duality Property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of the Fourier Transform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3568" y="793915"/>
            <a:ext cx="3738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If</a:t>
            </a:r>
            <a:endParaRPr lang="zh-TW" altLang="en-US" dirty="0"/>
          </a:p>
        </p:txBody>
      </p:sp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367972"/>
              </p:ext>
            </p:extLst>
          </p:nvPr>
        </p:nvGraphicFramePr>
        <p:xfrm>
          <a:off x="1439948" y="879905"/>
          <a:ext cx="19002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2" name="Equation" r:id="rId3" imgW="1917360" imgH="393480" progId="Equation.DSMT4">
                  <p:embed/>
                </p:oleObj>
              </mc:Choice>
              <mc:Fallback>
                <p:oleObj name="Equation" r:id="rId3" imgW="1917360" imgH="393480" progId="Equation.DSMT4">
                  <p:embed/>
                  <p:pic>
                    <p:nvPicPr>
                      <p:cNvPr id="1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948" y="879905"/>
                        <a:ext cx="19002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683568" y="1648876"/>
            <a:ext cx="6703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then</a:t>
            </a:r>
            <a:endParaRPr lang="zh-TW" alt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354797"/>
              </p:ext>
            </p:extLst>
          </p:nvPr>
        </p:nvGraphicFramePr>
        <p:xfrm>
          <a:off x="1439948" y="1686063"/>
          <a:ext cx="20510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3" name="Equation" r:id="rId5" imgW="2070000" imgH="393480" progId="Equation.DSMT4">
                  <p:embed/>
                </p:oleObj>
              </mc:Choice>
              <mc:Fallback>
                <p:oleObj name="Equation" r:id="rId5" imgW="2070000" imgH="3934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948" y="1686063"/>
                        <a:ext cx="20510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674034" y="2457941"/>
            <a:ext cx="18485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(Proof): Since </a:t>
            </a:r>
            <a:endParaRPr lang="zh-TW" altLang="en-US" dirty="0"/>
          </a:p>
        </p:txBody>
      </p:sp>
      <p:graphicFrame>
        <p:nvGraphicFramePr>
          <p:cNvPr id="1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551490"/>
              </p:ext>
            </p:extLst>
          </p:nvPr>
        </p:nvGraphicFramePr>
        <p:xfrm>
          <a:off x="1538130" y="2885988"/>
          <a:ext cx="4256087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4" name="Equation" r:id="rId7" imgW="4292280" imgH="558720" progId="Equation.DSMT4">
                  <p:embed/>
                </p:oleObj>
              </mc:Choice>
              <mc:Fallback>
                <p:oleObj name="Equation" r:id="rId7" imgW="4292280" imgH="558720" progId="Equation.DSMT4">
                  <p:embed/>
                  <p:pic>
                    <p:nvPicPr>
                      <p:cNvPr id="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130" y="2885988"/>
                        <a:ext cx="4256087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682430"/>
              </p:ext>
            </p:extLst>
          </p:nvPr>
        </p:nvGraphicFramePr>
        <p:xfrm>
          <a:off x="1450292" y="3522665"/>
          <a:ext cx="2757487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5" name="Equation" r:id="rId9" imgW="2781000" imgH="558720" progId="Equation.DSMT4">
                  <p:embed/>
                </p:oleObj>
              </mc:Choice>
              <mc:Fallback>
                <p:oleObj name="Equation" r:id="rId9" imgW="2781000" imgH="558720" progId="Equation.DSMT4">
                  <p:embed/>
                  <p:pic>
                    <p:nvPicPr>
                      <p:cNvPr id="1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292" y="3522665"/>
                        <a:ext cx="2757487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625966"/>
              </p:ext>
            </p:extLst>
          </p:nvPr>
        </p:nvGraphicFramePr>
        <p:xfrm>
          <a:off x="1450292" y="4167944"/>
          <a:ext cx="300831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6" name="Equation" r:id="rId11" imgW="3035160" imgH="558720" progId="Equation.DSMT4">
                  <p:embed/>
                </p:oleObj>
              </mc:Choice>
              <mc:Fallback>
                <p:oleObj name="Equation" r:id="rId11" imgW="3035160" imgH="558720" progId="Equation.DSMT4">
                  <p:embed/>
                  <p:pic>
                    <p:nvPicPr>
                      <p:cNvPr id="1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292" y="4167944"/>
                        <a:ext cx="3008313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404205"/>
              </p:ext>
            </p:extLst>
          </p:nvPr>
        </p:nvGraphicFramePr>
        <p:xfrm>
          <a:off x="5386407" y="4300438"/>
          <a:ext cx="20510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7" name="Equation" r:id="rId13" imgW="2070000" imgH="393480" progId="Equation.DSMT4">
                  <p:embed/>
                </p:oleObj>
              </mc:Choice>
              <mc:Fallback>
                <p:oleObj name="Equation" r:id="rId13" imgW="2070000" imgH="3934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407" y="4300438"/>
                        <a:ext cx="20510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向右箭號 2"/>
          <p:cNvSpPr/>
          <p:nvPr/>
        </p:nvSpPr>
        <p:spPr>
          <a:xfrm>
            <a:off x="4634474" y="4432534"/>
            <a:ext cx="576064" cy="129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單箭頭接點 3"/>
          <p:cNvCxnSpPr/>
          <p:nvPr/>
        </p:nvCxnSpPr>
        <p:spPr>
          <a:xfrm>
            <a:off x="2195736" y="1273605"/>
            <a:ext cx="720080" cy="4124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>
            <a:off x="2195736" y="1249446"/>
            <a:ext cx="720080" cy="4522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44731B75-D624-446F-9184-24C36CE764D1}"/>
              </a:ext>
            </a:extLst>
          </p:cNvPr>
          <p:cNvSpPr/>
          <p:nvPr/>
        </p:nvSpPr>
        <p:spPr>
          <a:xfrm>
            <a:off x="582596" y="5192288"/>
            <a:ext cx="73789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Q: </a:t>
            </a:r>
            <a:r>
              <a:rPr lang="en-US" altLang="zh-TW" dirty="0"/>
              <a:t>How do we compute the Fourier transforms of </a:t>
            </a:r>
            <a:r>
              <a:rPr lang="en-US" altLang="zh-TW" dirty="0" err="1"/>
              <a:t>sinc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 and 1?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1779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84761" y="419862"/>
            <a:ext cx="65262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[Example 4]</a:t>
            </a:r>
            <a:endParaRPr lang="zh-TW" altLang="en-US" sz="22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339752" y="427038"/>
            <a:ext cx="56923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Find the Fourier transform of </a:t>
            </a:r>
            <a:r>
              <a:rPr lang="en-US" altLang="zh-TW" sz="2200" dirty="0" err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sinc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where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84760" y="1124744"/>
            <a:ext cx="28351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(Solution): Since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579436"/>
              </p:ext>
            </p:extLst>
          </p:nvPr>
        </p:nvGraphicFramePr>
        <p:xfrm>
          <a:off x="2123728" y="1605443"/>
          <a:ext cx="217646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2" name="Equation" r:id="rId3" imgW="2197080" imgH="393480" progId="Equation.DSMT4">
                  <p:embed/>
                </p:oleObj>
              </mc:Choice>
              <mc:Fallback>
                <p:oleObj name="Equation" r:id="rId3" imgW="2197080" imgH="393480" progId="Equation.DSMT4">
                  <p:embed/>
                  <p:pic>
                    <p:nvPicPr>
                      <p:cNvPr id="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605443"/>
                        <a:ext cx="217646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584760" y="2060020"/>
            <a:ext cx="44912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from the duality property, we have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027463"/>
              </p:ext>
            </p:extLst>
          </p:nvPr>
        </p:nvGraphicFramePr>
        <p:xfrm>
          <a:off x="2017713" y="2720975"/>
          <a:ext cx="32718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3" name="Equation" r:id="rId5" imgW="3301920" imgH="393480" progId="Equation.DSMT4">
                  <p:embed/>
                </p:oleObj>
              </mc:Choice>
              <mc:Fallback>
                <p:oleObj name="Equation" r:id="rId5" imgW="3301920" imgH="393480" progId="Equation.DSMT4">
                  <p:embed/>
                  <p:pic>
                    <p:nvPicPr>
                      <p:cNvPr id="2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2720975"/>
                        <a:ext cx="3271837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4702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683568" y="449719"/>
            <a:ext cx="65262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[Example 5]  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Find the Fourier transform of 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exp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j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 k 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</a:t>
            </a:r>
            <a:endParaRPr lang="zh-TW" altLang="en-US" sz="22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9" name="物件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973970"/>
              </p:ext>
            </p:extLst>
          </p:nvPr>
        </p:nvGraphicFramePr>
        <p:xfrm>
          <a:off x="1482725" y="1405514"/>
          <a:ext cx="49180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1" name="Equation" r:id="rId3" imgW="4902120" imgH="406080" progId="Equation.DSMT4">
                  <p:embed/>
                </p:oleObj>
              </mc:Choice>
              <mc:Fallback>
                <p:oleObj name="Equation" r:id="rId3" imgW="4902120" imgH="406080" progId="Equation.DSMT4">
                  <p:embed/>
                  <p:pic>
                    <p:nvPicPr>
                      <p:cNvPr id="29" name="物件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1405514"/>
                        <a:ext cx="49180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06172" y="888880"/>
            <a:ext cx="28351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(Solution): Since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702318" y="1783886"/>
            <a:ext cx="44912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from the duality property, we have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32" name="物件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17520"/>
              </p:ext>
            </p:extLst>
          </p:nvPr>
        </p:nvGraphicFramePr>
        <p:xfrm>
          <a:off x="1697711" y="2440921"/>
          <a:ext cx="34671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2" name="Equation" r:id="rId5" imgW="3454200" imgH="431640" progId="Equation.DSMT4">
                  <p:embed/>
                </p:oleObj>
              </mc:Choice>
              <mc:Fallback>
                <p:oleObj name="Equation" r:id="rId5" imgW="3454200" imgH="431640" progId="Equation.DSMT4">
                  <p:embed/>
                  <p:pic>
                    <p:nvPicPr>
                      <p:cNvPr id="32" name="物件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711" y="2440921"/>
                        <a:ext cx="34671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702318" y="2902609"/>
            <a:ext cx="524155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(Here we apply the fact that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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 =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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(-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)).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06172" y="3660303"/>
            <a:ext cx="28351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Specially,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198687"/>
              </p:ext>
            </p:extLst>
          </p:nvPr>
        </p:nvGraphicFramePr>
        <p:xfrm>
          <a:off x="2339752" y="4243216"/>
          <a:ext cx="1435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3" name="Equation" r:id="rId7" imgW="1447560" imgH="368280" progId="Equation.DSMT4">
                  <p:embed/>
                </p:oleObj>
              </mc:Choice>
              <mc:Fallback>
                <p:oleObj name="Equation" r:id="rId7" imgW="1447560" imgH="368280" progId="Equation.DSMT4">
                  <p:embed/>
                  <p:pic>
                    <p:nvPicPr>
                      <p:cNvPr id="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243216"/>
                        <a:ext cx="14351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>
            <a:extLst>
              <a:ext uri="{FF2B5EF4-FFF2-40B4-BE49-F238E27FC236}">
                <a16:creationId xmlns:a16="http://schemas.microsoft.com/office/drawing/2014/main" id="{83C83F6C-6F9B-47B9-B914-870D15EA3778}"/>
              </a:ext>
            </a:extLst>
          </p:cNvPr>
          <p:cNvSpPr/>
          <p:nvPr/>
        </p:nvSpPr>
        <p:spPr>
          <a:xfrm>
            <a:off x="539552" y="5301208"/>
            <a:ext cx="78003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dirty="0">
                <a:solidFill>
                  <a:srgbClr val="3333FF"/>
                </a:solidFill>
              </a:rPr>
              <a:t>(Note): </a:t>
            </a:r>
            <a:r>
              <a:rPr lang="en-US" altLang="zh-TW" dirty="0"/>
              <a:t>Although 1 </a:t>
            </a:r>
            <a:r>
              <a:rPr lang="en-US" altLang="zh-TW" dirty="0">
                <a:sym typeface="Symbol" panose="05050102010706020507" pitchFamily="18" charset="2"/>
              </a:rPr>
              <a:t>does not satisfy the sufficient condition on page 324, its Fourier transform exists. </a:t>
            </a:r>
            <a:r>
              <a:rPr lang="en-US" altLang="zh-TW" dirty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5977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683568" y="449719"/>
            <a:ext cx="65262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[Example 6]  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Find the Fourier transform of cos(2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 k 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</a:t>
            </a:r>
            <a:endParaRPr lang="zh-TW" altLang="en-US" sz="22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17645" y="1124744"/>
            <a:ext cx="28351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(Solution):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9923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2339752" y="234276"/>
            <a:ext cx="41764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Some basic Fourier transform pairs</a:t>
            </a:r>
            <a:endParaRPr lang="zh-TW" altLang="en-US" sz="22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562368"/>
              </p:ext>
            </p:extLst>
          </p:nvPr>
        </p:nvGraphicFramePr>
        <p:xfrm>
          <a:off x="755576" y="665167"/>
          <a:ext cx="7488832" cy="5788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89242977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694570398"/>
                    </a:ext>
                  </a:extLst>
                </a:gridCol>
              </a:tblGrid>
              <a:tr h="5261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95749"/>
                  </a:ext>
                </a:extLst>
              </a:tr>
              <a:tr h="52619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(1)           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814509"/>
                  </a:ext>
                </a:extLst>
              </a:tr>
              <a:tr h="526197"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            1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695770"/>
                  </a:ext>
                </a:extLst>
              </a:tr>
              <a:tr h="526197"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        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2000" b="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TW" sz="2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altLang="zh-TW" sz="2000" b="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k</a:t>
                      </a:r>
                      <a:r>
                        <a:rPr lang="en-US" altLang="zh-TW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kf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840639"/>
                  </a:ext>
                </a:extLst>
              </a:tr>
              <a:tr h="526197"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      </a:t>
                      </a:r>
                      <a:r>
                        <a:rPr lang="en-US" altLang="zh-TW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kx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altLang="zh-TW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 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k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134174"/>
                  </a:ext>
                </a:extLst>
              </a:tr>
              <a:tr h="526197"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(5)      cos(2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kx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37414"/>
                  </a:ext>
                </a:extLst>
              </a:tr>
              <a:tr h="52619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(6)      sin(2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kx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22386"/>
                  </a:ext>
                </a:extLst>
              </a:tr>
              <a:tr h="526197"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(7)   </a:t>
                      </a:r>
                      <a:r>
                        <a:rPr lang="en-US" altLang="zh-TW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altLang="zh-TW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(</a:t>
                      </a:r>
                      <a:r>
                        <a:rPr lang="en-US" altLang="zh-TW" sz="20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altLang="zh-TW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sinc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956779"/>
                  </a:ext>
                </a:extLst>
              </a:tr>
              <a:tr h="52619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(8)         </a:t>
                      </a:r>
                      <a:r>
                        <a:rPr lang="en-US" altLang="zh-TW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sinc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(</a:t>
                      </a:r>
                      <a:r>
                        <a:rPr lang="en-US" altLang="zh-TW" sz="20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f</a:t>
                      </a:r>
                      <a:r>
                        <a:rPr lang="en-US" altLang="zh-TW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23723"/>
                  </a:ext>
                </a:extLst>
              </a:tr>
              <a:tr h="526197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(9) </a:t>
                      </a:r>
                      <a:r>
                        <a:rPr lang="en-US" altLang="zh-TW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</a:t>
                      </a:r>
                      <a:r>
                        <a:rPr lang="en-US" altLang="zh-TW" sz="20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kx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 (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 0) 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444412"/>
                  </a:ext>
                </a:extLst>
              </a:tr>
              <a:tr h="526197"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(10)   </a:t>
                      </a:r>
                      <a:r>
                        <a:rPr lang="en-US" altLang="zh-TW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</a:t>
                      </a:r>
                      <a:r>
                        <a:rPr lang="en-US" altLang="zh-TW" sz="20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altLang="zh-TW" sz="20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altLang="zh-TW" sz="20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TW" sz="20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 (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 0) 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311589"/>
                  </a:ext>
                </a:extLst>
              </a:tr>
            </a:tbl>
          </a:graphicData>
        </a:graphic>
      </p:graphicFrame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163668"/>
              </p:ext>
            </p:extLst>
          </p:nvPr>
        </p:nvGraphicFramePr>
        <p:xfrm>
          <a:off x="4725988" y="741363"/>
          <a:ext cx="17462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7" name="Equation" r:id="rId3" imgW="1739880" imgH="380880" progId="Equation.DSMT4">
                  <p:embed/>
                </p:oleObj>
              </mc:Choice>
              <mc:Fallback>
                <p:oleObj name="Equation" r:id="rId3" imgW="1739880" imgH="380880" progId="Equation.DSMT4">
                  <p:embed/>
                  <p:pic>
                    <p:nvPicPr>
                      <p:cNvPr id="13" name="物件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988" y="741363"/>
                        <a:ext cx="174625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物件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674969"/>
              </p:ext>
            </p:extLst>
          </p:nvPr>
        </p:nvGraphicFramePr>
        <p:xfrm>
          <a:off x="4572000" y="3320329"/>
          <a:ext cx="22558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8" name="Equation" r:id="rId5" imgW="2247840" imgH="469800" progId="Equation.DSMT4">
                  <p:embed/>
                </p:oleObj>
              </mc:Choice>
              <mc:Fallback>
                <p:oleObj name="Equation" r:id="rId5" imgW="2247840" imgH="469800" progId="Equation.DSMT4">
                  <p:embed/>
                  <p:pic>
                    <p:nvPicPr>
                      <p:cNvPr id="14" name="物件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320329"/>
                        <a:ext cx="225583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物件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067960"/>
              </p:ext>
            </p:extLst>
          </p:nvPr>
        </p:nvGraphicFramePr>
        <p:xfrm>
          <a:off x="4427984" y="3798371"/>
          <a:ext cx="23955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9" name="Equation" r:id="rId7" imgW="2387520" imgH="520560" progId="Equation.DSMT4">
                  <p:embed/>
                </p:oleObj>
              </mc:Choice>
              <mc:Fallback>
                <p:oleObj name="Equation" r:id="rId7" imgW="2387520" imgH="520560" progId="Equation.DSMT4">
                  <p:embed/>
                  <p:pic>
                    <p:nvPicPr>
                      <p:cNvPr id="19" name="物件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798371"/>
                        <a:ext cx="239553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001722"/>
              </p:ext>
            </p:extLst>
          </p:nvPr>
        </p:nvGraphicFramePr>
        <p:xfrm>
          <a:off x="5364088" y="5373216"/>
          <a:ext cx="9556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70" name="Equation" r:id="rId9" imgW="952200" imgH="520560" progId="Equation.DSMT4">
                  <p:embed/>
                </p:oleObj>
              </mc:Choice>
              <mc:Fallback>
                <p:oleObj name="Equation" r:id="rId9" imgW="952200" imgH="520560" progId="Equation.DSMT4">
                  <p:embed/>
                  <p:pic>
                    <p:nvPicPr>
                      <p:cNvPr id="19" name="物件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5373216"/>
                        <a:ext cx="95567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541189"/>
              </p:ext>
            </p:extLst>
          </p:nvPr>
        </p:nvGraphicFramePr>
        <p:xfrm>
          <a:off x="5287963" y="5911850"/>
          <a:ext cx="11080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71" name="Equation" r:id="rId11" imgW="1104840" imgH="545760" progId="Equation.DSMT4">
                  <p:embed/>
                </p:oleObj>
              </mc:Choice>
              <mc:Fallback>
                <p:oleObj name="Equation" r:id="rId11" imgW="1104840" imgH="545760" progId="Equation.DSMT4">
                  <p:embed/>
                  <p:pic>
                    <p:nvPicPr>
                      <p:cNvPr id="21" name="物件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963" y="5911850"/>
                        <a:ext cx="11080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0129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627784" y="120248"/>
            <a:ext cx="41764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Some basic Fourier transform pairs</a:t>
            </a:r>
            <a:endParaRPr lang="zh-TW" altLang="en-US" sz="22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181" y="3645024"/>
            <a:ext cx="6703369" cy="30275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274" y="414964"/>
            <a:ext cx="6790276" cy="3552267"/>
          </a:xfrm>
          <a:prstGeom prst="rect">
            <a:avLst/>
          </a:prstGeom>
        </p:spPr>
      </p:pic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510422"/>
              </p:ext>
            </p:extLst>
          </p:nvPr>
        </p:nvGraphicFramePr>
        <p:xfrm>
          <a:off x="4316569" y="751163"/>
          <a:ext cx="651240" cy="377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18" name="Equation" r:id="rId5" imgW="723600" imgH="419040" progId="Equation.DSMT4">
                  <p:embed/>
                </p:oleObj>
              </mc:Choice>
              <mc:Fallback>
                <p:oleObj name="Equation" r:id="rId5" imgW="723600" imgH="419040" progId="Equation.DSMT4">
                  <p:embed/>
                  <p:pic>
                    <p:nvPicPr>
                      <p:cNvPr id="32" name="物件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569" y="751163"/>
                        <a:ext cx="651240" cy="377136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802006"/>
              </p:ext>
            </p:extLst>
          </p:nvPr>
        </p:nvGraphicFramePr>
        <p:xfrm>
          <a:off x="4316569" y="1820957"/>
          <a:ext cx="651240" cy="377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19" name="Equation" r:id="rId7" imgW="723600" imgH="419040" progId="Equation.DSMT4">
                  <p:embed/>
                </p:oleObj>
              </mc:Choice>
              <mc:Fallback>
                <p:oleObj name="Equation" r:id="rId7" imgW="723600" imgH="419040" progId="Equation.DSMT4">
                  <p:embed/>
                  <p:pic>
                    <p:nvPicPr>
                      <p:cNvPr id="14" name="物件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569" y="1820957"/>
                        <a:ext cx="651240" cy="377136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01462"/>
              </p:ext>
            </p:extLst>
          </p:nvPr>
        </p:nvGraphicFramePr>
        <p:xfrm>
          <a:off x="4353893" y="2911429"/>
          <a:ext cx="651240" cy="377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20" name="Equation" r:id="rId8" imgW="723600" imgH="419040" progId="Equation.DSMT4">
                  <p:embed/>
                </p:oleObj>
              </mc:Choice>
              <mc:Fallback>
                <p:oleObj name="Equation" r:id="rId8" imgW="723600" imgH="419040" progId="Equation.DSMT4">
                  <p:embed/>
                  <p:pic>
                    <p:nvPicPr>
                      <p:cNvPr id="14" name="物件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3893" y="2911429"/>
                        <a:ext cx="651240" cy="377136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945996"/>
              </p:ext>
            </p:extLst>
          </p:nvPr>
        </p:nvGraphicFramePr>
        <p:xfrm>
          <a:off x="4353893" y="3981223"/>
          <a:ext cx="651240" cy="377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21" name="Equation" r:id="rId9" imgW="723600" imgH="419040" progId="Equation.DSMT4">
                  <p:embed/>
                </p:oleObj>
              </mc:Choice>
              <mc:Fallback>
                <p:oleObj name="Equation" r:id="rId9" imgW="723600" imgH="419040" progId="Equation.DSMT4">
                  <p:embed/>
                  <p:pic>
                    <p:nvPicPr>
                      <p:cNvPr id="15" name="物件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3893" y="3981223"/>
                        <a:ext cx="651240" cy="377136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物件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360694"/>
              </p:ext>
            </p:extLst>
          </p:nvPr>
        </p:nvGraphicFramePr>
        <p:xfrm>
          <a:off x="4372555" y="4853059"/>
          <a:ext cx="651240" cy="377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22" name="Equation" r:id="rId10" imgW="723600" imgH="419040" progId="Equation.DSMT4">
                  <p:embed/>
                </p:oleObj>
              </mc:Choice>
              <mc:Fallback>
                <p:oleObj name="Equation" r:id="rId10" imgW="723600" imgH="419040" progId="Equation.DSMT4">
                  <p:embed/>
                  <p:pic>
                    <p:nvPicPr>
                      <p:cNvPr id="14" name="物件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2555" y="4853059"/>
                        <a:ext cx="651240" cy="377136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物件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685327"/>
              </p:ext>
            </p:extLst>
          </p:nvPr>
        </p:nvGraphicFramePr>
        <p:xfrm>
          <a:off x="4372555" y="5801550"/>
          <a:ext cx="651240" cy="377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23" name="Equation" r:id="rId11" imgW="723600" imgH="419040" progId="Equation.DSMT4">
                  <p:embed/>
                </p:oleObj>
              </mc:Choice>
              <mc:Fallback>
                <p:oleObj name="Equation" r:id="rId11" imgW="723600" imgH="419040" progId="Equation.DSMT4">
                  <p:embed/>
                  <p:pic>
                    <p:nvPicPr>
                      <p:cNvPr id="15" name="物件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2555" y="5801550"/>
                        <a:ext cx="651240" cy="377136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1239794" y="754408"/>
            <a:ext cx="595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i="1" dirty="0"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altLang="zh-TW" sz="2000" dirty="0">
                <a:cs typeface="Times New Roman" panose="02020603050405020304" pitchFamily="18" charset="0"/>
              </a:rPr>
              <a:t>(</a:t>
            </a:r>
            <a:r>
              <a:rPr lang="en-US" altLang="zh-TW" sz="2000" i="1" dirty="0">
                <a:cs typeface="Times New Roman" panose="02020603050405020304" pitchFamily="18" charset="0"/>
              </a:rPr>
              <a:t>x</a:t>
            </a:r>
            <a:r>
              <a:rPr lang="en-US" altLang="zh-TW" sz="2000" dirty="0">
                <a:cs typeface="Times New Roman" panose="02020603050405020304" pitchFamily="18" charset="0"/>
              </a:rPr>
              <a:t>)</a:t>
            </a:r>
            <a:endParaRPr lang="zh-TW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1380858" y="1786497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cs typeface="Times New Roman" panose="02020603050405020304" pitchFamily="18" charset="0"/>
              </a:rPr>
              <a:t>1</a:t>
            </a:r>
            <a:endParaRPr lang="zh-TW" altLang="en-US" sz="2000" dirty="0"/>
          </a:p>
        </p:txBody>
      </p:sp>
      <p:sp>
        <p:nvSpPr>
          <p:cNvPr id="25" name="矩形 24"/>
          <p:cNvSpPr/>
          <p:nvPr/>
        </p:nvSpPr>
        <p:spPr>
          <a:xfrm>
            <a:off x="7380312" y="746773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cs typeface="Times New Roman" panose="02020603050405020304" pitchFamily="18" charset="0"/>
              </a:rPr>
              <a:t>1</a:t>
            </a:r>
            <a:endParaRPr lang="zh-TW" altLang="en-US" sz="2000" dirty="0"/>
          </a:p>
        </p:txBody>
      </p:sp>
      <p:sp>
        <p:nvSpPr>
          <p:cNvPr id="26" name="矩形 25"/>
          <p:cNvSpPr/>
          <p:nvPr/>
        </p:nvSpPr>
        <p:spPr>
          <a:xfrm>
            <a:off x="7293096" y="1786497"/>
            <a:ext cx="5517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i="1" dirty="0"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altLang="zh-TW" sz="2000" dirty="0">
                <a:cs typeface="Times New Roman" panose="02020603050405020304" pitchFamily="18" charset="0"/>
              </a:rPr>
              <a:t>(</a:t>
            </a:r>
            <a:r>
              <a:rPr lang="en-US" altLang="zh-TW" sz="2000" i="1" dirty="0">
                <a:cs typeface="Times New Roman" panose="02020603050405020304" pitchFamily="18" charset="0"/>
              </a:rPr>
              <a:t>f</a:t>
            </a:r>
            <a:r>
              <a:rPr lang="en-US" altLang="zh-TW" sz="2000" dirty="0">
                <a:cs typeface="Times New Roman" panose="02020603050405020304" pitchFamily="18" charset="0"/>
              </a:rPr>
              <a:t>)</a:t>
            </a:r>
            <a:endParaRPr lang="zh-TW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862905" y="2866630"/>
            <a:ext cx="1079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cs typeface="Times New Roman" panose="02020603050405020304" pitchFamily="18" charset="0"/>
              </a:rPr>
              <a:t>cos(2</a:t>
            </a:r>
            <a:r>
              <a:rPr lang="en-US" altLang="zh-TW" sz="2000" i="1" dirty="0">
                <a:cs typeface="Times New Roman" panose="02020603050405020304" pitchFamily="18" charset="0"/>
                <a:sym typeface="Symbol" panose="05050102010706020507" pitchFamily="18" charset="2"/>
              </a:rPr>
              <a:t>x</a:t>
            </a:r>
            <a:r>
              <a:rPr lang="en-US" altLang="zh-TW" sz="20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zh-TW" altLang="en-US" sz="2000" dirty="0"/>
          </a:p>
        </p:txBody>
      </p:sp>
      <p:sp>
        <p:nvSpPr>
          <p:cNvPr id="27" name="矩形 26"/>
          <p:cNvSpPr/>
          <p:nvPr/>
        </p:nvSpPr>
        <p:spPr>
          <a:xfrm>
            <a:off x="862905" y="3906565"/>
            <a:ext cx="10358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cs typeface="Times New Roman" panose="02020603050405020304" pitchFamily="18" charset="0"/>
              </a:rPr>
              <a:t>sin(2</a:t>
            </a:r>
            <a:r>
              <a:rPr lang="en-US" altLang="zh-TW" sz="2000" i="1" dirty="0">
                <a:cs typeface="Times New Roman" panose="02020603050405020304" pitchFamily="18" charset="0"/>
                <a:sym typeface="Symbol" panose="05050102010706020507" pitchFamily="18" charset="2"/>
              </a:rPr>
              <a:t>x</a:t>
            </a:r>
            <a:r>
              <a:rPr lang="en-US" altLang="zh-TW" sz="20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zh-TW" altLang="en-US" sz="2000" dirty="0"/>
          </a:p>
        </p:txBody>
      </p:sp>
      <p:graphicFrame>
        <p:nvGraphicFramePr>
          <p:cNvPr id="29" name="物件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073220"/>
              </p:ext>
            </p:extLst>
          </p:nvPr>
        </p:nvGraphicFramePr>
        <p:xfrm>
          <a:off x="7445375" y="2747963"/>
          <a:ext cx="1223963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24" name="Equation" r:id="rId12" imgW="1218960" imgH="723600" progId="Equation.DSMT4">
                  <p:embed/>
                </p:oleObj>
              </mc:Choice>
              <mc:Fallback>
                <p:oleObj name="Equation" r:id="rId12" imgW="1218960" imgH="723600" progId="Equation.DSMT4">
                  <p:embed/>
                  <p:pic>
                    <p:nvPicPr>
                      <p:cNvPr id="19" name="物件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75" y="2747963"/>
                        <a:ext cx="1223963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物件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901585"/>
              </p:ext>
            </p:extLst>
          </p:nvPr>
        </p:nvGraphicFramePr>
        <p:xfrm>
          <a:off x="7412038" y="3817938"/>
          <a:ext cx="133826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25" name="Equation" r:id="rId14" imgW="1333440" imgH="723600" progId="Equation.DSMT4">
                  <p:embed/>
                </p:oleObj>
              </mc:Choice>
              <mc:Fallback>
                <p:oleObj name="Equation" r:id="rId14" imgW="1333440" imgH="723600" progId="Equation.DSMT4">
                  <p:embed/>
                  <p:pic>
                    <p:nvPicPr>
                      <p:cNvPr id="29" name="物件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038" y="3817938"/>
                        <a:ext cx="1338262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1154835" y="4815291"/>
            <a:ext cx="679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cs typeface="Times New Roman" panose="02020603050405020304" pitchFamily="18" charset="0"/>
                <a:sym typeface="Symbol" panose="05050102010706020507" pitchFamily="18" charset="2"/>
              </a:rPr>
              <a:t>(</a:t>
            </a:r>
            <a:r>
              <a:rPr lang="en-US" altLang="zh-TW" sz="2000" i="1" dirty="0"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TW" sz="20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zh-TW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7419862" y="4804906"/>
            <a:ext cx="837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 err="1">
                <a:cs typeface="Times New Roman" panose="02020603050405020304" pitchFamily="18" charset="0"/>
              </a:rPr>
              <a:t>sinc</a:t>
            </a:r>
            <a:r>
              <a:rPr lang="en-US" altLang="zh-TW" sz="2000" dirty="0">
                <a:cs typeface="Times New Roman" panose="02020603050405020304" pitchFamily="18" charset="0"/>
              </a:rPr>
              <a:t>(</a:t>
            </a:r>
            <a:r>
              <a:rPr lang="en-US" altLang="zh-TW" sz="2000" i="1" dirty="0">
                <a:cs typeface="Times New Roman" panose="02020603050405020304" pitchFamily="18" charset="0"/>
              </a:rPr>
              <a:t>f</a:t>
            </a:r>
            <a:r>
              <a:rPr lang="en-US" altLang="zh-TW" sz="2000" dirty="0">
                <a:cs typeface="Times New Roman" panose="02020603050405020304" pitchFamily="18" charset="0"/>
              </a:rPr>
              <a:t>)</a:t>
            </a:r>
            <a:endParaRPr lang="zh-TW" altLang="en-US" sz="2000" dirty="0"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134226" y="5679343"/>
            <a:ext cx="837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 err="1">
                <a:cs typeface="Times New Roman" panose="02020603050405020304" pitchFamily="18" charset="0"/>
              </a:rPr>
              <a:t>sinc</a:t>
            </a:r>
            <a:r>
              <a:rPr lang="en-US" altLang="zh-TW" sz="2000" dirty="0">
                <a:cs typeface="Times New Roman" panose="02020603050405020304" pitchFamily="18" charset="0"/>
              </a:rPr>
              <a:t>(</a:t>
            </a:r>
            <a:r>
              <a:rPr lang="en-US" altLang="zh-TW" sz="2000" i="1" dirty="0">
                <a:cs typeface="Times New Roman" panose="02020603050405020304" pitchFamily="18" charset="0"/>
              </a:rPr>
              <a:t>t</a:t>
            </a:r>
            <a:r>
              <a:rPr lang="en-US" altLang="zh-TW" sz="2000" dirty="0">
                <a:cs typeface="Times New Roman" panose="02020603050405020304" pitchFamily="18" charset="0"/>
              </a:rPr>
              <a:t>)</a:t>
            </a:r>
            <a:endParaRPr lang="zh-TW" altLang="en-US" sz="2000" dirty="0"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463175" y="5694309"/>
            <a:ext cx="636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cs typeface="Times New Roman" panose="02020603050405020304" pitchFamily="18" charset="0"/>
                <a:sym typeface="Symbol" panose="05050102010706020507" pitchFamily="18" charset="2"/>
              </a:rPr>
              <a:t>(</a:t>
            </a:r>
            <a:r>
              <a:rPr lang="en-US" altLang="zh-TW" sz="2000" i="1" dirty="0"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altLang="zh-TW" sz="20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60961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7113" y="428030"/>
            <a:ext cx="618636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800" b="1" dirty="0"/>
              <a:t>Fourier Transform </a:t>
            </a:r>
            <a:endParaRPr lang="zh-TW" altLang="en-US" sz="1800" dirty="0"/>
          </a:p>
        </p:txBody>
      </p:sp>
      <p:sp>
        <p:nvSpPr>
          <p:cNvPr id="18" name="矩形 17"/>
          <p:cNvSpPr/>
          <p:nvPr/>
        </p:nvSpPr>
        <p:spPr>
          <a:xfrm>
            <a:off x="343549" y="2350046"/>
            <a:ext cx="1425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800" dirty="0"/>
              <a:t>Fourier Transform </a:t>
            </a:r>
            <a:endParaRPr lang="zh-TW" altLang="en-US" sz="1800" dirty="0"/>
          </a:p>
        </p:txBody>
      </p:sp>
      <p:sp>
        <p:nvSpPr>
          <p:cNvPr id="20" name="Line 3"/>
          <p:cNvSpPr>
            <a:spLocks noChangeShapeType="1"/>
          </p:cNvSpPr>
          <p:nvPr/>
        </p:nvSpPr>
        <p:spPr bwMode="auto">
          <a:xfrm flipV="1">
            <a:off x="1547666" y="2652761"/>
            <a:ext cx="4320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1979712" y="1556792"/>
            <a:ext cx="10798" cy="38884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V="1">
            <a:off x="1979713" y="1556792"/>
            <a:ext cx="315245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1985996" y="2442966"/>
            <a:ext cx="3297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55" name="Line 3"/>
          <p:cNvSpPr>
            <a:spLocks noChangeShapeType="1"/>
          </p:cNvSpPr>
          <p:nvPr/>
        </p:nvSpPr>
        <p:spPr bwMode="auto">
          <a:xfrm>
            <a:off x="1992201" y="4140143"/>
            <a:ext cx="35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19" name="矩形 18"/>
          <p:cNvSpPr/>
          <p:nvPr/>
        </p:nvSpPr>
        <p:spPr>
          <a:xfrm>
            <a:off x="2203270" y="1355729"/>
            <a:ext cx="893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800" dirty="0"/>
              <a:t>Basic</a:t>
            </a:r>
            <a:endParaRPr lang="zh-TW" altLang="en-US" sz="1800" dirty="0"/>
          </a:p>
        </p:txBody>
      </p:sp>
      <p:sp>
        <p:nvSpPr>
          <p:cNvPr id="21" name="Line 3"/>
          <p:cNvSpPr>
            <a:spLocks noChangeShapeType="1"/>
          </p:cNvSpPr>
          <p:nvPr/>
        </p:nvSpPr>
        <p:spPr bwMode="auto">
          <a:xfrm flipV="1">
            <a:off x="3098247" y="1556792"/>
            <a:ext cx="4320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H="1">
            <a:off x="3528603" y="1039194"/>
            <a:ext cx="0" cy="877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28" name="Line 3"/>
          <p:cNvSpPr>
            <a:spLocks noChangeShapeType="1"/>
          </p:cNvSpPr>
          <p:nvPr/>
        </p:nvSpPr>
        <p:spPr bwMode="auto">
          <a:xfrm flipV="1">
            <a:off x="3530294" y="1039194"/>
            <a:ext cx="4320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30" name="矩形 29"/>
          <p:cNvSpPr/>
          <p:nvPr/>
        </p:nvSpPr>
        <p:spPr>
          <a:xfrm>
            <a:off x="3962341" y="843507"/>
            <a:ext cx="2265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1800" dirty="0"/>
              <a:t>Definition (Sec. 4-1) </a:t>
            </a:r>
            <a:endParaRPr lang="zh-TW" altLang="en-US" sz="1800" dirty="0"/>
          </a:p>
        </p:txBody>
      </p:sp>
      <p:sp>
        <p:nvSpPr>
          <p:cNvPr id="31" name="Line 3"/>
          <p:cNvSpPr>
            <a:spLocks noChangeShapeType="1"/>
          </p:cNvSpPr>
          <p:nvPr/>
        </p:nvSpPr>
        <p:spPr bwMode="auto">
          <a:xfrm flipV="1">
            <a:off x="3528603" y="1412776"/>
            <a:ext cx="4320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32" name="矩形 31"/>
          <p:cNvSpPr/>
          <p:nvPr/>
        </p:nvSpPr>
        <p:spPr>
          <a:xfrm>
            <a:off x="3958960" y="1223860"/>
            <a:ext cx="2265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1800" dirty="0"/>
              <a:t>Properties (Sec. 4-3) </a:t>
            </a:r>
            <a:endParaRPr lang="zh-TW" altLang="en-US" sz="1800" dirty="0"/>
          </a:p>
        </p:txBody>
      </p:sp>
      <p:sp>
        <p:nvSpPr>
          <p:cNvPr id="33" name="Line 3"/>
          <p:cNvSpPr>
            <a:spLocks noChangeShapeType="1"/>
          </p:cNvSpPr>
          <p:nvPr/>
        </p:nvSpPr>
        <p:spPr bwMode="auto">
          <a:xfrm flipV="1">
            <a:off x="3528603" y="1916832"/>
            <a:ext cx="4320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34" name="矩形 33"/>
          <p:cNvSpPr/>
          <p:nvPr/>
        </p:nvSpPr>
        <p:spPr>
          <a:xfrm>
            <a:off x="3944571" y="1681566"/>
            <a:ext cx="2931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1800" dirty="0"/>
              <a:t>Transform Pair (Sec. 4-1) </a:t>
            </a:r>
            <a:endParaRPr lang="zh-TW" altLang="en-US" sz="1800" dirty="0"/>
          </a:p>
        </p:txBody>
      </p:sp>
      <p:sp>
        <p:nvSpPr>
          <p:cNvPr id="35" name="矩形 34"/>
          <p:cNvSpPr/>
          <p:nvPr/>
        </p:nvSpPr>
        <p:spPr>
          <a:xfrm>
            <a:off x="2319366" y="2258300"/>
            <a:ext cx="1821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800" dirty="0"/>
              <a:t>Special Functions </a:t>
            </a:r>
            <a:endParaRPr lang="zh-TW" altLang="en-US" sz="1800" dirty="0"/>
          </a:p>
        </p:txBody>
      </p:sp>
      <p:sp>
        <p:nvSpPr>
          <p:cNvPr id="36" name="Line 3"/>
          <p:cNvSpPr>
            <a:spLocks noChangeShapeType="1"/>
          </p:cNvSpPr>
          <p:nvPr/>
        </p:nvSpPr>
        <p:spPr bwMode="auto">
          <a:xfrm flipV="1">
            <a:off x="4068983" y="2463416"/>
            <a:ext cx="2869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37" name="Line 4"/>
          <p:cNvSpPr>
            <a:spLocks noChangeShapeType="1"/>
          </p:cNvSpPr>
          <p:nvPr/>
        </p:nvSpPr>
        <p:spPr bwMode="auto">
          <a:xfrm flipH="1">
            <a:off x="4355977" y="2319687"/>
            <a:ext cx="0" cy="11813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r>
              <a:rPr lang="en-US" altLang="zh-TW" sz="1800" dirty="0"/>
              <a:t> </a:t>
            </a:r>
            <a:endParaRPr lang="zh-TW" altLang="en-US" sz="1800" dirty="0"/>
          </a:p>
        </p:txBody>
      </p:sp>
      <p:sp>
        <p:nvSpPr>
          <p:cNvPr id="38" name="Line 3"/>
          <p:cNvSpPr>
            <a:spLocks noChangeShapeType="1"/>
          </p:cNvSpPr>
          <p:nvPr/>
        </p:nvSpPr>
        <p:spPr bwMode="auto">
          <a:xfrm flipV="1">
            <a:off x="4355977" y="2319687"/>
            <a:ext cx="2869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39" name="Line 3"/>
          <p:cNvSpPr>
            <a:spLocks noChangeShapeType="1"/>
          </p:cNvSpPr>
          <p:nvPr/>
        </p:nvSpPr>
        <p:spPr bwMode="auto">
          <a:xfrm flipV="1">
            <a:off x="4355977" y="2780928"/>
            <a:ext cx="2869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40" name="矩形 39"/>
          <p:cNvSpPr/>
          <p:nvPr/>
        </p:nvSpPr>
        <p:spPr>
          <a:xfrm>
            <a:off x="4570963" y="2131868"/>
            <a:ext cx="2931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1800" dirty="0" err="1"/>
              <a:t>Sinc</a:t>
            </a:r>
            <a:r>
              <a:rPr lang="en-US" altLang="zh-TW" sz="1800" dirty="0"/>
              <a:t> (Sec. 4-1)</a:t>
            </a:r>
            <a:endParaRPr lang="zh-TW" altLang="en-US" sz="1800" dirty="0"/>
          </a:p>
        </p:txBody>
      </p:sp>
      <p:sp>
        <p:nvSpPr>
          <p:cNvPr id="41" name="矩形 40"/>
          <p:cNvSpPr/>
          <p:nvPr/>
        </p:nvSpPr>
        <p:spPr>
          <a:xfrm>
            <a:off x="4570962" y="2565770"/>
            <a:ext cx="2931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1800" dirty="0"/>
              <a:t>Dirac Delta (Sec. 4-2)</a:t>
            </a:r>
            <a:endParaRPr lang="zh-TW" altLang="en-US" sz="1800" dirty="0"/>
          </a:p>
        </p:txBody>
      </p:sp>
      <p:sp>
        <p:nvSpPr>
          <p:cNvPr id="42" name="Line 3"/>
          <p:cNvSpPr>
            <a:spLocks noChangeShapeType="1"/>
          </p:cNvSpPr>
          <p:nvPr/>
        </p:nvSpPr>
        <p:spPr bwMode="auto">
          <a:xfrm flipV="1">
            <a:off x="4355977" y="3140968"/>
            <a:ext cx="2869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43" name="Line 3"/>
          <p:cNvSpPr>
            <a:spLocks noChangeShapeType="1"/>
          </p:cNvSpPr>
          <p:nvPr/>
        </p:nvSpPr>
        <p:spPr bwMode="auto">
          <a:xfrm flipV="1">
            <a:off x="4355977" y="3501008"/>
            <a:ext cx="2869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45" name="矩形 44"/>
          <p:cNvSpPr/>
          <p:nvPr/>
        </p:nvSpPr>
        <p:spPr>
          <a:xfrm>
            <a:off x="4560807" y="2936332"/>
            <a:ext cx="2931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1800" dirty="0" err="1"/>
              <a:t>Hermite</a:t>
            </a:r>
            <a:r>
              <a:rPr lang="en-US" altLang="zh-TW" sz="1800" dirty="0"/>
              <a:t>-Gaussian (Sec. 4-4)</a:t>
            </a:r>
            <a:endParaRPr lang="zh-TW" altLang="en-US" sz="1800" dirty="0"/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 flipH="1">
            <a:off x="2330388" y="3933057"/>
            <a:ext cx="0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47" name="Line 3"/>
          <p:cNvSpPr>
            <a:spLocks noChangeShapeType="1"/>
          </p:cNvSpPr>
          <p:nvPr/>
        </p:nvSpPr>
        <p:spPr bwMode="auto">
          <a:xfrm flipV="1">
            <a:off x="2320922" y="3933055"/>
            <a:ext cx="4257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48" name="矩形 47"/>
          <p:cNvSpPr/>
          <p:nvPr/>
        </p:nvSpPr>
        <p:spPr>
          <a:xfrm>
            <a:off x="2707229" y="3769797"/>
            <a:ext cx="232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1800" dirty="0"/>
              <a:t>Convolution (Sec. 4-5) </a:t>
            </a:r>
            <a:endParaRPr lang="zh-TW" altLang="en-US" sz="1800" dirty="0"/>
          </a:p>
        </p:txBody>
      </p:sp>
      <p:sp>
        <p:nvSpPr>
          <p:cNvPr id="58" name="Line 3"/>
          <p:cNvSpPr>
            <a:spLocks noChangeShapeType="1"/>
          </p:cNvSpPr>
          <p:nvPr/>
        </p:nvSpPr>
        <p:spPr bwMode="auto">
          <a:xfrm flipV="1">
            <a:off x="2330388" y="4437113"/>
            <a:ext cx="4257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59" name="矩形 58"/>
          <p:cNvSpPr/>
          <p:nvPr/>
        </p:nvSpPr>
        <p:spPr>
          <a:xfrm>
            <a:off x="2695758" y="4223251"/>
            <a:ext cx="232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1800" dirty="0"/>
              <a:t>Correlation (Sec. 4-5) </a:t>
            </a:r>
            <a:endParaRPr lang="zh-TW" altLang="en-US" sz="1800" dirty="0"/>
          </a:p>
        </p:txBody>
      </p:sp>
      <p:sp>
        <p:nvSpPr>
          <p:cNvPr id="60" name="Line 3"/>
          <p:cNvSpPr>
            <a:spLocks noChangeShapeType="1"/>
          </p:cNvSpPr>
          <p:nvPr/>
        </p:nvSpPr>
        <p:spPr bwMode="auto">
          <a:xfrm>
            <a:off x="4446812" y="4808180"/>
            <a:ext cx="35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61" name="矩形 60"/>
          <p:cNvSpPr/>
          <p:nvPr/>
        </p:nvSpPr>
        <p:spPr>
          <a:xfrm>
            <a:off x="4714179" y="4623514"/>
            <a:ext cx="1816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1800" dirty="0"/>
              <a:t>2D FT (Sec. 4-6) </a:t>
            </a:r>
            <a:endParaRPr lang="zh-TW" altLang="en-US" sz="1800" dirty="0"/>
          </a:p>
        </p:txBody>
      </p:sp>
      <p:sp>
        <p:nvSpPr>
          <p:cNvPr id="62" name="Line 3"/>
          <p:cNvSpPr>
            <a:spLocks noChangeShapeType="1"/>
          </p:cNvSpPr>
          <p:nvPr/>
        </p:nvSpPr>
        <p:spPr bwMode="auto">
          <a:xfrm>
            <a:off x="1992201" y="5445224"/>
            <a:ext cx="35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63" name="矩形 62"/>
          <p:cNvSpPr/>
          <p:nvPr/>
        </p:nvSpPr>
        <p:spPr>
          <a:xfrm>
            <a:off x="2315716" y="5260900"/>
            <a:ext cx="2040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1800" dirty="0"/>
              <a:t>Related Transforms</a:t>
            </a:r>
            <a:endParaRPr lang="zh-TW" altLang="en-US" sz="1800" dirty="0"/>
          </a:p>
        </p:txBody>
      </p:sp>
      <p:sp>
        <p:nvSpPr>
          <p:cNvPr id="64" name="Line 3"/>
          <p:cNvSpPr>
            <a:spLocks noChangeShapeType="1"/>
          </p:cNvSpPr>
          <p:nvPr/>
        </p:nvSpPr>
        <p:spPr bwMode="auto">
          <a:xfrm flipV="1">
            <a:off x="4247965" y="5492576"/>
            <a:ext cx="2160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65" name="Line 4"/>
          <p:cNvSpPr>
            <a:spLocks noChangeShapeType="1"/>
          </p:cNvSpPr>
          <p:nvPr/>
        </p:nvSpPr>
        <p:spPr bwMode="auto">
          <a:xfrm>
            <a:off x="4455026" y="4808180"/>
            <a:ext cx="8963" cy="13324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r>
              <a:rPr lang="en-US" altLang="zh-TW" sz="1800" dirty="0"/>
              <a:t> </a:t>
            </a:r>
            <a:endParaRPr lang="zh-TW" altLang="en-US" sz="1800" dirty="0"/>
          </a:p>
        </p:txBody>
      </p:sp>
      <p:sp>
        <p:nvSpPr>
          <p:cNvPr id="66" name="Line 3"/>
          <p:cNvSpPr>
            <a:spLocks noChangeShapeType="1"/>
          </p:cNvSpPr>
          <p:nvPr/>
        </p:nvSpPr>
        <p:spPr bwMode="auto">
          <a:xfrm flipV="1">
            <a:off x="4463989" y="5204545"/>
            <a:ext cx="2160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67" name="Line 3"/>
          <p:cNvSpPr>
            <a:spLocks noChangeShapeType="1"/>
          </p:cNvSpPr>
          <p:nvPr/>
        </p:nvSpPr>
        <p:spPr bwMode="auto">
          <a:xfrm flipV="1">
            <a:off x="4455026" y="5492576"/>
            <a:ext cx="2160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68" name="矩形 67"/>
          <p:cNvSpPr/>
          <p:nvPr/>
        </p:nvSpPr>
        <p:spPr>
          <a:xfrm>
            <a:off x="4695580" y="5647600"/>
            <a:ext cx="3260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1800" dirty="0"/>
              <a:t>Laplace Transform (Sec. 4-7) </a:t>
            </a:r>
            <a:endParaRPr lang="zh-TW" altLang="en-US" sz="1800" dirty="0"/>
          </a:p>
        </p:txBody>
      </p:sp>
      <p:sp>
        <p:nvSpPr>
          <p:cNvPr id="69" name="矩形 68"/>
          <p:cNvSpPr/>
          <p:nvPr/>
        </p:nvSpPr>
        <p:spPr>
          <a:xfrm>
            <a:off x="4712758" y="5307910"/>
            <a:ext cx="302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1800" dirty="0"/>
              <a:t>Hilbert Transform (Sec. 4-7) </a:t>
            </a:r>
            <a:endParaRPr lang="zh-TW" altLang="en-US" sz="1800" dirty="0"/>
          </a:p>
        </p:txBody>
      </p:sp>
      <p:sp>
        <p:nvSpPr>
          <p:cNvPr id="70" name="Line 3"/>
          <p:cNvSpPr>
            <a:spLocks noChangeShapeType="1"/>
          </p:cNvSpPr>
          <p:nvPr/>
        </p:nvSpPr>
        <p:spPr bwMode="auto">
          <a:xfrm flipV="1">
            <a:off x="4446812" y="5852617"/>
            <a:ext cx="2160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71" name="矩形 70"/>
          <p:cNvSpPr/>
          <p:nvPr/>
        </p:nvSpPr>
        <p:spPr>
          <a:xfrm>
            <a:off x="4712758" y="4933934"/>
            <a:ext cx="302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1800" dirty="0"/>
              <a:t>Hankel Transform (Sec. 4-6) </a:t>
            </a:r>
            <a:endParaRPr lang="zh-TW" altLang="en-US" sz="1800" dirty="0"/>
          </a:p>
        </p:txBody>
      </p:sp>
      <p:sp>
        <p:nvSpPr>
          <p:cNvPr id="72" name="Line 3"/>
          <p:cNvSpPr>
            <a:spLocks noChangeShapeType="1"/>
          </p:cNvSpPr>
          <p:nvPr/>
        </p:nvSpPr>
        <p:spPr bwMode="auto">
          <a:xfrm flipV="1">
            <a:off x="4463989" y="6140650"/>
            <a:ext cx="2160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73" name="矩形 72"/>
          <p:cNvSpPr/>
          <p:nvPr/>
        </p:nvSpPr>
        <p:spPr>
          <a:xfrm>
            <a:off x="4698434" y="5983018"/>
            <a:ext cx="3041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1800" dirty="0" err="1"/>
              <a:t>Mellin</a:t>
            </a:r>
            <a:r>
              <a:rPr lang="en-US" altLang="zh-TW" sz="1800" dirty="0"/>
              <a:t> Transform (Sec. 4-7) </a:t>
            </a:r>
            <a:endParaRPr lang="zh-TW" altLang="en-US" sz="1800" dirty="0"/>
          </a:p>
        </p:txBody>
      </p:sp>
      <p:sp>
        <p:nvSpPr>
          <p:cNvPr id="53" name="Line 3"/>
          <p:cNvSpPr>
            <a:spLocks noChangeShapeType="1"/>
          </p:cNvSpPr>
          <p:nvPr/>
        </p:nvSpPr>
        <p:spPr bwMode="auto">
          <a:xfrm flipV="1">
            <a:off x="6008779" y="1412776"/>
            <a:ext cx="4320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54" name="矩形 53"/>
          <p:cNvSpPr/>
          <p:nvPr/>
        </p:nvSpPr>
        <p:spPr>
          <a:xfrm>
            <a:off x="6440826" y="1233536"/>
            <a:ext cx="2265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1800" dirty="0"/>
              <a:t>Uncertainty (Sec. 4-4) </a:t>
            </a:r>
            <a:endParaRPr lang="zh-TW" altLang="en-US" sz="1800" dirty="0"/>
          </a:p>
        </p:txBody>
      </p:sp>
      <p:sp>
        <p:nvSpPr>
          <p:cNvPr id="56" name="矩形 55"/>
          <p:cNvSpPr/>
          <p:nvPr/>
        </p:nvSpPr>
        <p:spPr>
          <a:xfrm>
            <a:off x="4548770" y="3305328"/>
            <a:ext cx="1676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1800" dirty="0" err="1"/>
              <a:t>Jinc</a:t>
            </a:r>
            <a:r>
              <a:rPr lang="en-US" altLang="zh-TW" sz="1800" dirty="0"/>
              <a:t> (Sec. 4-6)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8033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A3234CBC-E04B-4120-8DDD-E57808B98F43}"/>
              </a:ext>
            </a:extLst>
          </p:cNvPr>
          <p:cNvSpPr txBox="1"/>
          <p:nvPr/>
        </p:nvSpPr>
        <p:spPr>
          <a:xfrm>
            <a:off x="505648" y="332656"/>
            <a:ext cx="7810767" cy="52322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800" b="1" dirty="0">
                <a:solidFill>
                  <a:srgbClr val="3333FF"/>
                </a:solidFill>
              </a:rPr>
              <a:t>附錄八  </a:t>
            </a:r>
            <a:r>
              <a:rPr lang="en-US" altLang="zh-TW" sz="2800" b="1" dirty="0">
                <a:solidFill>
                  <a:srgbClr val="3333FF"/>
                </a:solidFill>
              </a:rPr>
              <a:t>Summary of Popular Special Functions  </a:t>
            </a:r>
            <a:endParaRPr lang="zh-TW" altLang="en-US" sz="2800" b="1" dirty="0">
              <a:solidFill>
                <a:srgbClr val="3333FF"/>
              </a:solidFill>
            </a:endParaRPr>
          </a:p>
        </p:txBody>
      </p:sp>
      <p:sp>
        <p:nvSpPr>
          <p:cNvPr id="33" name="Text Box 17">
            <a:extLst>
              <a:ext uri="{FF2B5EF4-FFF2-40B4-BE49-F238E27FC236}">
                <a16:creationId xmlns:a16="http://schemas.microsoft.com/office/drawing/2014/main" id="{E2459F68-C3E0-43C1-AA6C-DD8ECB652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603" y="999619"/>
            <a:ext cx="23272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(1) </a:t>
            </a:r>
            <a:r>
              <a:rPr lang="en-US" altLang="zh-TW" sz="2200" b="1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Sinc</a:t>
            </a: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 Function</a:t>
            </a:r>
            <a:endParaRPr lang="zh-TW" altLang="en-US" sz="22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34" name="物件 33">
            <a:extLst>
              <a:ext uri="{FF2B5EF4-FFF2-40B4-BE49-F238E27FC236}">
                <a16:creationId xmlns:a16="http://schemas.microsoft.com/office/drawing/2014/main" id="{F2DF934D-106D-4F35-9511-DB45CEB97C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6403"/>
              </p:ext>
            </p:extLst>
          </p:nvPr>
        </p:nvGraphicFramePr>
        <p:xfrm>
          <a:off x="3131840" y="905493"/>
          <a:ext cx="1651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2" name="Equation" r:id="rId3" imgW="1650960" imgH="583920" progId="Equation.DSMT4">
                  <p:embed/>
                </p:oleObj>
              </mc:Choice>
              <mc:Fallback>
                <p:oleObj name="Equation" r:id="rId3" imgW="1650960" imgH="583920" progId="Equation.DSMT4">
                  <p:embed/>
                  <p:pic>
                    <p:nvPicPr>
                      <p:cNvPr id="21" name="物件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905493"/>
                        <a:ext cx="16510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物件 34">
            <a:extLst>
              <a:ext uri="{FF2B5EF4-FFF2-40B4-BE49-F238E27FC236}">
                <a16:creationId xmlns:a16="http://schemas.microsoft.com/office/drawing/2014/main" id="{0F357D84-B9C4-483D-9B39-7B2B9B50F0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113351"/>
              </p:ext>
            </p:extLst>
          </p:nvPr>
        </p:nvGraphicFramePr>
        <p:xfrm>
          <a:off x="1688945" y="1686151"/>
          <a:ext cx="5130801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3" name="Equation" r:id="rId5" imgW="5130720" imgH="304560" progId="Equation.DSMT4">
                  <p:embed/>
                </p:oleObj>
              </mc:Choice>
              <mc:Fallback>
                <p:oleObj name="Equation" r:id="rId5" imgW="5130720" imgH="304560" progId="Equation.DSMT4">
                  <p:embed/>
                  <p:pic>
                    <p:nvPicPr>
                      <p:cNvPr id="24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8945" y="1686151"/>
                        <a:ext cx="5130801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物件 35">
            <a:extLst>
              <a:ext uri="{FF2B5EF4-FFF2-40B4-BE49-F238E27FC236}">
                <a16:creationId xmlns:a16="http://schemas.microsoft.com/office/drawing/2014/main" id="{B89D87FB-ADFB-4170-8DFE-DF01EA990C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476082"/>
              </p:ext>
            </p:extLst>
          </p:nvPr>
        </p:nvGraphicFramePr>
        <p:xfrm>
          <a:off x="1694679" y="2106199"/>
          <a:ext cx="1714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4" name="Equation" r:id="rId7" imgW="1714320" imgH="304560" progId="Equation.DSMT4">
                  <p:embed/>
                </p:oleObj>
              </mc:Choice>
              <mc:Fallback>
                <p:oleObj name="Equation" r:id="rId7" imgW="1714320" imgH="304560" progId="Equation.DSMT4">
                  <p:embed/>
                  <p:pic>
                    <p:nvPicPr>
                      <p:cNvPr id="25" name="物件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679" y="2106199"/>
                        <a:ext cx="17145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文字方塊 36">
            <a:extLst>
              <a:ext uri="{FF2B5EF4-FFF2-40B4-BE49-F238E27FC236}">
                <a16:creationId xmlns:a16="http://schemas.microsoft.com/office/drawing/2014/main" id="{640C0EDD-3AB1-4A52-9001-BEC24DFBAE3F}"/>
              </a:ext>
            </a:extLst>
          </p:cNvPr>
          <p:cNvSpPr txBox="1"/>
          <p:nvPr/>
        </p:nvSpPr>
        <p:spPr>
          <a:xfrm>
            <a:off x="686567" y="2526247"/>
            <a:ext cx="6192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Applications: sampling theorem; ideal filters </a:t>
            </a:r>
            <a:endParaRPr lang="zh-TW" altLang="en-US" dirty="0"/>
          </a:p>
        </p:txBody>
      </p:sp>
      <p:pic>
        <p:nvPicPr>
          <p:cNvPr id="38" name="圖片 37">
            <a:extLst>
              <a:ext uri="{FF2B5EF4-FFF2-40B4-BE49-F238E27FC236}">
                <a16:creationId xmlns:a16="http://schemas.microsoft.com/office/drawing/2014/main" id="{BD582578-9788-4F49-8454-551F1FEB0D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568" y="2815997"/>
            <a:ext cx="8148331" cy="36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96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977EE80-AB4E-47D7-A091-BAEA1703E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141" y="404744"/>
            <a:ext cx="5334000" cy="5676900"/>
          </a:xfrm>
          <a:prstGeom prst="rect">
            <a:avLst/>
          </a:prstGeom>
        </p:spPr>
      </p:pic>
      <p:sp>
        <p:nvSpPr>
          <p:cNvPr id="14" name="Text Box 17">
            <a:extLst>
              <a:ext uri="{FF2B5EF4-FFF2-40B4-BE49-F238E27FC236}">
                <a16:creationId xmlns:a16="http://schemas.microsoft.com/office/drawing/2014/main" id="{A187C5D2-66A7-44AE-ACF0-05C26450A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27" y="760331"/>
            <a:ext cx="3384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(2) Rectangular Function</a:t>
            </a:r>
            <a:endParaRPr lang="zh-TW" altLang="en-US" sz="22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35CED0C6-FBBE-4715-A9BC-2FB9FBD6D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65" y="3284984"/>
            <a:ext cx="3384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(3) Triangular Function</a:t>
            </a:r>
            <a:endParaRPr lang="zh-TW" altLang="en-US" sz="22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6" name="物件 15">
            <a:extLst>
              <a:ext uri="{FF2B5EF4-FFF2-40B4-BE49-F238E27FC236}">
                <a16:creationId xmlns:a16="http://schemas.microsoft.com/office/drawing/2014/main" id="{63BDE2BD-0778-439C-AD42-14F41DF8D7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010092"/>
              </p:ext>
            </p:extLst>
          </p:nvPr>
        </p:nvGraphicFramePr>
        <p:xfrm>
          <a:off x="534259" y="1297573"/>
          <a:ext cx="3175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98" name="Equation" r:id="rId4" imgW="3174840" imgH="799920" progId="Equation.DSMT4">
                  <p:embed/>
                </p:oleObj>
              </mc:Choice>
              <mc:Fallback>
                <p:oleObj name="Equation" r:id="rId4" imgW="3174840" imgH="799920" progId="Equation.DSMT4">
                  <p:embed/>
                  <p:pic>
                    <p:nvPicPr>
                      <p:cNvPr id="11" name="物件 10">
                        <a:extLst>
                          <a:ext uri="{FF2B5EF4-FFF2-40B4-BE49-F238E27FC236}">
                            <a16:creationId xmlns:a16="http://schemas.microsoft.com/office/drawing/2014/main" id="{AF2F42C0-3CF0-4EA1-972A-BE2FD6524A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259" y="1297573"/>
                        <a:ext cx="31750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>
            <a:extLst>
              <a:ext uri="{FF2B5EF4-FFF2-40B4-BE49-F238E27FC236}">
                <a16:creationId xmlns:a16="http://schemas.microsoft.com/office/drawing/2014/main" id="{8814C629-8E03-49D1-8618-8DFF147450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77218"/>
              </p:ext>
            </p:extLst>
          </p:nvPr>
        </p:nvGraphicFramePr>
        <p:xfrm>
          <a:off x="685000" y="3973190"/>
          <a:ext cx="3175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99" name="Equation" r:id="rId6" imgW="3174840" imgH="799920" progId="Equation.DSMT4">
                  <p:embed/>
                </p:oleObj>
              </mc:Choice>
              <mc:Fallback>
                <p:oleObj name="Equation" r:id="rId6" imgW="3174840" imgH="799920" progId="Equation.DSMT4">
                  <p:embed/>
                  <p:pic>
                    <p:nvPicPr>
                      <p:cNvPr id="12" name="物件 11">
                        <a:extLst>
                          <a:ext uri="{FF2B5EF4-FFF2-40B4-BE49-F238E27FC236}">
                            <a16:creationId xmlns:a16="http://schemas.microsoft.com/office/drawing/2014/main" id="{34F43F83-4E5B-4A43-BCE5-59B0AC3AC4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000" y="3973190"/>
                        <a:ext cx="31750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0443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A187C5D2-66A7-44AE-ACF0-05C26450A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27" y="760331"/>
            <a:ext cx="3384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(4) Step Function</a:t>
            </a:r>
            <a:endParaRPr lang="zh-TW" altLang="en-US" sz="22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6A6F9EF-1A18-4B73-81F5-521D8969B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2" y="645893"/>
            <a:ext cx="5334000" cy="2872740"/>
          </a:xfrm>
          <a:prstGeom prst="rect">
            <a:avLst/>
          </a:prstGeom>
        </p:spPr>
      </p:pic>
      <p:graphicFrame>
        <p:nvGraphicFramePr>
          <p:cNvPr id="7" name="物件 6">
            <a:extLst>
              <a:ext uri="{FF2B5EF4-FFF2-40B4-BE49-F238E27FC236}">
                <a16:creationId xmlns:a16="http://schemas.microsoft.com/office/drawing/2014/main" id="{13030EC2-3C4A-434B-B6BE-C48B58E366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132927"/>
              </p:ext>
            </p:extLst>
          </p:nvPr>
        </p:nvGraphicFramePr>
        <p:xfrm>
          <a:off x="611560" y="1844824"/>
          <a:ext cx="2476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3" name="Equation" r:id="rId4" imgW="2476440" imgH="799920" progId="Equation.DSMT4">
                  <p:embed/>
                </p:oleObj>
              </mc:Choice>
              <mc:Fallback>
                <p:oleObj name="Equation" r:id="rId4" imgW="2476440" imgH="799920" progId="Equation.DSMT4">
                  <p:embed/>
                  <p:pic>
                    <p:nvPicPr>
                      <p:cNvPr id="16" name="物件 15">
                        <a:extLst>
                          <a:ext uri="{FF2B5EF4-FFF2-40B4-BE49-F238E27FC236}">
                            <a16:creationId xmlns:a16="http://schemas.microsoft.com/office/drawing/2014/main" id="{63BDE2BD-0778-439C-AD42-14F41DF8D7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844824"/>
                        <a:ext cx="24765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3843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76332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</a:rPr>
              <a:t>4.2  Dirac Delta Functions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827584" y="1988840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The Dirac delta function does not have a fixed definition. It is in fact the limitation of a distribution.  </a:t>
            </a:r>
            <a:endParaRPr lang="zh-TW" altLang="en-US" dirty="0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4427054" y="5114854"/>
            <a:ext cx="2592387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3898541" y="3241604"/>
            <a:ext cx="0" cy="187325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4427054" y="3241604"/>
            <a:ext cx="0" cy="187325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V="1">
            <a:off x="3898541" y="3241603"/>
            <a:ext cx="528513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560352" y="5040768"/>
            <a:ext cx="50785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524068" y="3167017"/>
            <a:ext cx="20654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height =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1/2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271239" y="5040768"/>
            <a:ext cx="351734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3273015" y="3963916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191927" y="4238902"/>
            <a:ext cx="13684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area</a:t>
            </a:r>
            <a:r>
              <a:rPr lang="zh-TW" altLang="en-US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= 1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6657565" y="5114854"/>
            <a:ext cx="10080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-axis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1954276" y="5110144"/>
            <a:ext cx="1944265" cy="4709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4" name="物件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21827"/>
              </p:ext>
            </p:extLst>
          </p:nvPr>
        </p:nvGraphicFramePr>
        <p:xfrm>
          <a:off x="1201949" y="5331024"/>
          <a:ext cx="1841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4" name="Equation" r:id="rId3" imgW="1841400" imgH="457200" progId="Equation.DSMT4">
                  <p:embed/>
                </p:oleObj>
              </mc:Choice>
              <mc:Fallback>
                <p:oleObj name="Equation" r:id="rId3" imgW="1841400" imgH="457200" progId="Equation.DSMT4">
                  <p:embed/>
                  <p:pic>
                    <p:nvPicPr>
                      <p:cNvPr id="38" name="物件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949" y="5331024"/>
                        <a:ext cx="18415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物件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624486"/>
              </p:ext>
            </p:extLst>
          </p:nvPr>
        </p:nvGraphicFramePr>
        <p:xfrm>
          <a:off x="1219411" y="3105349"/>
          <a:ext cx="622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5" name="Equation" r:id="rId5" imgW="622080" imgH="393480" progId="Equation.DSMT4">
                  <p:embed/>
                </p:oleObj>
              </mc:Choice>
              <mc:Fallback>
                <p:oleObj name="Equation" r:id="rId5" imgW="622080" imgH="393480" progId="Equation.DSMT4">
                  <p:embed/>
                  <p:pic>
                    <p:nvPicPr>
                      <p:cNvPr id="24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411" y="3105349"/>
                        <a:ext cx="62230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733716" y="3081495"/>
            <a:ext cx="5708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(1)</a:t>
            </a:r>
            <a:endParaRPr lang="en-US" altLang="zh-TW" sz="2200" b="0" i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612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340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5099486" y="2348952"/>
            <a:ext cx="2193434" cy="471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 flipV="1">
            <a:off x="3930843" y="836712"/>
            <a:ext cx="566655" cy="151224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 flipH="1" flipV="1">
            <a:off x="4497497" y="836712"/>
            <a:ext cx="601987" cy="151224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733362" y="2279576"/>
            <a:ext cx="50785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4621488" y="474812"/>
            <a:ext cx="20654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height =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1/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4898781" y="2279576"/>
            <a:ext cx="351734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 flipV="1">
            <a:off x="3529561" y="1556791"/>
            <a:ext cx="967934" cy="1440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2465406" y="1477710"/>
            <a:ext cx="13684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area</a:t>
            </a:r>
            <a:r>
              <a:rPr lang="zh-TW" altLang="en-US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= 1</a:t>
            </a: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6931044" y="2353662"/>
            <a:ext cx="10080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-axis</a:t>
            </a:r>
          </a:p>
        </p:txBody>
      </p:sp>
      <p:sp>
        <p:nvSpPr>
          <p:cNvPr id="36" name="Line 6"/>
          <p:cNvSpPr>
            <a:spLocks noChangeShapeType="1"/>
          </p:cNvSpPr>
          <p:nvPr/>
        </p:nvSpPr>
        <p:spPr bwMode="auto">
          <a:xfrm>
            <a:off x="2227756" y="2348952"/>
            <a:ext cx="1706192" cy="471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37" name="物件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856291"/>
              </p:ext>
            </p:extLst>
          </p:nvPr>
        </p:nvGraphicFramePr>
        <p:xfrm>
          <a:off x="1340406" y="2521325"/>
          <a:ext cx="2019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8" name="Equation" r:id="rId3" imgW="2019240" imgH="457200" progId="Equation.DSMT4">
                  <p:embed/>
                </p:oleObj>
              </mc:Choice>
              <mc:Fallback>
                <p:oleObj name="Equation" r:id="rId3" imgW="2019240" imgH="457200" progId="Equation.DSMT4">
                  <p:embed/>
                  <p:pic>
                    <p:nvPicPr>
                      <p:cNvPr id="24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0406" y="2521325"/>
                        <a:ext cx="20193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物件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451059"/>
              </p:ext>
            </p:extLst>
          </p:nvPr>
        </p:nvGraphicFramePr>
        <p:xfrm>
          <a:off x="1427171" y="540620"/>
          <a:ext cx="787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9" name="Equation" r:id="rId5" imgW="787320" imgH="393480" progId="Equation.DSMT4">
                  <p:embed/>
                </p:oleObj>
              </mc:Choice>
              <mc:Fallback>
                <p:oleObj name="Equation" r:id="rId5" imgW="787320" imgH="393480" progId="Equation.DSMT4">
                  <p:embed/>
                  <p:pic>
                    <p:nvPicPr>
                      <p:cNvPr id="26" name="物件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71" y="540620"/>
                        <a:ext cx="78740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5622" y="3564147"/>
            <a:ext cx="6296025" cy="2448272"/>
          </a:xfrm>
          <a:prstGeom prst="rect">
            <a:avLst/>
          </a:prstGeom>
        </p:spPr>
      </p:pic>
      <p:graphicFrame>
        <p:nvGraphicFramePr>
          <p:cNvPr id="39" name="物件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84510"/>
              </p:ext>
            </p:extLst>
          </p:nvPr>
        </p:nvGraphicFramePr>
        <p:xfrm>
          <a:off x="1451434" y="3535496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0" name="Equation" r:id="rId8" imgW="2133360" imgH="596880" progId="Equation.DSMT4">
                  <p:embed/>
                </p:oleObj>
              </mc:Choice>
              <mc:Fallback>
                <p:oleObj name="Equation" r:id="rId8" imgW="2133360" imgH="596880" progId="Equation.DSMT4">
                  <p:embed/>
                  <p:pic>
                    <p:nvPicPr>
                      <p:cNvPr id="38" name="物件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434" y="3535496"/>
                        <a:ext cx="2133600" cy="596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物件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505867"/>
              </p:ext>
            </p:extLst>
          </p:nvPr>
        </p:nvGraphicFramePr>
        <p:xfrm>
          <a:off x="1591134" y="5936459"/>
          <a:ext cx="1993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1" name="Equation" r:id="rId10" imgW="1993680" imgH="457200" progId="Equation.DSMT4">
                  <p:embed/>
                </p:oleObj>
              </mc:Choice>
              <mc:Fallback>
                <p:oleObj name="Equation" r:id="rId10" imgW="1993680" imgH="457200" progId="Equation.DSMT4">
                  <p:embed/>
                  <p:pic>
                    <p:nvPicPr>
                      <p:cNvPr id="37" name="物件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134" y="5936459"/>
                        <a:ext cx="19939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線接點 5"/>
          <p:cNvCxnSpPr/>
          <p:nvPr/>
        </p:nvCxnSpPr>
        <p:spPr>
          <a:xfrm>
            <a:off x="1418405" y="5505590"/>
            <a:ext cx="657029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4900820" y="3490062"/>
            <a:ext cx="20654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height =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1/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</a:p>
        </p:txBody>
      </p:sp>
      <p:graphicFrame>
        <p:nvGraphicFramePr>
          <p:cNvPr id="44" name="物件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813991"/>
              </p:ext>
            </p:extLst>
          </p:nvPr>
        </p:nvGraphicFramePr>
        <p:xfrm>
          <a:off x="1357644" y="4399477"/>
          <a:ext cx="2578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2" name="Equation" r:id="rId12" imgW="2577960" imgH="545760" progId="Equation.DSMT4">
                  <p:embed/>
                </p:oleObj>
              </mc:Choice>
              <mc:Fallback>
                <p:oleObj name="Equation" r:id="rId12" imgW="2577960" imgH="545760" progId="Equation.DSMT4">
                  <p:embed/>
                  <p:pic>
                    <p:nvPicPr>
                      <p:cNvPr id="39" name="物件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644" y="4399477"/>
                        <a:ext cx="2578100" cy="546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3865978" y="5429645"/>
            <a:ext cx="50785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</a:t>
            </a: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5036195" y="5445451"/>
            <a:ext cx="351734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907163" y="487591"/>
            <a:ext cx="5708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(2)</a:t>
            </a:r>
            <a:endParaRPr lang="en-US" altLang="zh-TW" sz="2200" b="0" i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891172" y="3570698"/>
            <a:ext cx="5708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(3)</a:t>
            </a:r>
            <a:endParaRPr lang="en-US" altLang="zh-TW" sz="2200" b="0" i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03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341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683568" y="427038"/>
            <a:ext cx="45355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Definition of the Dirac delta function:</a:t>
            </a:r>
            <a:endParaRPr lang="zh-TW" altLang="en-US" dirty="0"/>
          </a:p>
        </p:txBody>
      </p:sp>
      <p:graphicFrame>
        <p:nvGraphicFramePr>
          <p:cNvPr id="29" name="物件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514365"/>
              </p:ext>
            </p:extLst>
          </p:nvPr>
        </p:nvGraphicFramePr>
        <p:xfrm>
          <a:off x="1475656" y="995129"/>
          <a:ext cx="1600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8" name="Equation" r:id="rId3" imgW="1600200" imgH="545760" progId="Equation.DSMT4">
                  <p:embed/>
                </p:oleObj>
              </mc:Choice>
              <mc:Fallback>
                <p:oleObj name="Equation" r:id="rId3" imgW="1600200" imgH="545760" progId="Equation.DSMT4">
                  <p:embed/>
                  <p:pic>
                    <p:nvPicPr>
                      <p:cNvPr id="24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995129"/>
                        <a:ext cx="1600200" cy="546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文字方塊 41"/>
          <p:cNvSpPr txBox="1"/>
          <p:nvPr/>
        </p:nvSpPr>
        <p:spPr>
          <a:xfrm>
            <a:off x="827584" y="1052736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(1)</a:t>
            </a:r>
            <a:endParaRPr lang="zh-TW" altLang="en-US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827584" y="1844824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(2)</a:t>
            </a:r>
            <a:endParaRPr lang="zh-TW" altLang="en-US" dirty="0"/>
          </a:p>
        </p:txBody>
      </p:sp>
      <p:graphicFrame>
        <p:nvGraphicFramePr>
          <p:cNvPr id="49" name="物件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991942"/>
              </p:ext>
            </p:extLst>
          </p:nvPr>
        </p:nvGraphicFramePr>
        <p:xfrm>
          <a:off x="1547664" y="1883431"/>
          <a:ext cx="1003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9" name="Equation" r:id="rId5" imgW="1002960" imgH="393480" progId="Equation.DSMT4">
                  <p:embed/>
                </p:oleObj>
              </mc:Choice>
              <mc:Fallback>
                <p:oleObj name="Equation" r:id="rId5" imgW="1002960" imgH="393480" progId="Equation.DSMT4">
                  <p:embed/>
                  <p:pic>
                    <p:nvPicPr>
                      <p:cNvPr id="29" name="物件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883431"/>
                        <a:ext cx="100330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文字方塊 49"/>
          <p:cNvSpPr txBox="1"/>
          <p:nvPr/>
        </p:nvSpPr>
        <p:spPr>
          <a:xfrm>
            <a:off x="2952774" y="1844824"/>
            <a:ext cx="10431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if </a:t>
            </a:r>
            <a:r>
              <a:rPr lang="en-US" altLang="zh-TW" i="1" dirty="0"/>
              <a:t>x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 0</a:t>
            </a:r>
            <a:endParaRPr lang="zh-TW" altLang="en-US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827584" y="2555574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(3)</a:t>
            </a:r>
            <a:endParaRPr lang="zh-TW" altLang="en-US" dirty="0"/>
          </a:p>
        </p:txBody>
      </p:sp>
      <p:graphicFrame>
        <p:nvGraphicFramePr>
          <p:cNvPr id="52" name="物件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807630"/>
              </p:ext>
            </p:extLst>
          </p:nvPr>
        </p:nvGraphicFramePr>
        <p:xfrm>
          <a:off x="1547664" y="2601010"/>
          <a:ext cx="1587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0" name="Equation" r:id="rId7" imgW="1587240" imgH="393480" progId="Equation.DSMT4">
                  <p:embed/>
                </p:oleObj>
              </mc:Choice>
              <mc:Fallback>
                <p:oleObj name="Equation" r:id="rId7" imgW="1587240" imgH="393480" progId="Equation.DSMT4">
                  <p:embed/>
                  <p:pic>
                    <p:nvPicPr>
                      <p:cNvPr id="49" name="物件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601010"/>
                        <a:ext cx="158750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1352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342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83568" y="427038"/>
            <a:ext cx="45355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Properties of the Dirac delta function: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98290" y="1031751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(1)</a:t>
            </a:r>
            <a:endParaRPr lang="zh-TW" altLang="en-US" dirty="0"/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918845"/>
              </p:ext>
            </p:extLst>
          </p:nvPr>
        </p:nvGraphicFramePr>
        <p:xfrm>
          <a:off x="1331640" y="980728"/>
          <a:ext cx="1816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4" name="Equation" r:id="rId3" imgW="1815840" imgH="571320" progId="Equation.DSMT4">
                  <p:embed/>
                </p:oleObj>
              </mc:Choice>
              <mc:Fallback>
                <p:oleObj name="Equation" r:id="rId3" imgW="1815840" imgH="571320" progId="Equation.DSMT4">
                  <p:embed/>
                  <p:pic>
                    <p:nvPicPr>
                      <p:cNvPr id="52" name="物件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980728"/>
                        <a:ext cx="1816100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3551124" y="1051034"/>
            <a:ext cx="2935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i="1" dirty="0"/>
              <a:t>U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): unit step function </a:t>
            </a:r>
            <a:endParaRPr lang="zh-TW" altLang="en-US" dirty="0"/>
          </a:p>
        </p:txBody>
      </p:sp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97690"/>
              </p:ext>
            </p:extLst>
          </p:nvPr>
        </p:nvGraphicFramePr>
        <p:xfrm>
          <a:off x="1230338" y="1653595"/>
          <a:ext cx="2603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5" name="Equation" r:id="rId5" imgW="2603160" imgH="571320" progId="Equation.DSMT4">
                  <p:embed/>
                </p:oleObj>
              </mc:Choice>
              <mc:Fallback>
                <p:oleObj name="Equation" r:id="rId5" imgW="2603160" imgH="571320" progId="Equation.DSMT4">
                  <p:embed/>
                  <p:pic>
                    <p:nvPicPr>
                      <p:cNvPr id="13" name="物件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38" y="1653595"/>
                        <a:ext cx="2603500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798290" y="2397796"/>
            <a:ext cx="6582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(2) Sifting property </a:t>
            </a:r>
            <a:endParaRPr lang="zh-TW" altLang="en-US" dirty="0"/>
          </a:p>
        </p:txBody>
      </p:sp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515297"/>
              </p:ext>
            </p:extLst>
          </p:nvPr>
        </p:nvGraphicFramePr>
        <p:xfrm>
          <a:off x="1248390" y="2967307"/>
          <a:ext cx="3073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6" name="Equation" r:id="rId7" imgW="3073320" imgH="545760" progId="Equation.DSMT4">
                  <p:embed/>
                </p:oleObj>
              </mc:Choice>
              <mc:Fallback>
                <p:oleObj name="Equation" r:id="rId7" imgW="3073320" imgH="545760" progId="Equation.DSMT4">
                  <p:embed/>
                  <p:pic>
                    <p:nvPicPr>
                      <p:cNvPr id="15" name="物件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390" y="2967307"/>
                        <a:ext cx="3073400" cy="546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5033223" y="6021289"/>
            <a:ext cx="1410986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V="1">
            <a:off x="6444209" y="4941167"/>
            <a:ext cx="0" cy="1080121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6632106" y="6021288"/>
            <a:ext cx="1410986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6632106" y="4941167"/>
            <a:ext cx="0" cy="1080121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V="1">
            <a:off x="6444209" y="4941167"/>
            <a:ext cx="187897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手繪多邊形 1"/>
          <p:cNvSpPr/>
          <p:nvPr/>
        </p:nvSpPr>
        <p:spPr>
          <a:xfrm>
            <a:off x="5001208" y="5253135"/>
            <a:ext cx="3088433" cy="449157"/>
          </a:xfrm>
          <a:custGeom>
            <a:avLst/>
            <a:gdLst>
              <a:gd name="connsiteX0" fmla="*/ 0 w 3088433"/>
              <a:gd name="connsiteY0" fmla="*/ 429208 h 449157"/>
              <a:gd name="connsiteX1" fmla="*/ 615821 w 3088433"/>
              <a:gd name="connsiteY1" fmla="*/ 419877 h 449157"/>
              <a:gd name="connsiteX2" fmla="*/ 1203649 w 3088433"/>
              <a:gd name="connsiteY2" fmla="*/ 149289 h 449157"/>
              <a:gd name="connsiteX3" fmla="*/ 1894114 w 3088433"/>
              <a:gd name="connsiteY3" fmla="*/ 18661 h 449157"/>
              <a:gd name="connsiteX4" fmla="*/ 2407298 w 3088433"/>
              <a:gd name="connsiteY4" fmla="*/ 177281 h 449157"/>
              <a:gd name="connsiteX5" fmla="*/ 3088433 w 3088433"/>
              <a:gd name="connsiteY5" fmla="*/ 0 h 44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8433" h="449157">
                <a:moveTo>
                  <a:pt x="0" y="429208"/>
                </a:moveTo>
                <a:cubicBezTo>
                  <a:pt x="207606" y="447869"/>
                  <a:pt x="415213" y="466530"/>
                  <a:pt x="615821" y="419877"/>
                </a:cubicBezTo>
                <a:cubicBezTo>
                  <a:pt x="816429" y="373224"/>
                  <a:pt x="990600" y="216158"/>
                  <a:pt x="1203649" y="149289"/>
                </a:cubicBezTo>
                <a:cubicBezTo>
                  <a:pt x="1416698" y="82420"/>
                  <a:pt x="1693506" y="13996"/>
                  <a:pt x="1894114" y="18661"/>
                </a:cubicBezTo>
                <a:cubicBezTo>
                  <a:pt x="2094722" y="23326"/>
                  <a:pt x="2208245" y="180391"/>
                  <a:pt x="2407298" y="177281"/>
                </a:cubicBezTo>
                <a:cubicBezTo>
                  <a:pt x="2606351" y="174171"/>
                  <a:pt x="2847392" y="87085"/>
                  <a:pt x="3088433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7838972" y="4816772"/>
            <a:ext cx="689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i="1" dirty="0">
                <a:solidFill>
                  <a:srgbClr val="FF0000"/>
                </a:solidFill>
              </a:rPr>
              <a:t>g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6150627" y="5995084"/>
            <a:ext cx="4743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600" b="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</a:t>
            </a:r>
            <a:r>
              <a:rPr lang="en-US" altLang="zh-TW" sz="16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zh-TW" sz="1600" b="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6526866" y="5988437"/>
            <a:ext cx="5654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600" b="0" i="1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</a:t>
            </a:r>
            <a:r>
              <a:rPr lang="en-US" altLang="zh-TW" sz="1600" b="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en-US" altLang="zh-TW" sz="1600" b="0" i="1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endParaRPr lang="en-US" altLang="zh-TW" sz="1600" b="0" i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6563883" y="4728879"/>
            <a:ext cx="7821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6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1/(2</a:t>
            </a:r>
            <a:r>
              <a:rPr lang="en-US" altLang="zh-TW" sz="1600" b="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en-US" altLang="zh-TW" sz="16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1600" b="0" i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98290" y="3594405"/>
            <a:ext cx="11094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(Proof):</a:t>
            </a:r>
            <a:endParaRPr lang="zh-TW" altLang="en-US" dirty="0"/>
          </a:p>
        </p:txBody>
      </p:sp>
      <p:graphicFrame>
        <p:nvGraphicFramePr>
          <p:cNvPr id="31" name="物件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9396"/>
              </p:ext>
            </p:extLst>
          </p:nvPr>
        </p:nvGraphicFramePr>
        <p:xfrm>
          <a:off x="950938" y="4167088"/>
          <a:ext cx="31623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7" name="Equation" r:id="rId9" imgW="3162240" imgH="1854000" progId="Equation.DSMT4">
                  <p:embed/>
                </p:oleObj>
              </mc:Choice>
              <mc:Fallback>
                <p:oleObj name="Equation" r:id="rId9" imgW="3162240" imgH="1854000" progId="Equation.DSMT4">
                  <p:embed/>
                  <p:pic>
                    <p:nvPicPr>
                      <p:cNvPr id="17" name="物件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38" y="4167088"/>
                        <a:ext cx="3162300" cy="185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6161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343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39552" y="405942"/>
            <a:ext cx="6582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(3) Sifting property (without integral) </a:t>
            </a:r>
            <a:endParaRPr lang="zh-TW" altLang="en-US" dirty="0"/>
          </a:p>
        </p:txBody>
      </p:sp>
      <p:graphicFrame>
        <p:nvGraphicFramePr>
          <p:cNvPr id="26" name="物件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602908"/>
              </p:ext>
            </p:extLst>
          </p:nvPr>
        </p:nvGraphicFramePr>
        <p:xfrm>
          <a:off x="1028700" y="1057275"/>
          <a:ext cx="339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19" name="Equation" r:id="rId3" imgW="3390840" imgH="393480" progId="Equation.DSMT4">
                  <p:embed/>
                </p:oleObj>
              </mc:Choice>
              <mc:Fallback>
                <p:oleObj name="Equation" r:id="rId3" imgW="3390840" imgH="393480" progId="Equation.DSMT4">
                  <p:embed/>
                  <p:pic>
                    <p:nvPicPr>
                      <p:cNvPr id="17" name="物件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057275"/>
                        <a:ext cx="339090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文字方塊 28"/>
          <p:cNvSpPr txBox="1"/>
          <p:nvPr/>
        </p:nvSpPr>
        <p:spPr>
          <a:xfrm>
            <a:off x="554156" y="1556792"/>
            <a:ext cx="6582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(4) Scaling property </a:t>
            </a:r>
            <a:endParaRPr lang="zh-TW" altLang="en-US" dirty="0"/>
          </a:p>
        </p:txBody>
      </p:sp>
      <p:graphicFrame>
        <p:nvGraphicFramePr>
          <p:cNvPr id="32" name="物件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05167"/>
              </p:ext>
            </p:extLst>
          </p:nvPr>
        </p:nvGraphicFramePr>
        <p:xfrm>
          <a:off x="1259632" y="2170938"/>
          <a:ext cx="1943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0" name="Equation" r:id="rId5" imgW="1942920" imgH="609480" progId="Equation.DSMT4">
                  <p:embed/>
                </p:oleObj>
              </mc:Choice>
              <mc:Fallback>
                <p:oleObj name="Equation" r:id="rId5" imgW="1942920" imgH="609480" progId="Equation.DSMT4">
                  <p:embed/>
                  <p:pic>
                    <p:nvPicPr>
                      <p:cNvPr id="26" name="物件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170938"/>
                        <a:ext cx="1943100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文字方塊 33"/>
          <p:cNvSpPr txBox="1"/>
          <p:nvPr/>
        </p:nvSpPr>
        <p:spPr>
          <a:xfrm>
            <a:off x="827584" y="2780538"/>
            <a:ext cx="6582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(to balance the integral)</a:t>
            </a:r>
            <a:endParaRPr lang="zh-TW" altLang="en-US" dirty="0"/>
          </a:p>
        </p:txBody>
      </p:sp>
      <p:graphicFrame>
        <p:nvGraphicFramePr>
          <p:cNvPr id="35" name="物件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996908"/>
              </p:ext>
            </p:extLst>
          </p:nvPr>
        </p:nvGraphicFramePr>
        <p:xfrm>
          <a:off x="2470692" y="3277240"/>
          <a:ext cx="4673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1" name="Equation" r:id="rId7" imgW="4673520" imgH="583920" progId="Equation.DSMT4">
                  <p:embed/>
                </p:oleObj>
              </mc:Choice>
              <mc:Fallback>
                <p:oleObj name="Equation" r:id="rId7" imgW="4673520" imgH="583920" progId="Equation.DSMT4">
                  <p:embed/>
                  <p:pic>
                    <p:nvPicPr>
                      <p:cNvPr id="32" name="物件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692" y="3277240"/>
                        <a:ext cx="4673600" cy="58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文字方塊 35"/>
          <p:cNvSpPr txBox="1"/>
          <p:nvPr/>
        </p:nvSpPr>
        <p:spPr>
          <a:xfrm>
            <a:off x="539349" y="4446192"/>
            <a:ext cx="6582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(5) Convolution property </a:t>
            </a:r>
            <a:endParaRPr lang="zh-TW" altLang="en-US" dirty="0"/>
          </a:p>
        </p:txBody>
      </p:sp>
      <p:graphicFrame>
        <p:nvGraphicFramePr>
          <p:cNvPr id="37" name="物件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840676"/>
              </p:ext>
            </p:extLst>
          </p:nvPr>
        </p:nvGraphicFramePr>
        <p:xfrm>
          <a:off x="1005632" y="5105850"/>
          <a:ext cx="2197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2" name="Equation" r:id="rId9" imgW="2197080" imgH="393480" progId="Equation.DSMT4">
                  <p:embed/>
                </p:oleObj>
              </mc:Choice>
              <mc:Fallback>
                <p:oleObj name="Equation" r:id="rId9" imgW="2197080" imgH="393480" progId="Equation.DSMT4">
                  <p:embed/>
                  <p:pic>
                    <p:nvPicPr>
                      <p:cNvPr id="26" name="物件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632" y="5105850"/>
                        <a:ext cx="219710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971600" y="5805264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Specially,</a:t>
            </a:r>
            <a:endParaRPr lang="zh-TW" altLang="en-US" dirty="0"/>
          </a:p>
        </p:txBody>
      </p:sp>
      <p:graphicFrame>
        <p:nvGraphicFramePr>
          <p:cNvPr id="38" name="物件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073993"/>
              </p:ext>
            </p:extLst>
          </p:nvPr>
        </p:nvGraphicFramePr>
        <p:xfrm>
          <a:off x="2349500" y="5863574"/>
          <a:ext cx="2184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3" name="Equation" r:id="rId11" imgW="2184120" imgH="393480" progId="Equation.DSMT4">
                  <p:embed/>
                </p:oleObj>
              </mc:Choice>
              <mc:Fallback>
                <p:oleObj name="Equation" r:id="rId11" imgW="2184120" imgH="393480" progId="Equation.DSMT4">
                  <p:embed/>
                  <p:pic>
                    <p:nvPicPr>
                      <p:cNvPr id="37" name="物件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5863574"/>
                        <a:ext cx="218440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1005632" y="3375432"/>
            <a:ext cx="1245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for </a:t>
            </a:r>
            <a:r>
              <a:rPr lang="en-US" altLang="zh-TW" i="1" dirty="0"/>
              <a:t>a</a:t>
            </a:r>
            <a:r>
              <a:rPr lang="en-US" altLang="zh-TW" dirty="0"/>
              <a:t> &gt; 0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005632" y="3923634"/>
            <a:ext cx="1245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for </a:t>
            </a:r>
            <a:r>
              <a:rPr lang="en-US" altLang="zh-TW" i="1" dirty="0"/>
              <a:t>a</a:t>
            </a:r>
            <a:r>
              <a:rPr lang="en-US" altLang="zh-TW" dirty="0"/>
              <a:t> &lt; 0</a:t>
            </a:r>
            <a:endParaRPr lang="zh-TW" altLang="en-US" dirty="0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015058"/>
              </p:ext>
            </p:extLst>
          </p:nvPr>
        </p:nvGraphicFramePr>
        <p:xfrm>
          <a:off x="2450206" y="3925321"/>
          <a:ext cx="4838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4" name="Equation" r:id="rId13" imgW="4838400" imgH="583920" progId="Equation.DSMT4">
                  <p:embed/>
                </p:oleObj>
              </mc:Choice>
              <mc:Fallback>
                <p:oleObj name="Equation" r:id="rId13" imgW="48384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50206" y="3925321"/>
                        <a:ext cx="48387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4075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344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55576" y="332656"/>
            <a:ext cx="6582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(6) Integral for exponential functions</a:t>
            </a:r>
            <a:endParaRPr lang="zh-TW" altLang="en-US" dirty="0"/>
          </a:p>
        </p:txBody>
      </p:sp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375459"/>
              </p:ext>
            </p:extLst>
          </p:nvPr>
        </p:nvGraphicFramePr>
        <p:xfrm>
          <a:off x="1674813" y="2025650"/>
          <a:ext cx="35131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0" name="Equation" r:id="rId3" imgW="3543120" imgH="406080" progId="Equation.DSMT4">
                  <p:embed/>
                </p:oleObj>
              </mc:Choice>
              <mc:Fallback>
                <p:oleObj name="Equation" r:id="rId3" imgW="3543120" imgH="4060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2025650"/>
                        <a:ext cx="351313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899592" y="1458015"/>
            <a:ext cx="5472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It is directly from the fact that  </a:t>
            </a:r>
            <a:endParaRPr lang="zh-TW" alt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634215"/>
              </p:ext>
            </p:extLst>
          </p:nvPr>
        </p:nvGraphicFramePr>
        <p:xfrm>
          <a:off x="1662978" y="888781"/>
          <a:ext cx="20764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1" name="Equation" r:id="rId5" imgW="2095200" imgH="558720" progId="Equation.DSMT4">
                  <p:embed/>
                </p:oleObj>
              </mc:Choice>
              <mc:Fallback>
                <p:oleObj name="Equation" r:id="rId5" imgW="2095200" imgH="558720" progId="Equation.DSMT4">
                  <p:embed/>
                  <p:pic>
                    <p:nvPicPr>
                      <p:cNvPr id="1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978" y="888781"/>
                        <a:ext cx="20764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755576" y="2996952"/>
            <a:ext cx="7240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(7) Generalization of the integral for exponential functions</a:t>
            </a:r>
            <a:endParaRPr lang="zh-TW" altLang="en-US" dirty="0"/>
          </a:p>
        </p:txBody>
      </p:sp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039876"/>
              </p:ext>
            </p:extLst>
          </p:nvPr>
        </p:nvGraphicFramePr>
        <p:xfrm>
          <a:off x="1655474" y="3612931"/>
          <a:ext cx="2743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2" name="Equation" r:id="rId7" imgW="2743200" imgH="545760" progId="Equation.DSMT4">
                  <p:embed/>
                </p:oleObj>
              </mc:Choice>
              <mc:Fallback>
                <p:oleObj name="Equation" r:id="rId7" imgW="2743200" imgH="545760" progId="Equation.DSMT4">
                  <p:embed/>
                  <p:pic>
                    <p:nvPicPr>
                      <p:cNvPr id="35" name="物件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474" y="3612931"/>
                        <a:ext cx="2743200" cy="546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線單箭頭接點 3"/>
          <p:cNvCxnSpPr/>
          <p:nvPr/>
        </p:nvCxnSpPr>
        <p:spPr>
          <a:xfrm flipH="1" flipV="1">
            <a:off x="4139952" y="4159031"/>
            <a:ext cx="360040" cy="2060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4499992" y="4221088"/>
            <a:ext cx="316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How do we define it?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0491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345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55576" y="332656"/>
            <a:ext cx="2986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(8) </a:t>
            </a:r>
            <a:r>
              <a:rPr lang="en-US" altLang="zh-TW" i="1" dirty="0">
                <a:sym typeface="Symbol" panose="05050102010706020507" pitchFamily="18" charset="2"/>
              </a:rPr>
              <a:t>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g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))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78294" y="836712"/>
            <a:ext cx="3888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If </a:t>
            </a:r>
            <a:r>
              <a:rPr lang="en-US" altLang="zh-TW" i="1" dirty="0"/>
              <a:t>g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 = 0 only at </a:t>
            </a:r>
            <a:r>
              <a:rPr lang="en-US" altLang="zh-TW" i="1" dirty="0"/>
              <a:t>x</a:t>
            </a:r>
            <a:r>
              <a:rPr lang="en-US" altLang="zh-TW" dirty="0"/>
              <a:t> = </a:t>
            </a:r>
            <a:r>
              <a:rPr lang="en-US" altLang="zh-TW" i="1" dirty="0"/>
              <a:t>x</a:t>
            </a:r>
            <a:r>
              <a:rPr lang="en-US" altLang="zh-TW" baseline="-25000" dirty="0"/>
              <a:t>0</a:t>
            </a:r>
            <a:r>
              <a:rPr lang="en-US" altLang="zh-TW" dirty="0"/>
              <a:t>, then</a:t>
            </a:r>
            <a:endParaRPr lang="zh-TW" altLang="en-US" dirty="0"/>
          </a:p>
        </p:txBody>
      </p:sp>
      <p:graphicFrame>
        <p:nvGraphicFramePr>
          <p:cNvPr id="20" name="物件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360423"/>
              </p:ext>
            </p:extLst>
          </p:nvPr>
        </p:nvGraphicFramePr>
        <p:xfrm>
          <a:off x="1691680" y="1340768"/>
          <a:ext cx="2286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79" name="Equation" r:id="rId3" imgW="2286000" imgH="698400" progId="Equation.DSMT4">
                  <p:embed/>
                </p:oleObj>
              </mc:Choice>
              <mc:Fallback>
                <p:oleObj name="Equation" r:id="rId3" imgW="2286000" imgH="698400" progId="Equation.DSMT4">
                  <p:embed/>
                  <p:pic>
                    <p:nvPicPr>
                      <p:cNvPr id="18" name="物件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340768"/>
                        <a:ext cx="2286000" cy="698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字方塊 20"/>
          <p:cNvSpPr txBox="1"/>
          <p:nvPr/>
        </p:nvSpPr>
        <p:spPr>
          <a:xfrm>
            <a:off x="683568" y="4347092"/>
            <a:ext cx="71863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In general, if </a:t>
            </a:r>
            <a:r>
              <a:rPr lang="en-US" altLang="zh-TW" i="1" dirty="0"/>
              <a:t>g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 = 0 only at </a:t>
            </a:r>
            <a:r>
              <a:rPr lang="en-US" altLang="zh-TW" i="1" dirty="0"/>
              <a:t>x</a:t>
            </a:r>
            <a:r>
              <a:rPr lang="en-US" altLang="zh-TW" dirty="0"/>
              <a:t> = </a:t>
            </a:r>
            <a:r>
              <a:rPr lang="en-US" altLang="zh-TW" i="1" dirty="0"/>
              <a:t>x</a:t>
            </a:r>
            <a:r>
              <a:rPr lang="en-US" altLang="zh-TW" baseline="-25000" dirty="0"/>
              <a:t>1</a:t>
            </a:r>
            <a:r>
              <a:rPr lang="en-US" altLang="zh-TW" dirty="0"/>
              <a:t>, </a:t>
            </a:r>
            <a:r>
              <a:rPr lang="en-US" altLang="zh-TW" i="1" dirty="0"/>
              <a:t>x</a:t>
            </a:r>
            <a:r>
              <a:rPr lang="en-US" altLang="zh-TW" baseline="-25000" dirty="0"/>
              <a:t>2</a:t>
            </a:r>
            <a:r>
              <a:rPr lang="en-US" altLang="zh-TW" dirty="0"/>
              <a:t>, …, </a:t>
            </a:r>
            <a:r>
              <a:rPr lang="en-US" altLang="zh-TW" i="1" dirty="0" err="1"/>
              <a:t>x</a:t>
            </a:r>
            <a:r>
              <a:rPr lang="en-US" altLang="zh-TW" i="1" baseline="-25000" dirty="0" err="1"/>
              <a:t>N</a:t>
            </a:r>
            <a:r>
              <a:rPr lang="en-US" altLang="zh-TW" dirty="0"/>
              <a:t>, then</a:t>
            </a:r>
            <a:endParaRPr lang="zh-TW" altLang="en-US" dirty="0"/>
          </a:p>
        </p:txBody>
      </p:sp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134952"/>
              </p:ext>
            </p:extLst>
          </p:nvPr>
        </p:nvGraphicFramePr>
        <p:xfrm>
          <a:off x="1825653" y="4880154"/>
          <a:ext cx="26162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0" name="Equation" r:id="rId5" imgW="2616120" imgH="749160" progId="Equation.DSMT4">
                  <p:embed/>
                </p:oleObj>
              </mc:Choice>
              <mc:Fallback>
                <p:oleObj name="Equation" r:id="rId5" imgW="2616120" imgH="749160" progId="Equation.DSMT4">
                  <p:embed/>
                  <p:pic>
                    <p:nvPicPr>
                      <p:cNvPr id="20" name="物件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53" y="4880154"/>
                        <a:ext cx="2616200" cy="749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字方塊 22"/>
          <p:cNvSpPr txBox="1"/>
          <p:nvPr/>
        </p:nvSpPr>
        <p:spPr>
          <a:xfrm>
            <a:off x="755576" y="2070383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(Proof):</a:t>
            </a:r>
            <a:endParaRPr lang="zh-TW" altLang="en-US" dirty="0"/>
          </a:p>
        </p:txBody>
      </p:sp>
      <p:graphicFrame>
        <p:nvGraphicFramePr>
          <p:cNvPr id="24" name="物件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471650"/>
              </p:ext>
            </p:extLst>
          </p:nvPr>
        </p:nvGraphicFramePr>
        <p:xfrm>
          <a:off x="1643063" y="2544763"/>
          <a:ext cx="2374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1" name="Equation" r:id="rId7" imgW="2374560" imgH="393480" progId="Equation.DSMT4">
                  <p:embed/>
                </p:oleObj>
              </mc:Choice>
              <mc:Fallback>
                <p:oleObj name="Equation" r:id="rId7" imgW="2374560" imgH="393480" progId="Equation.DSMT4">
                  <p:embed/>
                  <p:pic>
                    <p:nvPicPr>
                      <p:cNvPr id="20" name="物件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2544763"/>
                        <a:ext cx="237490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字方塊 24"/>
          <p:cNvSpPr txBox="1"/>
          <p:nvPr/>
        </p:nvSpPr>
        <p:spPr>
          <a:xfrm>
            <a:off x="4437537" y="2526229"/>
            <a:ext cx="922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when</a:t>
            </a:r>
            <a:endParaRPr lang="zh-TW" altLang="en-US" dirty="0"/>
          </a:p>
        </p:txBody>
      </p:sp>
      <p:graphicFrame>
        <p:nvGraphicFramePr>
          <p:cNvPr id="26" name="物件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619327"/>
              </p:ext>
            </p:extLst>
          </p:nvPr>
        </p:nvGraphicFramePr>
        <p:xfrm>
          <a:off x="5341345" y="2561271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2" name="Equation" r:id="rId9" imgW="685800" imgH="342720" progId="Equation.DSMT4">
                  <p:embed/>
                </p:oleObj>
              </mc:Choice>
              <mc:Fallback>
                <p:oleObj name="Equation" r:id="rId9" imgW="685800" imgH="342720" progId="Equation.DSMT4">
                  <p:embed/>
                  <p:pic>
                    <p:nvPicPr>
                      <p:cNvPr id="24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345" y="2561271"/>
                        <a:ext cx="68580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物件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729410"/>
              </p:ext>
            </p:extLst>
          </p:nvPr>
        </p:nvGraphicFramePr>
        <p:xfrm>
          <a:off x="1643063" y="3122143"/>
          <a:ext cx="44577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3" name="Equation" r:id="rId11" imgW="4457520" imgH="698400" progId="Equation.DSMT4">
                  <p:embed/>
                </p:oleObj>
              </mc:Choice>
              <mc:Fallback>
                <p:oleObj name="Equation" r:id="rId11" imgW="4457520" imgH="698400" progId="Equation.DSMT4">
                  <p:embed/>
                  <p:pic>
                    <p:nvPicPr>
                      <p:cNvPr id="20" name="物件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3122143"/>
                        <a:ext cx="4457700" cy="698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633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7489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</a:rPr>
              <a:t>4.1  Definition of the Fourier Transform </a:t>
            </a: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942054"/>
              </p:ext>
            </p:extLst>
          </p:nvPr>
        </p:nvGraphicFramePr>
        <p:xfrm>
          <a:off x="1763688" y="2240868"/>
          <a:ext cx="40640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" name="Equation" r:id="rId3" imgW="4101840" imgH="558720" progId="Equation.DSMT4">
                  <p:embed/>
                </p:oleObj>
              </mc:Choice>
              <mc:Fallback>
                <p:oleObj name="Equation" r:id="rId3" imgW="4101840" imgH="558720" progId="Equation.DSMT4">
                  <p:embed/>
                  <p:pic>
                    <p:nvPicPr>
                      <p:cNvPr id="1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240868"/>
                        <a:ext cx="406400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279628"/>
              </p:ext>
            </p:extLst>
          </p:nvPr>
        </p:nvGraphicFramePr>
        <p:xfrm>
          <a:off x="1811338" y="4235450"/>
          <a:ext cx="4256087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" name="Equation" r:id="rId5" imgW="4292280" imgH="558720" progId="Equation.DSMT4">
                  <p:embed/>
                </p:oleObj>
              </mc:Choice>
              <mc:Fallback>
                <p:oleObj name="Equation" r:id="rId5" imgW="4292280" imgH="558720" progId="Equation.DSMT4">
                  <p:embed/>
                  <p:pic>
                    <p:nvPicPr>
                      <p:cNvPr id="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338" y="4235450"/>
                        <a:ext cx="4256087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40862" y="1606848"/>
            <a:ext cx="29521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Fourier transform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7" name="Object 23"/>
          <p:cNvGraphicFramePr>
            <a:graphicFrameLocks noChangeAspect="1"/>
          </p:cNvGraphicFramePr>
          <p:nvPr/>
        </p:nvGraphicFramePr>
        <p:xfrm>
          <a:off x="5076825" y="3141663"/>
          <a:ext cx="228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6" name="Equation" r:id="rId7" imgW="228501" imgH="253890" progId="Equation.DSMT4">
                  <p:embed/>
                </p:oleObj>
              </mc:Choice>
              <mc:Fallback>
                <p:oleObj name="Equation" r:id="rId7" imgW="228501" imgH="253890" progId="Equation.DSMT4">
                  <p:embed/>
                  <p:pic>
                    <p:nvPicPr>
                      <p:cNvPr id="2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141663"/>
                        <a:ext cx="2286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5292725" y="2997200"/>
            <a:ext cx="30241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代表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Fourier transform 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96152" y="3670276"/>
            <a:ext cx="33438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inverse Fourier transform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1520" y="5085184"/>
            <a:ext cx="856895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zh-TW" sz="1800" dirty="0">
                <a:cs typeface="Times New Roman" panose="02020603050405020304" pitchFamily="18" charset="0"/>
              </a:rPr>
              <a:t>[1] R. N. Bracewell, The Fourier Transform and Its Applications, 3rd ed., McGraw Hill, Boston, 2000. </a:t>
            </a:r>
          </a:p>
          <a:p>
            <a:pPr algn="just">
              <a:spcBef>
                <a:spcPts val="600"/>
              </a:spcBef>
            </a:pPr>
            <a:r>
              <a:rPr lang="en-US" altLang="zh-TW" sz="1800" dirty="0">
                <a:cs typeface="Times New Roman" panose="02020603050405020304" pitchFamily="18" charset="0"/>
              </a:rPr>
              <a:t>[2] D. G. </a:t>
            </a:r>
            <a:r>
              <a:rPr lang="en-US" altLang="zh-TW" sz="1800" dirty="0" err="1">
                <a:cs typeface="Times New Roman" panose="02020603050405020304" pitchFamily="18" charset="0"/>
              </a:rPr>
              <a:t>Zill</a:t>
            </a:r>
            <a:r>
              <a:rPr lang="en-US" altLang="zh-TW" sz="1800" dirty="0">
                <a:cs typeface="Times New Roman" panose="02020603050405020304" pitchFamily="18" charset="0"/>
              </a:rPr>
              <a:t>, W. S. Wright, and J. J. Ding, Engineering Mathematics, Metric Edition, Cengage Learning, Taipei, Taiwan, 2019, Sections 15-2.</a:t>
            </a:r>
          </a:p>
        </p:txBody>
      </p:sp>
    </p:spTree>
    <p:extLst>
      <p:ext uri="{BB962C8B-B14F-4D97-AF65-F5344CB8AC3E}">
        <p14:creationId xmlns:p14="http://schemas.microsoft.com/office/powerpoint/2010/main" val="2878834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346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55576" y="332656"/>
            <a:ext cx="2986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(9) Derivative of </a:t>
            </a:r>
            <a:r>
              <a:rPr lang="en-US" altLang="zh-TW" i="1" dirty="0">
                <a:sym typeface="Symbol" panose="05050102010706020507" pitchFamily="18" charset="2"/>
              </a:rPr>
              <a:t>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</a:t>
            </a:r>
            <a:r>
              <a:rPr lang="en-US" altLang="zh-TW" dirty="0"/>
              <a:t> </a:t>
            </a:r>
            <a:endParaRPr lang="zh-TW" altLang="en-US" dirty="0"/>
          </a:p>
        </p:txBody>
      </p:sp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229259"/>
              </p:ext>
            </p:extLst>
          </p:nvPr>
        </p:nvGraphicFramePr>
        <p:xfrm>
          <a:off x="3789343" y="307098"/>
          <a:ext cx="1828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9" name="Equation" r:id="rId3" imgW="1828800" imgH="571320" progId="Equation.DSMT4">
                  <p:embed/>
                </p:oleObj>
              </mc:Choice>
              <mc:Fallback>
                <p:oleObj name="Equation" r:id="rId3" imgW="1828800" imgH="571320" progId="Equation.DSMT4">
                  <p:embed/>
                  <p:pic>
                    <p:nvPicPr>
                      <p:cNvPr id="27" name="物件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343" y="307098"/>
                        <a:ext cx="1828800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855012"/>
              </p:ext>
            </p:extLst>
          </p:nvPr>
        </p:nvGraphicFramePr>
        <p:xfrm>
          <a:off x="1439863" y="960438"/>
          <a:ext cx="2311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0" name="Equation" r:id="rId5" imgW="2311200" imgH="393480" progId="Equation.DSMT4">
                  <p:embed/>
                </p:oleObj>
              </mc:Choice>
              <mc:Fallback>
                <p:oleObj name="Equation" r:id="rId5" imgW="2311200" imgH="393480" progId="Equation.DSMT4">
                  <p:embed/>
                  <p:pic>
                    <p:nvPicPr>
                      <p:cNvPr id="14" name="物件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960438"/>
                        <a:ext cx="231140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808821" y="1448757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(Proof):</a:t>
            </a:r>
            <a:endParaRPr lang="zh-TW" altLang="en-US" dirty="0"/>
          </a:p>
        </p:txBody>
      </p:sp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72617"/>
              </p:ext>
            </p:extLst>
          </p:nvPr>
        </p:nvGraphicFramePr>
        <p:xfrm>
          <a:off x="1547562" y="2039307"/>
          <a:ext cx="51181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1" name="Equation" r:id="rId7" imgW="5117760" imgH="2298600" progId="Equation.DSMT4">
                  <p:embed/>
                </p:oleObj>
              </mc:Choice>
              <mc:Fallback>
                <p:oleObj name="Equation" r:id="rId7" imgW="5117760" imgH="2298600" progId="Equation.DSMT4">
                  <p:embed/>
                  <p:pic>
                    <p:nvPicPr>
                      <p:cNvPr id="15" name="物件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562" y="2039307"/>
                        <a:ext cx="5118100" cy="2298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4507776" y="3429000"/>
            <a:ext cx="3906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(from the sifting property)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2263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347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55576" y="332656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(10) Properties related to derivative of </a:t>
            </a:r>
            <a:r>
              <a:rPr lang="en-US" altLang="zh-TW" i="1" dirty="0">
                <a:sym typeface="Symbol" panose="05050102010706020507" pitchFamily="18" charset="2"/>
              </a:rPr>
              <a:t>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827584" y="1052736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(</a:t>
            </a:r>
            <a:r>
              <a:rPr lang="en-US" altLang="zh-TW" dirty="0" err="1"/>
              <a:t>i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777190"/>
              </p:ext>
            </p:extLst>
          </p:nvPr>
        </p:nvGraphicFramePr>
        <p:xfrm>
          <a:off x="1320800" y="1714500"/>
          <a:ext cx="3530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95" name="Equation" r:id="rId3" imgW="3530520" imgH="545760" progId="Equation.DSMT4">
                  <p:embed/>
                </p:oleObj>
              </mc:Choice>
              <mc:Fallback>
                <p:oleObj name="Equation" r:id="rId3" imgW="3530520" imgH="545760" progId="Equation.DSMT4">
                  <p:embed/>
                  <p:pic>
                    <p:nvPicPr>
                      <p:cNvPr id="17" name="物件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1714500"/>
                        <a:ext cx="3530600" cy="546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827584" y="1772816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(ii)</a:t>
            </a:r>
            <a:endParaRPr lang="zh-TW" altLang="en-US" dirty="0"/>
          </a:p>
        </p:txBody>
      </p:sp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679650"/>
              </p:ext>
            </p:extLst>
          </p:nvPr>
        </p:nvGraphicFramePr>
        <p:xfrm>
          <a:off x="1376061" y="1118726"/>
          <a:ext cx="1866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96" name="Equation" r:id="rId5" imgW="1866600" imgH="393480" progId="Equation.DSMT4">
                  <p:embed/>
                </p:oleObj>
              </mc:Choice>
              <mc:Fallback>
                <p:oleObj name="Equation" r:id="rId5" imgW="1866600" imgH="393480" progId="Equation.DSMT4">
                  <p:embed/>
                  <p:pic>
                    <p:nvPicPr>
                      <p:cNvPr id="15" name="物件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061" y="1118726"/>
                        <a:ext cx="186690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827584" y="2606485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(iii)</a:t>
            </a:r>
            <a:endParaRPr lang="zh-TW" altLang="en-US" dirty="0"/>
          </a:p>
        </p:txBody>
      </p:sp>
      <p:graphicFrame>
        <p:nvGraphicFramePr>
          <p:cNvPr id="19" name="物件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384128"/>
              </p:ext>
            </p:extLst>
          </p:nvPr>
        </p:nvGraphicFramePr>
        <p:xfrm>
          <a:off x="1513334" y="2643672"/>
          <a:ext cx="5829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97" name="Equation" r:id="rId7" imgW="5829120" imgH="393480" progId="Equation.DSMT4">
                  <p:embed/>
                </p:oleObj>
              </mc:Choice>
              <mc:Fallback>
                <p:oleObj name="Equation" r:id="rId7" imgW="5829120" imgH="393480" progId="Equation.DSMT4">
                  <p:embed/>
                  <p:pic>
                    <p:nvPicPr>
                      <p:cNvPr id="1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3334" y="2643672"/>
                        <a:ext cx="582930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755576" y="3363752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(Proof): Since</a:t>
            </a:r>
            <a:endParaRPr lang="zh-TW" altLang="en-US" dirty="0"/>
          </a:p>
        </p:txBody>
      </p:sp>
      <p:graphicFrame>
        <p:nvGraphicFramePr>
          <p:cNvPr id="21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931354"/>
              </p:ext>
            </p:extLst>
          </p:nvPr>
        </p:nvGraphicFramePr>
        <p:xfrm>
          <a:off x="1727684" y="3915785"/>
          <a:ext cx="3683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98" name="Equation" r:id="rId9" imgW="3682800" imgH="393480" progId="Equation.DSMT4">
                  <p:embed/>
                </p:oleObj>
              </mc:Choice>
              <mc:Fallback>
                <p:oleObj name="Equation" r:id="rId9" imgW="3682800" imgH="393480" progId="Equation.DSMT4">
                  <p:embed/>
                  <p:pic>
                    <p:nvPicPr>
                      <p:cNvPr id="19" name="物件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684" y="3915785"/>
                        <a:ext cx="368300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788526"/>
              </p:ext>
            </p:extLst>
          </p:nvPr>
        </p:nvGraphicFramePr>
        <p:xfrm>
          <a:off x="1727684" y="4430631"/>
          <a:ext cx="4368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99" name="Equation" r:id="rId11" imgW="4368600" imgH="571320" progId="Equation.DSMT4">
                  <p:embed/>
                </p:oleObj>
              </mc:Choice>
              <mc:Fallback>
                <p:oleObj name="Equation" r:id="rId11" imgW="4368600" imgH="571320" progId="Equation.DSMT4">
                  <p:embed/>
                  <p:pic>
                    <p:nvPicPr>
                      <p:cNvPr id="21" name="物件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684" y="4430631"/>
                        <a:ext cx="4368800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物件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580053"/>
              </p:ext>
            </p:extLst>
          </p:nvPr>
        </p:nvGraphicFramePr>
        <p:xfrm>
          <a:off x="1727684" y="5326489"/>
          <a:ext cx="5740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00" name="Equation" r:id="rId13" imgW="5740200" imgH="393480" progId="Equation.DSMT4">
                  <p:embed/>
                </p:oleObj>
              </mc:Choice>
              <mc:Fallback>
                <p:oleObj name="Equation" r:id="rId13" imgW="5740200" imgH="393480" progId="Equation.DSMT4">
                  <p:embed/>
                  <p:pic>
                    <p:nvPicPr>
                      <p:cNvPr id="22" name="物件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684" y="5326489"/>
                        <a:ext cx="574040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物件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654857"/>
              </p:ext>
            </p:extLst>
          </p:nvPr>
        </p:nvGraphicFramePr>
        <p:xfrm>
          <a:off x="1727684" y="5886906"/>
          <a:ext cx="5829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01" name="Equation" r:id="rId15" imgW="5829120" imgH="393480" progId="Equation.DSMT4">
                  <p:embed/>
                </p:oleObj>
              </mc:Choice>
              <mc:Fallback>
                <p:oleObj name="Equation" r:id="rId15" imgW="5829120" imgH="393480" progId="Equation.DSMT4">
                  <p:embed/>
                  <p:pic>
                    <p:nvPicPr>
                      <p:cNvPr id="19" name="物件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684" y="5886906"/>
                        <a:ext cx="582930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2406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348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55576" y="332656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(11) Higher order derivative of </a:t>
            </a:r>
            <a:r>
              <a:rPr lang="en-US" altLang="zh-TW" i="1" dirty="0">
                <a:sym typeface="Symbol" panose="05050102010706020507" pitchFamily="18" charset="2"/>
              </a:rPr>
              <a:t>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)</a:t>
            </a:r>
            <a:r>
              <a:rPr lang="en-US" altLang="zh-TW" dirty="0"/>
              <a:t> </a:t>
            </a:r>
            <a:endParaRPr lang="zh-TW" altLang="en-US" dirty="0"/>
          </a:p>
        </p:txBody>
      </p:sp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93984"/>
              </p:ext>
            </p:extLst>
          </p:nvPr>
        </p:nvGraphicFramePr>
        <p:xfrm>
          <a:off x="1547664" y="931018"/>
          <a:ext cx="2692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28" name="Equation" r:id="rId3" imgW="2692080" imgH="406080" progId="Equation.DSMT4">
                  <p:embed/>
                </p:oleObj>
              </mc:Choice>
              <mc:Fallback>
                <p:oleObj name="Equation" r:id="rId3" imgW="2692080" imgH="406080" progId="Equation.DSMT4">
                  <p:embed/>
                  <p:pic>
                    <p:nvPicPr>
                      <p:cNvPr id="15" name="物件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931018"/>
                        <a:ext cx="2692400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05907"/>
              </p:ext>
            </p:extLst>
          </p:nvPr>
        </p:nvGraphicFramePr>
        <p:xfrm>
          <a:off x="1547664" y="1504893"/>
          <a:ext cx="4394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29" name="Equation" r:id="rId5" imgW="4394160" imgH="545760" progId="Equation.DSMT4">
                  <p:embed/>
                </p:oleObj>
              </mc:Choice>
              <mc:Fallback>
                <p:oleObj name="Equation" r:id="rId5" imgW="4394160" imgH="545760" progId="Equation.DSMT4">
                  <p:embed/>
                  <p:pic>
                    <p:nvPicPr>
                      <p:cNvPr id="1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504893"/>
                        <a:ext cx="4394200" cy="546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00401"/>
              </p:ext>
            </p:extLst>
          </p:nvPr>
        </p:nvGraphicFramePr>
        <p:xfrm>
          <a:off x="1587421" y="2874206"/>
          <a:ext cx="1257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0" name="Equation" r:id="rId7" imgW="1257120" imgH="406080" progId="Equation.DSMT4">
                  <p:embed/>
                </p:oleObj>
              </mc:Choice>
              <mc:Fallback>
                <p:oleObj name="Equation" r:id="rId7" imgW="12571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7421" y="2874206"/>
                        <a:ext cx="12573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3198981" y="2803688"/>
            <a:ext cx="19440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when </a:t>
            </a:r>
            <a:r>
              <a:rPr lang="en-US" altLang="zh-TW" i="1" dirty="0"/>
              <a:t>x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 0</a:t>
            </a:r>
            <a:endParaRPr lang="zh-TW" altLang="en-US" dirty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452544"/>
              </p:ext>
            </p:extLst>
          </p:nvPr>
        </p:nvGraphicFramePr>
        <p:xfrm>
          <a:off x="1565717" y="2192910"/>
          <a:ext cx="2387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1" name="Equation" r:id="rId9" imgW="2387520" imgH="545760" progId="Equation.DSMT4">
                  <p:embed/>
                </p:oleObj>
              </mc:Choice>
              <mc:Fallback>
                <p:oleObj name="Equation" r:id="rId9" imgW="238752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65717" y="2192910"/>
                        <a:ext cx="23876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142223"/>
              </p:ext>
            </p:extLst>
          </p:nvPr>
        </p:nvGraphicFramePr>
        <p:xfrm>
          <a:off x="1547664" y="3374464"/>
          <a:ext cx="2717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2" name="Equation" r:id="rId11" imgW="2717640" imgH="457200" progId="Equation.DSMT4">
                  <p:embed/>
                </p:oleObj>
              </mc:Choice>
              <mc:Fallback>
                <p:oleObj name="Equation" r:id="rId11" imgW="27176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47664" y="3374464"/>
                        <a:ext cx="2717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4138141" y="2229813"/>
            <a:ext cx="19440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when </a:t>
            </a:r>
            <a:r>
              <a:rPr lang="en-US" altLang="zh-TW" i="1" dirty="0"/>
              <a:t>n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&gt; 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675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349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76332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</a:rPr>
              <a:t>4.3  Properties of the Fourier Transform 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611188" y="1196752"/>
            <a:ext cx="7633220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4.3.1  List of Properties </a:t>
            </a:r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367261"/>
              </p:ext>
            </p:extLst>
          </p:nvPr>
        </p:nvGraphicFramePr>
        <p:xfrm>
          <a:off x="1744663" y="1719263"/>
          <a:ext cx="4749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7" name="Equation" r:id="rId3" imgW="4635360" imgH="507960" progId="Equation.DSMT4">
                  <p:embed/>
                </p:oleObj>
              </mc:Choice>
              <mc:Fallback>
                <p:oleObj name="Equation" r:id="rId3" imgW="4635360" imgH="507960" progId="Equation.DSMT4">
                  <p:embed/>
                  <p:pic>
                    <p:nvPicPr>
                      <p:cNvPr id="31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719263"/>
                        <a:ext cx="47498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111886"/>
              </p:ext>
            </p:extLst>
          </p:nvPr>
        </p:nvGraphicFramePr>
        <p:xfrm>
          <a:off x="493616" y="2420888"/>
          <a:ext cx="7777162" cy="4110541"/>
        </p:xfrm>
        <a:graphic>
          <a:graphicData uri="http://schemas.openxmlformats.org/drawingml/2006/table">
            <a:tbl>
              <a:tblPr/>
              <a:tblGrid>
                <a:gridCol w="2951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2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(1) Recovery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(inverse Fourier transform)</a:t>
                      </a:r>
                    </a:p>
                  </a:txBody>
                  <a:tcPr marL="36000" marR="36000" marT="36003" marB="360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36000" marR="36000" marT="36003" marB="360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(2) 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Integration </a:t>
                      </a:r>
                      <a:b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</a:b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(DC property)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36000" marR="36000" marT="36003" marB="360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36000" marR="36000" marT="36003" marB="360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(3) Modulation</a:t>
                      </a:r>
                    </a:p>
                  </a:txBody>
                  <a:tcPr marL="36000" marR="36000" marT="36003" marB="360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36000" marR="36000" marT="36003" marB="360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(4) Time Shifting</a:t>
                      </a:r>
                    </a:p>
                  </a:txBody>
                  <a:tcPr marL="36000" marR="36000" marT="36003" marB="360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36000" marR="36000" marT="36003" marB="360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(5) Scaling</a:t>
                      </a:r>
                    </a:p>
                  </a:txBody>
                  <a:tcPr marL="36000" marR="36000" marT="36003" marB="360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36000" marR="36000" marT="36003" marB="360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(6) Time Reverse</a:t>
                      </a:r>
                    </a:p>
                  </a:txBody>
                  <a:tcPr marL="36000" marR="36000" marT="36003" marB="360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36000" marR="36000" marT="36003" marB="360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828758"/>
              </p:ext>
            </p:extLst>
          </p:nvPr>
        </p:nvGraphicFramePr>
        <p:xfrm>
          <a:off x="3524250" y="2565400"/>
          <a:ext cx="34512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8" name="Equation" r:id="rId5" imgW="3365280" imgH="507960" progId="Equation.DSMT4">
                  <p:embed/>
                </p:oleObj>
              </mc:Choice>
              <mc:Fallback>
                <p:oleObj name="Equation" r:id="rId5" imgW="3365280" imgH="507960" progId="Equation.DSMT4">
                  <p:embed/>
                  <p:pic>
                    <p:nvPicPr>
                      <p:cNvPr id="3177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2565400"/>
                        <a:ext cx="345122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069485"/>
              </p:ext>
            </p:extLst>
          </p:nvPr>
        </p:nvGraphicFramePr>
        <p:xfrm>
          <a:off x="6065838" y="3241675"/>
          <a:ext cx="20415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9" name="Equation" r:id="rId7" imgW="1993680" imgH="507960" progId="Equation.DSMT4">
                  <p:embed/>
                </p:oleObj>
              </mc:Choice>
              <mc:Fallback>
                <p:oleObj name="Equation" r:id="rId7" imgW="1993680" imgH="507960" progId="Equation.DSMT4">
                  <p:embed/>
                  <p:pic>
                    <p:nvPicPr>
                      <p:cNvPr id="3177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8" y="3241675"/>
                        <a:ext cx="204152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753346"/>
              </p:ext>
            </p:extLst>
          </p:nvPr>
        </p:nvGraphicFramePr>
        <p:xfrm>
          <a:off x="3635375" y="3933825"/>
          <a:ext cx="30035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0" name="Equation" r:id="rId9" imgW="2933640" imgH="431640" progId="Equation.DSMT4">
                  <p:embed/>
                </p:oleObj>
              </mc:Choice>
              <mc:Fallback>
                <p:oleObj name="Equation" r:id="rId9" imgW="2933640" imgH="431640" progId="Equation.DSMT4">
                  <p:embed/>
                  <p:pic>
                    <p:nvPicPr>
                      <p:cNvPr id="317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933825"/>
                        <a:ext cx="300355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697608"/>
              </p:ext>
            </p:extLst>
          </p:nvPr>
        </p:nvGraphicFramePr>
        <p:xfrm>
          <a:off x="3608388" y="4600575"/>
          <a:ext cx="30559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1" name="Equation" r:id="rId11" imgW="2984400" imgH="393480" progId="Equation.DSMT4">
                  <p:embed/>
                </p:oleObj>
              </mc:Choice>
              <mc:Fallback>
                <p:oleObj name="Equation" r:id="rId11" imgW="2984400" imgH="393480" progId="Equation.DSMT4">
                  <p:embed/>
                  <p:pic>
                    <p:nvPicPr>
                      <p:cNvPr id="317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4600575"/>
                        <a:ext cx="3055937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484821"/>
              </p:ext>
            </p:extLst>
          </p:nvPr>
        </p:nvGraphicFramePr>
        <p:xfrm>
          <a:off x="3660775" y="5210175"/>
          <a:ext cx="2354263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2" name="Equation" r:id="rId13" imgW="2298600" imgH="634680" progId="Equation.DSMT4">
                  <p:embed/>
                </p:oleObj>
              </mc:Choice>
              <mc:Fallback>
                <p:oleObj name="Equation" r:id="rId13" imgW="2298600" imgH="634680" progId="Equation.DSMT4">
                  <p:embed/>
                  <p:pic>
                    <p:nvPicPr>
                      <p:cNvPr id="3177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5210175"/>
                        <a:ext cx="2354263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115789"/>
              </p:ext>
            </p:extLst>
          </p:nvPr>
        </p:nvGraphicFramePr>
        <p:xfrm>
          <a:off x="3725863" y="6021388"/>
          <a:ext cx="20955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3" name="Equation" r:id="rId15" imgW="2044440" imgH="380880" progId="Equation.DSMT4">
                  <p:embed/>
                </p:oleObj>
              </mc:Choice>
              <mc:Fallback>
                <p:oleObj name="Equation" r:id="rId15" imgW="2044440" imgH="380880" progId="Equation.DSMT4">
                  <p:embed/>
                  <p:pic>
                    <p:nvPicPr>
                      <p:cNvPr id="3177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6021388"/>
                        <a:ext cx="20955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586943"/>
              </p:ext>
            </p:extLst>
          </p:nvPr>
        </p:nvGraphicFramePr>
        <p:xfrm>
          <a:off x="3617913" y="3255963"/>
          <a:ext cx="19796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4" name="Equation" r:id="rId17" imgW="1930320" imgH="507960" progId="Equation.DSMT4">
                  <p:embed/>
                </p:oleObj>
              </mc:Choice>
              <mc:Fallback>
                <p:oleObj name="Equation" r:id="rId17" imgW="1930320" imgH="507960" progId="Equation.DSMT4">
                  <p:embed/>
                  <p:pic>
                    <p:nvPicPr>
                      <p:cNvPr id="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913" y="3255963"/>
                        <a:ext cx="197961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7913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C6103B-02D3-482E-9DD0-012EE7BE14DE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350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8639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146553"/>
              </p:ext>
            </p:extLst>
          </p:nvPr>
        </p:nvGraphicFramePr>
        <p:xfrm>
          <a:off x="468313" y="333375"/>
          <a:ext cx="7777162" cy="6121402"/>
        </p:xfrm>
        <a:graphic>
          <a:graphicData uri="http://schemas.openxmlformats.org/drawingml/2006/table">
            <a:tbl>
              <a:tblPr/>
              <a:tblGrid>
                <a:gridCol w="2951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(7) Real / Imaginary Input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If 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g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x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 is real, then 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G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 = 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G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*(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sym typeface="Symbol" pitchFamily="18" charset="2"/>
                        </a:rPr>
                        <a:t>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If 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g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x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 is pure imaginary, then 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G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 = 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sym typeface="Symbol" pitchFamily="18" charset="2"/>
                        </a:rPr>
                        <a:t>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G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*(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sym typeface="Symbol" pitchFamily="18" charset="2"/>
                        </a:rPr>
                        <a:t>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(8) Even / Odd Input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If 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g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x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 = 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g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sym typeface="Symbol" pitchFamily="18" charset="2"/>
                        </a:rPr>
                        <a:t>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x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), then 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G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 = 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G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sym typeface="Symbol" pitchFamily="18" charset="2"/>
                        </a:rPr>
                        <a:t>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If 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g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x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 = 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sym typeface="Symbol" pitchFamily="18" charset="2"/>
                        </a:rPr>
                        <a:t>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g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sym typeface="Symbol" pitchFamily="18" charset="2"/>
                        </a:rPr>
                        <a:t>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x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), then 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G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 = 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sym typeface="Symbol" pitchFamily="18" charset="2"/>
                        </a:rPr>
                        <a:t>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G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sym typeface="Symbol" pitchFamily="18" charset="2"/>
                        </a:rPr>
                        <a:t>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);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(9) Conjugation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(10) Differentiation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(11) Multiplication by 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x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(12) Division by 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x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(13) Parseval’s Theorem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(Energy Preservation)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(14) Generalized Parseval’s Theorem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280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084887"/>
              </p:ext>
            </p:extLst>
          </p:nvPr>
        </p:nvGraphicFramePr>
        <p:xfrm>
          <a:off x="3593553" y="2791302"/>
          <a:ext cx="248443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4" name="Equation" r:id="rId3" imgW="2425680" imgH="380880" progId="Equation.DSMT4">
                  <p:embed/>
                </p:oleObj>
              </mc:Choice>
              <mc:Fallback>
                <p:oleObj name="Equation" r:id="rId3" imgW="2425680" imgH="380880" progId="Equation.DSMT4">
                  <p:embed/>
                  <p:pic>
                    <p:nvPicPr>
                      <p:cNvPr id="3280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3553" y="2791302"/>
                        <a:ext cx="248443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0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609820"/>
              </p:ext>
            </p:extLst>
          </p:nvPr>
        </p:nvGraphicFramePr>
        <p:xfrm>
          <a:off x="3602038" y="3372169"/>
          <a:ext cx="23145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5" name="Equation" r:id="rId5" imgW="2260440" imgH="558720" progId="Equation.DSMT4">
                  <p:embed/>
                </p:oleObj>
              </mc:Choice>
              <mc:Fallback>
                <p:oleObj name="Equation" r:id="rId5" imgW="2260440" imgH="558720" progId="Equation.DSMT4">
                  <p:embed/>
                  <p:pic>
                    <p:nvPicPr>
                      <p:cNvPr id="3280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3372169"/>
                        <a:ext cx="23145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0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543923"/>
              </p:ext>
            </p:extLst>
          </p:nvPr>
        </p:nvGraphicFramePr>
        <p:xfrm>
          <a:off x="3510863" y="2142667"/>
          <a:ext cx="2184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6" name="Equation" r:id="rId7" imgW="2133360" imgH="431640" progId="Equation.DSMT4">
                  <p:embed/>
                </p:oleObj>
              </mc:Choice>
              <mc:Fallback>
                <p:oleObj name="Equation" r:id="rId7" imgW="2133360" imgH="431640" progId="Equation.DSMT4">
                  <p:embed/>
                  <p:pic>
                    <p:nvPicPr>
                      <p:cNvPr id="3280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0863" y="2142667"/>
                        <a:ext cx="2184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358144"/>
              </p:ext>
            </p:extLst>
          </p:nvPr>
        </p:nvGraphicFramePr>
        <p:xfrm>
          <a:off x="3576638" y="4114800"/>
          <a:ext cx="31194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7" name="Equation" r:id="rId9" imgW="3047760" imgH="634680" progId="Equation.DSMT4">
                  <p:embed/>
                </p:oleObj>
              </mc:Choice>
              <mc:Fallback>
                <p:oleObj name="Equation" r:id="rId9" imgW="3047760" imgH="634680" progId="Equation.DSMT4">
                  <p:embed/>
                  <p:pic>
                    <p:nvPicPr>
                      <p:cNvPr id="328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4114800"/>
                        <a:ext cx="3119437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0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324389"/>
              </p:ext>
            </p:extLst>
          </p:nvPr>
        </p:nvGraphicFramePr>
        <p:xfrm>
          <a:off x="3524250" y="4941888"/>
          <a:ext cx="30337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8" name="Equation" r:id="rId11" imgW="2958840" imgH="507960" progId="Equation.DSMT4">
                  <p:embed/>
                </p:oleObj>
              </mc:Choice>
              <mc:Fallback>
                <p:oleObj name="Equation" r:id="rId11" imgW="2958840" imgH="507960" progId="Equation.DSMT4">
                  <p:embed/>
                  <p:pic>
                    <p:nvPicPr>
                      <p:cNvPr id="3280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4941888"/>
                        <a:ext cx="30337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0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446240"/>
              </p:ext>
            </p:extLst>
          </p:nvPr>
        </p:nvGraphicFramePr>
        <p:xfrm>
          <a:off x="3524250" y="5726730"/>
          <a:ext cx="40608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9" name="Equation" r:id="rId13" imgW="3962160" imgH="507960" progId="Equation.DSMT4">
                  <p:embed/>
                </p:oleObj>
              </mc:Choice>
              <mc:Fallback>
                <p:oleObj name="Equation" r:id="rId13" imgW="3962160" imgH="507960" progId="Equation.DSMT4">
                  <p:embed/>
                  <p:pic>
                    <p:nvPicPr>
                      <p:cNvPr id="3280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5726730"/>
                        <a:ext cx="406082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174212"/>
              </p:ext>
            </p:extLst>
          </p:nvPr>
        </p:nvGraphicFramePr>
        <p:xfrm>
          <a:off x="6077990" y="2152155"/>
          <a:ext cx="2133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0" name="Equation" r:id="rId15" imgW="2133360" imgH="431640" progId="Equation.DSMT4">
                  <p:embed/>
                </p:oleObj>
              </mc:Choice>
              <mc:Fallback>
                <p:oleObj name="Equation" r:id="rId15" imgW="2133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77990" y="2152155"/>
                        <a:ext cx="2133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638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D735BA-355B-40C0-8C34-F09C6D63966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351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9642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20199"/>
              </p:ext>
            </p:extLst>
          </p:nvPr>
        </p:nvGraphicFramePr>
        <p:xfrm>
          <a:off x="468313" y="700088"/>
          <a:ext cx="7777162" cy="5424487"/>
        </p:xfrm>
        <a:graphic>
          <a:graphicData uri="http://schemas.openxmlformats.org/drawingml/2006/table">
            <a:tbl>
              <a:tblPr/>
              <a:tblGrid>
                <a:gridCol w="2951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(15) Linearity</a:t>
                      </a:r>
                    </a:p>
                  </a:txBody>
                  <a:tcPr marL="36000" marR="36000" marT="36001" marB="360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36000" marR="36000" marT="36001" marB="36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(16) Convolution </a:t>
                      </a:r>
                    </a:p>
                  </a:txBody>
                  <a:tcPr marL="36000" marR="36000" marT="36001" marB="360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then</a:t>
                      </a:r>
                    </a:p>
                  </a:txBody>
                  <a:tcPr marL="36000" marR="36000" marT="36001" marB="36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(17) Multiplication </a:t>
                      </a:r>
                    </a:p>
                  </a:txBody>
                  <a:tcPr marL="36000" marR="36000" marT="36001" marB="360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If                              , then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36000" marR="36000" marT="36001" marB="36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(18) Correlation </a:t>
                      </a:r>
                    </a:p>
                  </a:txBody>
                  <a:tcPr marL="36000" marR="36000" marT="36001" marB="360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then </a:t>
                      </a:r>
                    </a:p>
                  </a:txBody>
                  <a:tcPr marL="36000" marR="36000" marT="36001" marB="36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7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(19) Two Times of Fourier Transforms </a:t>
                      </a:r>
                    </a:p>
                  </a:txBody>
                  <a:tcPr marL="36000" marR="36000" marT="36001" marB="360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36000" marR="36000" marT="36001" marB="36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26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(20) Four Times of Fourier Transforms </a:t>
                      </a:r>
                    </a:p>
                  </a:txBody>
                  <a:tcPr marL="36000" marR="36000" marT="36001" marB="360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36000" marR="36000" marT="36001" marB="36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38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654180"/>
              </p:ext>
            </p:extLst>
          </p:nvPr>
        </p:nvGraphicFramePr>
        <p:xfrm>
          <a:off x="3548525" y="4689475"/>
          <a:ext cx="22637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5" name="Equation" r:id="rId3" imgW="2209680" imgH="406080" progId="Equation.DSMT4">
                  <p:embed/>
                </p:oleObj>
              </mc:Choice>
              <mc:Fallback>
                <p:oleObj name="Equation" r:id="rId3" imgW="2209680" imgH="406080" progId="Equation.DSMT4">
                  <p:embed/>
                  <p:pic>
                    <p:nvPicPr>
                      <p:cNvPr id="338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525" y="4689475"/>
                        <a:ext cx="226377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532121"/>
              </p:ext>
            </p:extLst>
          </p:nvPr>
        </p:nvGraphicFramePr>
        <p:xfrm>
          <a:off x="3719513" y="1444625"/>
          <a:ext cx="43592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6" name="Equation" r:id="rId5" imgW="4254480" imgH="507960" progId="Equation.DSMT4">
                  <p:embed/>
                </p:oleObj>
              </mc:Choice>
              <mc:Fallback>
                <p:oleObj name="Equation" r:id="rId5" imgW="4254480" imgH="507960" progId="Equation.DSMT4">
                  <p:embed/>
                  <p:pic>
                    <p:nvPicPr>
                      <p:cNvPr id="338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1444625"/>
                        <a:ext cx="43592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01194"/>
              </p:ext>
            </p:extLst>
          </p:nvPr>
        </p:nvGraphicFramePr>
        <p:xfrm>
          <a:off x="4073525" y="2027238"/>
          <a:ext cx="21605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7" name="Equation" r:id="rId7" imgW="2108160" imgH="355320" progId="Equation.DSMT4">
                  <p:embed/>
                </p:oleObj>
              </mc:Choice>
              <mc:Fallback>
                <p:oleObj name="Equation" r:id="rId7" imgW="2108160" imgH="355320" progId="Equation.DSMT4">
                  <p:embed/>
                  <p:pic>
                    <p:nvPicPr>
                      <p:cNvPr id="338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525" y="2027238"/>
                        <a:ext cx="216058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433297"/>
              </p:ext>
            </p:extLst>
          </p:nvPr>
        </p:nvGraphicFramePr>
        <p:xfrm>
          <a:off x="3695700" y="2603500"/>
          <a:ext cx="183356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8" name="Equation" r:id="rId9" imgW="1790640" imgH="355320" progId="Equation.DSMT4">
                  <p:embed/>
                </p:oleObj>
              </mc:Choice>
              <mc:Fallback>
                <p:oleObj name="Equation" r:id="rId9" imgW="1790640" imgH="355320" progId="Equation.DSMT4">
                  <p:embed/>
                  <p:pic>
                    <p:nvPicPr>
                      <p:cNvPr id="338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2603500"/>
                        <a:ext cx="1833563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525111"/>
              </p:ext>
            </p:extLst>
          </p:nvPr>
        </p:nvGraphicFramePr>
        <p:xfrm>
          <a:off x="3462338" y="2932113"/>
          <a:ext cx="46704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9" name="Equation" r:id="rId11" imgW="4825800" imgH="507960" progId="Equation.DSMT4">
                  <p:embed/>
                </p:oleObj>
              </mc:Choice>
              <mc:Fallback>
                <p:oleObj name="Equation" r:id="rId11" imgW="4825800" imgH="507960" progId="Equation.DSMT4">
                  <p:embed/>
                  <p:pic>
                    <p:nvPicPr>
                      <p:cNvPr id="338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2932113"/>
                        <a:ext cx="467042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096898"/>
              </p:ext>
            </p:extLst>
          </p:nvPr>
        </p:nvGraphicFramePr>
        <p:xfrm>
          <a:off x="3548525" y="5444023"/>
          <a:ext cx="29273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0" name="Equation" r:id="rId13" imgW="2857320" imgH="457200" progId="Equation.DSMT4">
                  <p:embed/>
                </p:oleObj>
              </mc:Choice>
              <mc:Fallback>
                <p:oleObj name="Equation" r:id="rId13" imgW="2857320" imgH="457200" progId="Equation.DSMT4">
                  <p:embed/>
                  <p:pic>
                    <p:nvPicPr>
                      <p:cNvPr id="338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525" y="5444023"/>
                        <a:ext cx="292735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668871"/>
              </p:ext>
            </p:extLst>
          </p:nvPr>
        </p:nvGraphicFramePr>
        <p:xfrm>
          <a:off x="3486150" y="900113"/>
          <a:ext cx="388778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1" name="Equation" r:id="rId15" imgW="3797280" imgH="380880" progId="Equation.DSMT4">
                  <p:embed/>
                </p:oleObj>
              </mc:Choice>
              <mc:Fallback>
                <p:oleObj name="Equation" r:id="rId15" imgW="3797280" imgH="380880" progId="Equation.DSMT4">
                  <p:embed/>
                  <p:pic>
                    <p:nvPicPr>
                      <p:cNvPr id="338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900113"/>
                        <a:ext cx="3887788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718334"/>
              </p:ext>
            </p:extLst>
          </p:nvPr>
        </p:nvGraphicFramePr>
        <p:xfrm>
          <a:off x="3794125" y="3484563"/>
          <a:ext cx="29924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2" name="Equation" r:id="rId17" imgW="2920680" imgH="507960" progId="Equation.DSMT4">
                  <p:embed/>
                </p:oleObj>
              </mc:Choice>
              <mc:Fallback>
                <p:oleObj name="Equation" r:id="rId17" imgW="2920680" imgH="507960" progId="Equation.DSMT4">
                  <p:embed/>
                  <p:pic>
                    <p:nvPicPr>
                      <p:cNvPr id="3382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5" y="3484563"/>
                        <a:ext cx="299243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615181"/>
              </p:ext>
            </p:extLst>
          </p:nvPr>
        </p:nvGraphicFramePr>
        <p:xfrm>
          <a:off x="3989388" y="4090988"/>
          <a:ext cx="22637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3" name="Equation" r:id="rId19" imgW="2209680" imgH="380880" progId="Equation.DSMT4">
                  <p:embed/>
                </p:oleObj>
              </mc:Choice>
              <mc:Fallback>
                <p:oleObj name="Equation" r:id="rId19" imgW="2209680" imgH="380880" progId="Equation.DSMT4">
                  <p:embed/>
                  <p:pic>
                    <p:nvPicPr>
                      <p:cNvPr id="338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4090988"/>
                        <a:ext cx="2263775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9244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D735BA-355B-40C0-8C34-F09C6D63966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352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67544" y="449719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(Proof of (2) Integration Property)</a:t>
            </a:r>
            <a:endParaRPr lang="zh-TW" altLang="en-US" dirty="0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484910"/>
              </p:ext>
            </p:extLst>
          </p:nvPr>
        </p:nvGraphicFramePr>
        <p:xfrm>
          <a:off x="1279525" y="992188"/>
          <a:ext cx="36052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68" name="Equation" r:id="rId3" imgW="3517560" imgH="507960" progId="Equation.DSMT4">
                  <p:embed/>
                </p:oleObj>
              </mc:Choice>
              <mc:Fallback>
                <p:oleObj name="Equation" r:id="rId3" imgW="3517560" imgH="507960" progId="Equation.DSMT4">
                  <p:embed/>
                  <p:pic>
                    <p:nvPicPr>
                      <p:cNvPr id="2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992188"/>
                        <a:ext cx="36052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071233"/>
              </p:ext>
            </p:extLst>
          </p:nvPr>
        </p:nvGraphicFramePr>
        <p:xfrm>
          <a:off x="1316752" y="1578088"/>
          <a:ext cx="489426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69" name="Equation" r:id="rId5" imgW="4775040" imgH="507960" progId="Equation.DSMT4">
                  <p:embed/>
                </p:oleObj>
              </mc:Choice>
              <mc:Fallback>
                <p:oleObj name="Equation" r:id="rId5" imgW="4775040" imgH="507960" progId="Equation.DSMT4">
                  <p:embed/>
                  <p:pic>
                    <p:nvPicPr>
                      <p:cNvPr id="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752" y="1578088"/>
                        <a:ext cx="489426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467270" y="2231194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(Proof of (5) Scaling Property)</a:t>
            </a:r>
            <a:endParaRPr lang="zh-TW" altLang="en-US" dirty="0"/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047372"/>
              </p:ext>
            </p:extLst>
          </p:nvPr>
        </p:nvGraphicFramePr>
        <p:xfrm>
          <a:off x="1247278" y="2792257"/>
          <a:ext cx="412432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70" name="Equation" r:id="rId7" imgW="4025880" imgH="507960" progId="Equation.DSMT4">
                  <p:embed/>
                </p:oleObj>
              </mc:Choice>
              <mc:Fallback>
                <p:oleObj name="Equation" r:id="rId7" imgW="4025880" imgH="507960" progId="Equation.DSMT4">
                  <p:embed/>
                  <p:pic>
                    <p:nvPicPr>
                      <p:cNvPr id="3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278" y="2792257"/>
                        <a:ext cx="4124325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799265"/>
              </p:ext>
            </p:extLst>
          </p:nvPr>
        </p:nvGraphicFramePr>
        <p:xfrm>
          <a:off x="2274888" y="3467100"/>
          <a:ext cx="31623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71" name="Equation" r:id="rId9" imgW="3085920" imgH="583920" progId="Equation.DSMT4">
                  <p:embed/>
                </p:oleObj>
              </mc:Choice>
              <mc:Fallback>
                <p:oleObj name="Equation" r:id="rId9" imgW="3085920" imgH="583920" progId="Equation.DSMT4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3467100"/>
                        <a:ext cx="316230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649879"/>
              </p:ext>
            </p:extLst>
          </p:nvPr>
        </p:nvGraphicFramePr>
        <p:xfrm>
          <a:off x="2240811" y="4188166"/>
          <a:ext cx="489426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72" name="Equation" r:id="rId11" imgW="4775040" imgH="634680" progId="Equation.DSMT4">
                  <p:embed/>
                </p:oleObj>
              </mc:Choice>
              <mc:Fallback>
                <p:oleObj name="Equation" r:id="rId11" imgW="4775040" imgH="634680" progId="Equation.DSMT4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0811" y="4188166"/>
                        <a:ext cx="4894263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467270" y="5099504"/>
            <a:ext cx="78488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Property (6) is a special case of Property (5) where </a:t>
            </a:r>
            <a:r>
              <a:rPr lang="en-US" altLang="zh-TW" i="1" dirty="0"/>
              <a:t>a</a:t>
            </a:r>
            <a:r>
              <a:rPr lang="en-US" altLang="zh-TW" dirty="0"/>
              <a:t> = -1.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9198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D735BA-355B-40C0-8C34-F09C6D63966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353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67543" y="3797401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(Proof of (10) Differentiation Property)</a:t>
            </a:r>
            <a:endParaRPr lang="zh-TW" altLang="en-US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798943"/>
              </p:ext>
            </p:extLst>
          </p:nvPr>
        </p:nvGraphicFramePr>
        <p:xfrm>
          <a:off x="1116304" y="954562"/>
          <a:ext cx="37099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9" name="Equation" r:id="rId3" imgW="3619440" imgH="507960" progId="Equation.DSMT4">
                  <p:embed/>
                </p:oleObj>
              </mc:Choice>
              <mc:Fallback>
                <p:oleObj name="Equation" r:id="rId3" imgW="3619440" imgH="507960" progId="Equation.DSMT4">
                  <p:embed/>
                  <p:pic>
                    <p:nvPicPr>
                      <p:cNvPr id="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304" y="954562"/>
                        <a:ext cx="37099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60741"/>
              </p:ext>
            </p:extLst>
          </p:nvPr>
        </p:nvGraphicFramePr>
        <p:xfrm>
          <a:off x="2080677" y="1621945"/>
          <a:ext cx="43624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70" name="Equation" r:id="rId5" imgW="4254480" imgH="507960" progId="Equation.DSMT4">
                  <p:embed/>
                </p:oleObj>
              </mc:Choice>
              <mc:Fallback>
                <p:oleObj name="Equation" r:id="rId5" imgW="4254480" imgH="50796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0677" y="1621945"/>
                        <a:ext cx="43624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字方塊 20"/>
          <p:cNvSpPr txBox="1"/>
          <p:nvPr/>
        </p:nvSpPr>
        <p:spPr>
          <a:xfrm>
            <a:off x="6588224" y="1674798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((9) is proven)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467544" y="2420888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If </a:t>
            </a:r>
            <a:r>
              <a:rPr lang="en-US" altLang="zh-TW" i="1" dirty="0"/>
              <a:t>g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 is real, then </a:t>
            </a:r>
            <a:endParaRPr lang="zh-TW" altLang="en-US" dirty="0"/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58252"/>
              </p:ext>
            </p:extLst>
          </p:nvPr>
        </p:nvGraphicFramePr>
        <p:xfrm>
          <a:off x="1047750" y="3016250"/>
          <a:ext cx="42195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71" name="Equation" r:id="rId7" imgW="4114800" imgH="431640" progId="Equation.DSMT4">
                  <p:embed/>
                </p:oleObj>
              </mc:Choice>
              <mc:Fallback>
                <p:oleObj name="Equation" r:id="rId7" imgW="4114800" imgH="43164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3016250"/>
                        <a:ext cx="421957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字方塊 23"/>
          <p:cNvSpPr txBox="1"/>
          <p:nvPr/>
        </p:nvSpPr>
        <p:spPr>
          <a:xfrm>
            <a:off x="467543" y="467246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(Proof of (7) and (9))</a:t>
            </a:r>
            <a:endParaRPr lang="zh-TW" altLang="en-US" dirty="0"/>
          </a:p>
        </p:txBody>
      </p:sp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321581"/>
              </p:ext>
            </p:extLst>
          </p:nvPr>
        </p:nvGraphicFramePr>
        <p:xfrm>
          <a:off x="1062038" y="4332288"/>
          <a:ext cx="486568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72" name="Equation" r:id="rId9" imgW="4749480" imgH="507960" progId="Equation.DSMT4">
                  <p:embed/>
                </p:oleObj>
              </mc:Choice>
              <mc:Fallback>
                <p:oleObj name="Equation" r:id="rId9" imgW="4749480" imgH="507960" progId="Equation.DSMT4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4332288"/>
                        <a:ext cx="4865687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365011"/>
              </p:ext>
            </p:extLst>
          </p:nvPr>
        </p:nvGraphicFramePr>
        <p:xfrm>
          <a:off x="1025525" y="5008563"/>
          <a:ext cx="64722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73" name="Equation" r:id="rId11" imgW="6311880" imgH="533160" progId="Equation.DSMT4">
                  <p:embed/>
                </p:oleObj>
              </mc:Choice>
              <mc:Fallback>
                <p:oleObj name="Equation" r:id="rId11" imgW="6311880" imgH="533160" progId="Equation.DSMT4">
                  <p:embed/>
                  <p:pic>
                    <p:nvPicPr>
                      <p:cNvPr id="2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5008563"/>
                        <a:ext cx="6472238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9167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D735BA-355B-40C0-8C34-F09C6D63966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354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51520" y="548680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[Example 1] </a:t>
            </a:r>
            <a:r>
              <a:rPr lang="en-US" altLang="zh-TW" dirty="0"/>
              <a:t>Determine the Fourier transform of the following signal.</a:t>
            </a:r>
            <a:r>
              <a:rPr lang="en-US" altLang="zh-TW" b="1" dirty="0"/>
              <a:t> </a:t>
            </a:r>
            <a:endParaRPr lang="zh-TW" altLang="en-US" b="1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334728"/>
              </p:ext>
            </p:extLst>
          </p:nvPr>
        </p:nvGraphicFramePr>
        <p:xfrm>
          <a:off x="1566863" y="1091803"/>
          <a:ext cx="9366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3" name="Equation" r:id="rId3" imgW="914400" imgH="355320" progId="Equation.DSMT4">
                  <p:embed/>
                </p:oleObj>
              </mc:Choice>
              <mc:Fallback>
                <p:oleObj name="Equation" r:id="rId3" imgW="914400" imgH="355320" progId="Equation.DSMT4">
                  <p:embed/>
                  <p:pic>
                    <p:nvPicPr>
                      <p:cNvPr id="2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3" y="1091803"/>
                        <a:ext cx="93662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2771800" y="1027629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for |</a:t>
            </a:r>
            <a:r>
              <a:rPr lang="en-US" altLang="zh-TW" i="1" dirty="0"/>
              <a:t>x</a:t>
            </a:r>
            <a:r>
              <a:rPr lang="en-US" altLang="zh-TW" dirty="0"/>
              <a:t>| &lt; 1,</a:t>
            </a:r>
            <a:endParaRPr lang="zh-TW" altLang="en-US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115590"/>
              </p:ext>
            </p:extLst>
          </p:nvPr>
        </p:nvGraphicFramePr>
        <p:xfrm>
          <a:off x="1592263" y="1552575"/>
          <a:ext cx="9112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4" name="Equation" r:id="rId5" imgW="888840" imgH="355320" progId="Equation.DSMT4">
                  <p:embed/>
                </p:oleObj>
              </mc:Choice>
              <mc:Fallback>
                <p:oleObj name="Equation" r:id="rId5" imgW="888840" imgH="355320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3" y="1552575"/>
                        <a:ext cx="91122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2771800" y="1458516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for 1&lt; |</a:t>
            </a:r>
            <a:r>
              <a:rPr lang="en-US" altLang="zh-TW" i="1" dirty="0"/>
              <a:t>x</a:t>
            </a:r>
            <a:r>
              <a:rPr lang="en-US" altLang="zh-TW" dirty="0"/>
              <a:t>| &lt; 3,</a:t>
            </a:r>
            <a:endParaRPr lang="zh-TW" altLang="en-US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07769"/>
              </p:ext>
            </p:extLst>
          </p:nvPr>
        </p:nvGraphicFramePr>
        <p:xfrm>
          <a:off x="4984750" y="1490663"/>
          <a:ext cx="9509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5" name="Equation" r:id="rId7" imgW="927000" imgH="355320" progId="Equation.DSMT4">
                  <p:embed/>
                </p:oleObj>
              </mc:Choice>
              <mc:Fallback>
                <p:oleObj name="Equation" r:id="rId7" imgW="927000" imgH="355320" progId="Equation.DSMT4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0" y="1490663"/>
                        <a:ext cx="95091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6156176" y="1426488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for |</a:t>
            </a:r>
            <a:r>
              <a:rPr lang="en-US" altLang="zh-TW" i="1" dirty="0"/>
              <a:t>x</a:t>
            </a:r>
            <a:r>
              <a:rPr lang="en-US" altLang="zh-TW" dirty="0"/>
              <a:t>| &gt; 3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51520" y="2013347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(Solution): Note that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601084"/>
              </p:ext>
            </p:extLst>
          </p:nvPr>
        </p:nvGraphicFramePr>
        <p:xfrm>
          <a:off x="2208213" y="2452688"/>
          <a:ext cx="25812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6" name="Equation" r:id="rId9" imgW="2577960" imgH="596880" progId="Equation.DSMT4">
                  <p:embed/>
                </p:oleObj>
              </mc:Choice>
              <mc:Fallback>
                <p:oleObj name="Equation" r:id="rId9" imgW="2577960" imgH="596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452688"/>
                        <a:ext cx="258127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圖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9613" y="3617662"/>
            <a:ext cx="8364773" cy="1581150"/>
          </a:xfrm>
          <a:prstGeom prst="rect">
            <a:avLst/>
          </a:prstGeom>
        </p:spPr>
      </p:pic>
      <p:graphicFrame>
        <p:nvGraphicFramePr>
          <p:cNvPr id="20" name="物件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736328"/>
              </p:ext>
            </p:extLst>
          </p:nvPr>
        </p:nvGraphicFramePr>
        <p:xfrm>
          <a:off x="1300163" y="3094038"/>
          <a:ext cx="546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7" name="Equation" r:id="rId12" imgW="545760" imgH="380880" progId="Equation.DSMT4">
                  <p:embed/>
                </p:oleObj>
              </mc:Choice>
              <mc:Fallback>
                <p:oleObj name="Equation" r:id="rId12" imgW="545760" imgH="380880" progId="Equation.DSMT4">
                  <p:embed/>
                  <p:pic>
                    <p:nvPicPr>
                      <p:cNvPr id="3" name="物件 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00163" y="3094038"/>
                        <a:ext cx="546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167914"/>
              </p:ext>
            </p:extLst>
          </p:nvPr>
        </p:nvGraphicFramePr>
        <p:xfrm>
          <a:off x="4057649" y="3165095"/>
          <a:ext cx="1028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8" name="Equation" r:id="rId14" imgW="1028520" imgH="380880" progId="Equation.DSMT4">
                  <p:embed/>
                </p:oleObj>
              </mc:Choice>
              <mc:Fallback>
                <p:oleObj name="Equation" r:id="rId14" imgW="1028520" imgH="380880" progId="Equation.DSMT4">
                  <p:embed/>
                  <p:pic>
                    <p:nvPicPr>
                      <p:cNvPr id="4" name="物件 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57649" y="3165095"/>
                        <a:ext cx="10287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520404"/>
              </p:ext>
            </p:extLst>
          </p:nvPr>
        </p:nvGraphicFramePr>
        <p:xfrm>
          <a:off x="7025400" y="3200879"/>
          <a:ext cx="889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9" name="Equation" r:id="rId16" imgW="888840" imgH="380880" progId="Equation.DSMT4">
                  <p:embed/>
                </p:oleObj>
              </mc:Choice>
              <mc:Fallback>
                <p:oleObj name="Equation" r:id="rId16" imgW="888840" imgH="380880" progId="Equation.DSMT4">
                  <p:embed/>
                  <p:pic>
                    <p:nvPicPr>
                      <p:cNvPr id="5" name="物件 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025400" y="3200879"/>
                        <a:ext cx="889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2870976" y="4204521"/>
            <a:ext cx="510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</a:rPr>
              <a:t>=</a:t>
            </a:r>
            <a:endParaRPr lang="zh-TW" altLang="en-US" sz="2400" dirty="0"/>
          </a:p>
        </p:txBody>
      </p:sp>
      <p:sp>
        <p:nvSpPr>
          <p:cNvPr id="24" name="矩形 23"/>
          <p:cNvSpPr/>
          <p:nvPr/>
        </p:nvSpPr>
        <p:spPr>
          <a:xfrm>
            <a:off x="5686344" y="4177404"/>
            <a:ext cx="510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</a:rPr>
              <a:t>+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95536" y="5306382"/>
            <a:ext cx="2107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Therefore,</a:t>
            </a:r>
            <a:endParaRPr lang="zh-TW" altLang="en-US" dirty="0"/>
          </a:p>
        </p:txBody>
      </p:sp>
      <p:graphicFrame>
        <p:nvGraphicFramePr>
          <p:cNvPr id="26" name="物件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790572"/>
              </p:ext>
            </p:extLst>
          </p:nvPr>
        </p:nvGraphicFramePr>
        <p:xfrm>
          <a:off x="2009581" y="5354642"/>
          <a:ext cx="3878262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0" name="Equation" r:id="rId18" imgW="3873240" imgH="876240" progId="Equation.DSMT4">
                  <p:embed/>
                </p:oleObj>
              </mc:Choice>
              <mc:Fallback>
                <p:oleObj name="Equation" r:id="rId18" imgW="3873240" imgH="876240" progId="Equation.DSMT4">
                  <p:embed/>
                  <p:pic>
                    <p:nvPicPr>
                      <p:cNvPr id="4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581" y="5354642"/>
                        <a:ext cx="3878262" cy="90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2517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D735BA-355B-40C0-8C34-F09C6D63966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355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51520" y="548680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[Example 2] </a:t>
            </a:r>
            <a:r>
              <a:rPr lang="en-US" altLang="zh-TW" dirty="0"/>
              <a:t>Determine the Fourier transform of the following signal.</a:t>
            </a:r>
            <a:r>
              <a:rPr lang="en-US" altLang="zh-TW" b="1" dirty="0"/>
              <a:t> </a:t>
            </a:r>
            <a:endParaRPr lang="zh-TW" altLang="en-US" b="1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406991"/>
              </p:ext>
            </p:extLst>
          </p:nvPr>
        </p:nvGraphicFramePr>
        <p:xfrm>
          <a:off x="2483817" y="1149627"/>
          <a:ext cx="22891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8" name="Equation" r:id="rId3" imgW="2234880" imgH="368280" progId="Equation.DSMT4">
                  <p:embed/>
                </p:oleObj>
              </mc:Choice>
              <mc:Fallback>
                <p:oleObj name="Equation" r:id="rId3" imgW="2234880" imgH="368280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817" y="1149627"/>
                        <a:ext cx="22891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251520" y="1681858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(Solution): From page 334, we have</a:t>
            </a:r>
            <a:endParaRPr lang="zh-TW" altLang="en-US" dirty="0"/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478033"/>
              </p:ext>
            </p:extLst>
          </p:nvPr>
        </p:nvGraphicFramePr>
        <p:xfrm>
          <a:off x="2098849" y="2159693"/>
          <a:ext cx="305911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9" name="Equation" r:id="rId5" imgW="2984400" imgH="647640" progId="Equation.DSMT4">
                  <p:embed/>
                </p:oleObj>
              </mc:Choice>
              <mc:Fallback>
                <p:oleObj name="Equation" r:id="rId5" imgW="2984400" imgH="647640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849" y="2159693"/>
                        <a:ext cx="3059112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690671"/>
              </p:ext>
            </p:extLst>
          </p:nvPr>
        </p:nvGraphicFramePr>
        <p:xfrm>
          <a:off x="4772992" y="2815036"/>
          <a:ext cx="25241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0" name="Equation" r:id="rId7" imgW="2463480" imgH="609480" progId="Equation.DSMT4">
                  <p:embed/>
                </p:oleObj>
              </mc:Choice>
              <mc:Fallback>
                <p:oleObj name="Equation" r:id="rId7" imgW="2463480" imgH="609480" progId="Equation.DSMT4">
                  <p:embed/>
                  <p:pic>
                    <p:nvPicPr>
                      <p:cNvPr id="3280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992" y="2815036"/>
                        <a:ext cx="252412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文字方塊 29"/>
          <p:cNvSpPr txBox="1"/>
          <p:nvPr/>
        </p:nvSpPr>
        <p:spPr>
          <a:xfrm>
            <a:off x="179512" y="2899496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Then, from the differentiation property </a:t>
            </a:r>
            <a:endParaRPr lang="zh-TW" altLang="en-US" dirty="0"/>
          </a:p>
        </p:txBody>
      </p:sp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491766"/>
              </p:ext>
            </p:extLst>
          </p:nvPr>
        </p:nvGraphicFramePr>
        <p:xfrm>
          <a:off x="1763688" y="3613194"/>
          <a:ext cx="3984625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1" name="Equation" r:id="rId9" imgW="3886200" imgH="1485720" progId="Equation.DSMT4">
                  <p:embed/>
                </p:oleObj>
              </mc:Choice>
              <mc:Fallback>
                <p:oleObj name="Equation" r:id="rId9" imgW="3886200" imgH="1485720" progId="Equation.DSMT4">
                  <p:embed/>
                  <p:pic>
                    <p:nvPicPr>
                      <p:cNvPr id="2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613194"/>
                        <a:ext cx="3984625" cy="152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16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32657" y="323972"/>
            <a:ext cx="7489825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Review: Fourier Series of the Complex Form</a:t>
            </a: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612402"/>
              </p:ext>
            </p:extLst>
          </p:nvPr>
        </p:nvGraphicFramePr>
        <p:xfrm>
          <a:off x="1210748" y="1341348"/>
          <a:ext cx="24399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51" name="Equation" r:id="rId3" imgW="2412720" imgH="571320" progId="Equation.DSMT4">
                  <p:embed/>
                </p:oleObj>
              </mc:Choice>
              <mc:Fallback>
                <p:oleObj name="Equation" r:id="rId3" imgW="2412720" imgH="571320" progId="Equation.DSMT4">
                  <p:embed/>
                  <p:pic>
                    <p:nvPicPr>
                      <p:cNvPr id="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0748" y="1341348"/>
                        <a:ext cx="2439988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2B4331F7-07BF-4BE2-8609-1370A546958E}"/>
              </a:ext>
            </a:extLst>
          </p:cNvPr>
          <p:cNvSpPr txBox="1"/>
          <p:nvPr/>
        </p:nvSpPr>
        <p:spPr>
          <a:xfrm>
            <a:off x="4177569" y="1413241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n</a:t>
            </a:r>
            <a:r>
              <a:rPr lang="en-US" altLang="zh-TW" dirty="0"/>
              <a:t> = …, -1, 0, 1, 2, 3, …. 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42F6F19-CECA-46DC-9B7C-9B7AF4A3EA49}"/>
              </a:ext>
            </a:extLst>
          </p:cNvPr>
          <p:cNvSpPr txBox="1"/>
          <p:nvPr/>
        </p:nvSpPr>
        <p:spPr>
          <a:xfrm>
            <a:off x="611560" y="2068323"/>
            <a:ext cx="5040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form a complete and </a:t>
            </a:r>
            <a:r>
              <a:rPr lang="en-US" altLang="zh-TW" dirty="0">
                <a:solidFill>
                  <a:srgbClr val="3333FF"/>
                </a:solidFill>
              </a:rPr>
              <a:t>orthogonal</a:t>
            </a:r>
            <a:r>
              <a:rPr lang="en-US" altLang="zh-TW" dirty="0"/>
              <a:t> set within </a:t>
            </a:r>
            <a:endParaRPr lang="zh-TW" altLang="en-US" dirty="0"/>
          </a:p>
        </p:txBody>
      </p:sp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30A991A3-3136-42DB-8BFB-B9FE56157B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486629"/>
              </p:ext>
            </p:extLst>
          </p:nvPr>
        </p:nvGraphicFramePr>
        <p:xfrm>
          <a:off x="5633054" y="2068323"/>
          <a:ext cx="14509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52" name="Equation" r:id="rId5" imgW="1434960" imgH="571320" progId="Equation.DSMT4">
                  <p:embed/>
                </p:oleObj>
              </mc:Choice>
              <mc:Fallback>
                <p:oleObj name="Equation" r:id="rId5" imgW="1434960" imgH="571320" progId="Equation.DSMT4">
                  <p:embed/>
                  <p:pic>
                    <p:nvPicPr>
                      <p:cNvPr id="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3054" y="2068323"/>
                        <a:ext cx="14509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A398B41D-B007-400E-B9B0-5226D6E29D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85128"/>
              </p:ext>
            </p:extLst>
          </p:nvPr>
        </p:nvGraphicFramePr>
        <p:xfrm>
          <a:off x="1043608" y="2748216"/>
          <a:ext cx="39560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53" name="Equation" r:id="rId7" imgW="3911400" imgH="774360" progId="Equation.DSMT4">
                  <p:embed/>
                </p:oleObj>
              </mc:Choice>
              <mc:Fallback>
                <p:oleObj name="Equation" r:id="rId7" imgW="3911400" imgH="774360" progId="Equation.DSMT4">
                  <p:embed/>
                  <p:pic>
                    <p:nvPicPr>
                      <p:cNvPr id="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748216"/>
                        <a:ext cx="395605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2970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D735BA-355B-40C0-8C34-F09C6D63966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356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51520" y="548680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[Example 3] </a:t>
            </a:r>
            <a:r>
              <a:rPr lang="en-US" altLang="zh-TW" dirty="0"/>
              <a:t>Determine the Fourier transform of the following signal.</a:t>
            </a:r>
            <a:r>
              <a:rPr lang="en-US" altLang="zh-TW" b="1" dirty="0"/>
              <a:t> </a:t>
            </a:r>
            <a:endParaRPr lang="zh-TW" altLang="en-US" b="1" dirty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196857"/>
              </p:ext>
            </p:extLst>
          </p:nvPr>
        </p:nvGraphicFramePr>
        <p:xfrm>
          <a:off x="2056805" y="1144865"/>
          <a:ext cx="33464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99" name="Equation" r:id="rId3" imgW="3352680" imgH="393480" progId="Equation.DSMT4">
                  <p:embed/>
                </p:oleObj>
              </mc:Choice>
              <mc:Fallback>
                <p:oleObj name="Equation" r:id="rId3" imgW="335268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6805" y="1144865"/>
                        <a:ext cx="3346450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251520" y="1681858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(Solution): Since</a:t>
            </a:r>
            <a:endParaRPr lang="zh-TW" altLang="en-US" dirty="0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839569"/>
              </p:ext>
            </p:extLst>
          </p:nvPr>
        </p:nvGraphicFramePr>
        <p:xfrm>
          <a:off x="1264645" y="2236093"/>
          <a:ext cx="3162240" cy="64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0" name="Equation" r:id="rId5" imgW="3162240" imgH="647640" progId="Equation.DSMT4">
                  <p:embed/>
                </p:oleObj>
              </mc:Choice>
              <mc:Fallback>
                <p:oleObj name="Equation" r:id="rId5" imgW="3162240" imgH="647640" progId="Equation.DSMT4">
                  <p:embed/>
                  <p:pic>
                    <p:nvPicPr>
                      <p:cNvPr id="2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4645" y="2236093"/>
                        <a:ext cx="3162240" cy="647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634988"/>
              </p:ext>
            </p:extLst>
          </p:nvPr>
        </p:nvGraphicFramePr>
        <p:xfrm>
          <a:off x="1300345" y="3070591"/>
          <a:ext cx="4178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1" name="Equation" r:id="rId7" imgW="4178160" imgH="647640" progId="Equation.DSMT4">
                  <p:embed/>
                </p:oleObj>
              </mc:Choice>
              <mc:Fallback>
                <p:oleObj name="Equation" r:id="rId7" imgW="4178160" imgH="64764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345" y="3070591"/>
                        <a:ext cx="41783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856968"/>
              </p:ext>
            </p:extLst>
          </p:nvPr>
        </p:nvGraphicFramePr>
        <p:xfrm>
          <a:off x="1214438" y="3971925"/>
          <a:ext cx="5918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2" name="Equation" r:id="rId9" imgW="5918040" imgH="647640" progId="Equation.DSMT4">
                  <p:embed/>
                </p:oleObj>
              </mc:Choice>
              <mc:Fallback>
                <p:oleObj name="Equation" r:id="rId9" imgW="5918040" imgH="647640" progId="Equation.DSMT4">
                  <p:embed/>
                  <p:pic>
                    <p:nvPicPr>
                      <p:cNvPr id="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3971925"/>
                        <a:ext cx="5918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5796136" y="3178998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time shifting property 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804047" y="4619453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modulation property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6614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D735BA-355B-40C0-8C34-F09C6D63966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357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51520" y="548680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[Example 4] </a:t>
            </a:r>
            <a:r>
              <a:rPr lang="en-US" altLang="zh-TW" dirty="0"/>
              <a:t>Determine the Fourier transform of the following signal.</a:t>
            </a:r>
            <a:r>
              <a:rPr lang="en-US" altLang="zh-TW" b="1" dirty="0"/>
              <a:t> </a:t>
            </a:r>
            <a:endParaRPr lang="zh-TW" altLang="en-US" b="1" dirty="0"/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088949"/>
              </p:ext>
            </p:extLst>
          </p:nvPr>
        </p:nvGraphicFramePr>
        <p:xfrm>
          <a:off x="1187624" y="1144865"/>
          <a:ext cx="193833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63" name="Equation" r:id="rId3" imgW="1942920" imgH="393480" progId="Equation.DSMT4">
                  <p:embed/>
                </p:oleObj>
              </mc:Choice>
              <mc:Fallback>
                <p:oleObj name="Equation" r:id="rId3" imgW="1942920" imgH="393480" progId="Equation.DSMT4">
                  <p:embed/>
                  <p:pic>
                    <p:nvPicPr>
                      <p:cNvPr id="3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144865"/>
                        <a:ext cx="1938338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3491880" y="1124744"/>
            <a:ext cx="1872208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for 0 &lt; </a:t>
            </a:r>
            <a:r>
              <a:rPr lang="en-US" altLang="zh-TW" i="1" dirty="0"/>
              <a:t>x</a:t>
            </a:r>
            <a:r>
              <a:rPr lang="en-US" altLang="zh-TW" dirty="0"/>
              <a:t> &lt; 8, </a:t>
            </a:r>
            <a:endParaRPr lang="zh-TW" altLang="en-US" dirty="0"/>
          </a:p>
        </p:txBody>
      </p:sp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711261"/>
              </p:ext>
            </p:extLst>
          </p:nvPr>
        </p:nvGraphicFramePr>
        <p:xfrm>
          <a:off x="1189046" y="1699100"/>
          <a:ext cx="101441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64" name="Equation" r:id="rId5" imgW="1015920" imgH="393480" progId="Equation.DSMT4">
                  <p:embed/>
                </p:oleObj>
              </mc:Choice>
              <mc:Fallback>
                <p:oleObj name="Equation" r:id="rId5" imgW="1015920" imgH="393480" progId="Equation.DSMT4">
                  <p:embed/>
                  <p:pic>
                    <p:nvPicPr>
                      <p:cNvPr id="11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46" y="1699100"/>
                        <a:ext cx="1014412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字方塊 18"/>
          <p:cNvSpPr txBox="1"/>
          <p:nvPr/>
        </p:nvSpPr>
        <p:spPr>
          <a:xfrm>
            <a:off x="2627784" y="1647588"/>
            <a:ext cx="1872208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otherwise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251520" y="2223325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(Solution): Note that</a:t>
            </a:r>
            <a:endParaRPr lang="zh-TW" altLang="en-US" dirty="0"/>
          </a:p>
        </p:txBody>
      </p:sp>
      <p:graphicFrame>
        <p:nvGraphicFramePr>
          <p:cNvPr id="21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463021"/>
              </p:ext>
            </p:extLst>
          </p:nvPr>
        </p:nvGraphicFramePr>
        <p:xfrm>
          <a:off x="1187624" y="2709686"/>
          <a:ext cx="301625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65" name="Equation" r:id="rId7" imgW="3022560" imgH="596880" progId="Equation.DSMT4">
                  <p:embed/>
                </p:oleObj>
              </mc:Choice>
              <mc:Fallback>
                <p:oleObj name="Equation" r:id="rId7" imgW="3022560" imgH="596880" progId="Equation.DSMT4">
                  <p:embed/>
                  <p:pic>
                    <p:nvPicPr>
                      <p:cNvPr id="11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709686"/>
                        <a:ext cx="3016250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487767"/>
              </p:ext>
            </p:extLst>
          </p:nvPr>
        </p:nvGraphicFramePr>
        <p:xfrm>
          <a:off x="1763688" y="3323394"/>
          <a:ext cx="572928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66" name="Equation" r:id="rId9" imgW="5740200" imgH="596880" progId="Equation.DSMT4">
                  <p:embed/>
                </p:oleObj>
              </mc:Choice>
              <mc:Fallback>
                <p:oleObj name="Equation" r:id="rId9" imgW="5740200" imgH="596880" progId="Equation.DSMT4">
                  <p:embed/>
                  <p:pic>
                    <p:nvPicPr>
                      <p:cNvPr id="21" name="物件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323394"/>
                        <a:ext cx="5729288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字方塊 22"/>
          <p:cNvSpPr txBox="1"/>
          <p:nvPr/>
        </p:nvSpPr>
        <p:spPr>
          <a:xfrm>
            <a:off x="251520" y="3877629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Since</a:t>
            </a:r>
            <a:endParaRPr lang="zh-TW" altLang="en-US" dirty="0"/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659531"/>
              </p:ext>
            </p:extLst>
          </p:nvPr>
        </p:nvGraphicFramePr>
        <p:xfrm>
          <a:off x="1187624" y="4345556"/>
          <a:ext cx="2197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67" name="Equation" r:id="rId11" imgW="2197080" imgH="393480" progId="Equation.DSMT4">
                  <p:embed/>
                </p:oleObj>
              </mc:Choice>
              <mc:Fallback>
                <p:oleObj name="Equation" r:id="rId11" imgW="2197080" imgH="39348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345556"/>
                        <a:ext cx="2197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171950"/>
              </p:ext>
            </p:extLst>
          </p:nvPr>
        </p:nvGraphicFramePr>
        <p:xfrm>
          <a:off x="1115616" y="4874006"/>
          <a:ext cx="2578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68" name="Equation" r:id="rId13" imgW="2577960" imgH="596880" progId="Equation.DSMT4">
                  <p:embed/>
                </p:oleObj>
              </mc:Choice>
              <mc:Fallback>
                <p:oleObj name="Equation" r:id="rId13" imgW="2577960" imgH="596880" progId="Equation.DSMT4">
                  <p:embed/>
                  <p:pic>
                    <p:nvPicPr>
                      <p:cNvPr id="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874006"/>
                        <a:ext cx="25781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004237"/>
              </p:ext>
            </p:extLst>
          </p:nvPr>
        </p:nvGraphicFramePr>
        <p:xfrm>
          <a:off x="1109530" y="5642475"/>
          <a:ext cx="3632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69" name="Equation" r:id="rId15" imgW="3632040" imgH="596880" progId="Equation.DSMT4">
                  <p:embed/>
                </p:oleObj>
              </mc:Choice>
              <mc:Fallback>
                <p:oleObj name="Equation" r:id="rId15" imgW="3632040" imgH="596880" progId="Equation.DSMT4">
                  <p:embed/>
                  <p:pic>
                    <p:nvPicPr>
                      <p:cNvPr id="2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530" y="5642475"/>
                        <a:ext cx="3632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字方塊 27"/>
          <p:cNvSpPr txBox="1"/>
          <p:nvPr/>
        </p:nvSpPr>
        <p:spPr>
          <a:xfrm>
            <a:off x="4203874" y="4910360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(scaling) 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4932040" y="5642475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(time shifting)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6718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D735BA-355B-40C0-8C34-F09C6D63966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358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482597"/>
              </p:ext>
            </p:extLst>
          </p:nvPr>
        </p:nvGraphicFramePr>
        <p:xfrm>
          <a:off x="973138" y="1052513"/>
          <a:ext cx="5803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42" name="Equation" r:id="rId3" imgW="5803560" imgH="596880" progId="Equation.DSMT4">
                  <p:embed/>
                </p:oleObj>
              </mc:Choice>
              <mc:Fallback>
                <p:oleObj name="Equation" r:id="rId3" imgW="5803560" imgH="596880" progId="Equation.DSMT4">
                  <p:embed/>
                  <p:pic>
                    <p:nvPicPr>
                      <p:cNvPr id="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1052513"/>
                        <a:ext cx="58039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730879"/>
              </p:ext>
            </p:extLst>
          </p:nvPr>
        </p:nvGraphicFramePr>
        <p:xfrm>
          <a:off x="979488" y="366713"/>
          <a:ext cx="3632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43" name="Equation" r:id="rId5" imgW="3632040" imgH="596880" progId="Equation.DSMT4">
                  <p:embed/>
                </p:oleObj>
              </mc:Choice>
              <mc:Fallback>
                <p:oleObj name="Equation" r:id="rId5" imgW="3632040" imgH="596880" progId="Equation.DSMT4">
                  <p:embed/>
                  <p:pic>
                    <p:nvPicPr>
                      <p:cNvPr id="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366713"/>
                        <a:ext cx="3632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466126"/>
              </p:ext>
            </p:extLst>
          </p:nvPr>
        </p:nvGraphicFramePr>
        <p:xfrm>
          <a:off x="925513" y="1760538"/>
          <a:ext cx="5969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44" name="Equation" r:id="rId7" imgW="5968800" imgH="596880" progId="Equation.DSMT4">
                  <p:embed/>
                </p:oleObj>
              </mc:Choice>
              <mc:Fallback>
                <p:oleObj name="Equation" r:id="rId7" imgW="5968800" imgH="596880" progId="Equation.DSMT4">
                  <p:embed/>
                  <p:pic>
                    <p:nvPicPr>
                      <p:cNvPr id="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1760538"/>
                        <a:ext cx="59690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544014" y="2468340"/>
            <a:ext cx="14356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Therefore,</a:t>
            </a:r>
            <a:endParaRPr lang="zh-TW" altLang="en-US" dirty="0"/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241110"/>
              </p:ext>
            </p:extLst>
          </p:nvPr>
        </p:nvGraphicFramePr>
        <p:xfrm>
          <a:off x="976062" y="3212976"/>
          <a:ext cx="65786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45" name="Equation" r:id="rId9" imgW="6578280" imgH="1562040" progId="Equation.DSMT4">
                  <p:embed/>
                </p:oleObj>
              </mc:Choice>
              <mc:Fallback>
                <p:oleObj name="Equation" r:id="rId9" imgW="6578280" imgH="1562040" progId="Equation.DSMT4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062" y="3212976"/>
                        <a:ext cx="65786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文字方塊 28"/>
          <p:cNvSpPr txBox="1"/>
          <p:nvPr/>
        </p:nvSpPr>
        <p:spPr>
          <a:xfrm>
            <a:off x="6843462" y="1125537"/>
            <a:ext cx="1832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(modulation)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29854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D735BA-355B-40C0-8C34-F09C6D63966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359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67544" y="980728"/>
            <a:ext cx="79208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Moreover, from Properties (7), (8), (9), we can conclude that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00810" y="1747555"/>
            <a:ext cx="648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</a:t>
            </a:r>
            <a:r>
              <a:rPr lang="en-US" altLang="zh-TW" dirty="0" err="1"/>
              <a:t>i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7475"/>
              </p:ext>
            </p:extLst>
          </p:nvPr>
        </p:nvGraphicFramePr>
        <p:xfrm>
          <a:off x="1004868" y="1689948"/>
          <a:ext cx="4114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04" name="Equation" r:id="rId3" imgW="4152600" imgH="545760" progId="Equation.DSMT4">
                  <p:embed/>
                </p:oleObj>
              </mc:Choice>
              <mc:Fallback>
                <p:oleObj name="Equation" r:id="rId3" imgW="4152600" imgH="545760" progId="Equation.DSMT4">
                  <p:embed/>
                  <p:pic>
                    <p:nvPicPr>
                      <p:cNvPr id="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68" y="1689948"/>
                        <a:ext cx="41148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497158" y="2449838"/>
            <a:ext cx="648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(ii)</a:t>
            </a:r>
            <a:endParaRPr lang="zh-TW" altLang="en-US" dirty="0"/>
          </a:p>
        </p:txBody>
      </p:sp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438052"/>
              </p:ext>
            </p:extLst>
          </p:nvPr>
        </p:nvGraphicFramePr>
        <p:xfrm>
          <a:off x="1032860" y="2475869"/>
          <a:ext cx="42910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05" name="Equation" r:id="rId5" imgW="4330440" imgH="545760" progId="Equation.DSMT4">
                  <p:embed/>
                </p:oleObj>
              </mc:Choice>
              <mc:Fallback>
                <p:oleObj name="Equation" r:id="rId5" imgW="4330440" imgH="545760" progId="Equation.DSMT4">
                  <p:embed/>
                  <p:pic>
                    <p:nvPicPr>
                      <p:cNvPr id="1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860" y="2475869"/>
                        <a:ext cx="429101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497158" y="3215854"/>
            <a:ext cx="40028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(Practice to prove them)</a:t>
            </a:r>
            <a:endParaRPr lang="zh-TW" alt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11560" y="403553"/>
            <a:ext cx="7633220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4.3.2  Real, Imaginary, Even, and Odd Parts</a:t>
            </a:r>
          </a:p>
        </p:txBody>
      </p:sp>
    </p:spTree>
    <p:extLst>
      <p:ext uri="{BB962C8B-B14F-4D97-AF65-F5344CB8AC3E}">
        <p14:creationId xmlns:p14="http://schemas.microsoft.com/office/powerpoint/2010/main" val="9064347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D735BA-355B-40C0-8C34-F09C6D63966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360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72329" y="578380"/>
            <a:ext cx="5438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Also, any function can be decomposed into</a:t>
            </a:r>
            <a:endParaRPr lang="zh-TW" altLang="en-US" dirty="0"/>
          </a:p>
        </p:txBody>
      </p:sp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477277"/>
              </p:ext>
            </p:extLst>
          </p:nvPr>
        </p:nvGraphicFramePr>
        <p:xfrm>
          <a:off x="1680441" y="3128250"/>
          <a:ext cx="46799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2" name="Equation" r:id="rId3" imgW="4724280" imgH="380880" progId="Equation.DSMT4">
                  <p:embed/>
                </p:oleObj>
              </mc:Choice>
              <mc:Fallback>
                <p:oleObj name="Equation" r:id="rId3" imgW="4724280" imgH="380880" progId="Equation.DSMT4">
                  <p:embed/>
                  <p:pic>
                    <p:nvPicPr>
                      <p:cNvPr id="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0441" y="3128250"/>
                        <a:ext cx="46799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672329" y="3740767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</a:t>
            </a:r>
            <a:endParaRPr lang="zh-TW" altLang="en-US" dirty="0"/>
          </a:p>
        </p:txBody>
      </p:sp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576740"/>
              </p:ext>
            </p:extLst>
          </p:nvPr>
        </p:nvGraphicFramePr>
        <p:xfrm>
          <a:off x="1724742" y="3739793"/>
          <a:ext cx="35988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3" name="Equation" r:id="rId5" imgW="3632040" imgH="571320" progId="Equation.DSMT4">
                  <p:embed/>
                </p:oleObj>
              </mc:Choice>
              <mc:Fallback>
                <p:oleObj name="Equation" r:id="rId5" imgW="3632040" imgH="571320" progId="Equation.DSMT4">
                  <p:embed/>
                  <p:pic>
                    <p:nvPicPr>
                      <p:cNvPr id="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742" y="3739793"/>
                        <a:ext cx="359886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4553"/>
              </p:ext>
            </p:extLst>
          </p:nvPr>
        </p:nvGraphicFramePr>
        <p:xfrm>
          <a:off x="1705841" y="4396333"/>
          <a:ext cx="37496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4" name="Equation" r:id="rId7" imgW="3784320" imgH="571320" progId="Equation.DSMT4">
                  <p:embed/>
                </p:oleObj>
              </mc:Choice>
              <mc:Fallback>
                <p:oleObj name="Equation" r:id="rId7" imgW="3784320" imgH="571320" progId="Equation.DSMT4">
                  <p:embed/>
                  <p:pic>
                    <p:nvPicPr>
                      <p:cNvPr id="1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5841" y="4396333"/>
                        <a:ext cx="37496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016774"/>
              </p:ext>
            </p:extLst>
          </p:nvPr>
        </p:nvGraphicFramePr>
        <p:xfrm>
          <a:off x="1699491" y="4971008"/>
          <a:ext cx="36115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5" name="Equation" r:id="rId9" imgW="3644640" imgH="571320" progId="Equation.DSMT4">
                  <p:embed/>
                </p:oleObj>
              </mc:Choice>
              <mc:Fallback>
                <p:oleObj name="Equation" r:id="rId9" imgW="3644640" imgH="571320" progId="Equation.DSMT4">
                  <p:embed/>
                  <p:pic>
                    <p:nvPicPr>
                      <p:cNvPr id="1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9491" y="4971008"/>
                        <a:ext cx="3611562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1889"/>
              </p:ext>
            </p:extLst>
          </p:nvPr>
        </p:nvGraphicFramePr>
        <p:xfrm>
          <a:off x="1680441" y="5628233"/>
          <a:ext cx="37623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6" name="Equation" r:id="rId11" imgW="3797280" imgH="571320" progId="Equation.DSMT4">
                  <p:embed/>
                </p:oleObj>
              </mc:Choice>
              <mc:Fallback>
                <p:oleObj name="Equation" r:id="rId11" imgW="3797280" imgH="571320" progId="Equation.DSMT4">
                  <p:embed/>
                  <p:pic>
                    <p:nvPicPr>
                      <p:cNvPr id="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0441" y="5628233"/>
                        <a:ext cx="37623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字方塊 22"/>
          <p:cNvSpPr txBox="1"/>
          <p:nvPr/>
        </p:nvSpPr>
        <p:spPr>
          <a:xfrm>
            <a:off x="712979" y="3054834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(2)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642428" y="1091226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(1)</a:t>
            </a:r>
            <a:endParaRPr lang="zh-TW" altLang="en-US" dirty="0"/>
          </a:p>
        </p:txBody>
      </p:sp>
      <p:graphicFrame>
        <p:nvGraphicFramePr>
          <p:cNvPr id="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195322"/>
              </p:ext>
            </p:extLst>
          </p:nvPr>
        </p:nvGraphicFramePr>
        <p:xfrm>
          <a:off x="1712187" y="1118841"/>
          <a:ext cx="24288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7" name="Equation" r:id="rId13" imgW="2450880" imgH="368280" progId="Equation.DSMT4">
                  <p:embed/>
                </p:oleObj>
              </mc:Choice>
              <mc:Fallback>
                <p:oleObj name="Equation" r:id="rId13" imgW="2450880" imgH="368280" progId="Equation.DSMT4">
                  <p:embed/>
                  <p:pic>
                    <p:nvPicPr>
                      <p:cNvPr id="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187" y="1118841"/>
                        <a:ext cx="24288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719184" y="1595529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</a:t>
            </a:r>
            <a:endParaRPr lang="zh-TW" altLang="en-US" dirty="0"/>
          </a:p>
        </p:txBody>
      </p:sp>
      <p:graphicFrame>
        <p:nvGraphicFramePr>
          <p:cNvPr id="2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203098"/>
              </p:ext>
            </p:extLst>
          </p:nvPr>
        </p:nvGraphicFramePr>
        <p:xfrm>
          <a:off x="1669202" y="1601441"/>
          <a:ext cx="28813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8" name="Equation" r:id="rId15" imgW="2908080" imgH="545760" progId="Equation.DSMT4">
                  <p:embed/>
                </p:oleObj>
              </mc:Choice>
              <mc:Fallback>
                <p:oleObj name="Equation" r:id="rId15" imgW="2908080" imgH="545760" progId="Equation.DSMT4">
                  <p:embed/>
                  <p:pic>
                    <p:nvPicPr>
                      <p:cNvPr id="1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202" y="1601441"/>
                        <a:ext cx="288131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279478"/>
              </p:ext>
            </p:extLst>
          </p:nvPr>
        </p:nvGraphicFramePr>
        <p:xfrm>
          <a:off x="1652461" y="2192411"/>
          <a:ext cx="28940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9" name="Equation" r:id="rId17" imgW="2920680" imgH="545760" progId="Equation.DSMT4">
                  <p:embed/>
                </p:oleObj>
              </mc:Choice>
              <mc:Fallback>
                <p:oleObj name="Equation" r:id="rId17" imgW="2920680" imgH="545760" progId="Equation.DSMT4">
                  <p:embed/>
                  <p:pic>
                    <p:nvPicPr>
                      <p:cNvPr id="2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461" y="2192411"/>
                        <a:ext cx="289401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15891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D735BA-355B-40C0-8C34-F09C6D63966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361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11560" y="427038"/>
            <a:ext cx="5438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One can prove that </a:t>
            </a:r>
            <a:endParaRPr lang="zh-TW" altLang="en-US" dirty="0"/>
          </a:p>
        </p:txBody>
      </p:sp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539600"/>
              </p:ext>
            </p:extLst>
          </p:nvPr>
        </p:nvGraphicFramePr>
        <p:xfrm>
          <a:off x="1115616" y="1052736"/>
          <a:ext cx="20748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0" name="Equation" r:id="rId3" imgW="2095200" imgH="393480" progId="Equation.DSMT4">
                  <p:embed/>
                </p:oleObj>
              </mc:Choice>
              <mc:Fallback>
                <p:oleObj name="Equation" r:id="rId3" imgW="2095200" imgH="393480" progId="Equation.DSMT4">
                  <p:embed/>
                  <p:pic>
                    <p:nvPicPr>
                      <p:cNvPr id="2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052736"/>
                        <a:ext cx="20748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626105"/>
              </p:ext>
            </p:extLst>
          </p:nvPr>
        </p:nvGraphicFramePr>
        <p:xfrm>
          <a:off x="5006975" y="1052513"/>
          <a:ext cx="20875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1" name="Equation" r:id="rId5" imgW="2108160" imgH="393480" progId="Equation.DSMT4">
                  <p:embed/>
                </p:oleObj>
              </mc:Choice>
              <mc:Fallback>
                <p:oleObj name="Equation" r:id="rId5" imgW="2108160" imgH="393480" progId="Equation.DSMT4">
                  <p:embed/>
                  <p:pic>
                    <p:nvPicPr>
                      <p:cNvPr id="1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975" y="1052513"/>
                        <a:ext cx="20875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427554"/>
              </p:ext>
            </p:extLst>
          </p:nvPr>
        </p:nvGraphicFramePr>
        <p:xfrm>
          <a:off x="1115616" y="1587377"/>
          <a:ext cx="24018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2" name="Equation" r:id="rId7" imgW="2425680" imgH="419040" progId="Equation.DSMT4">
                  <p:embed/>
                </p:oleObj>
              </mc:Choice>
              <mc:Fallback>
                <p:oleObj name="Equation" r:id="rId7" imgW="2425680" imgH="419040" progId="Equation.DSMT4">
                  <p:embed/>
                  <p:pic>
                    <p:nvPicPr>
                      <p:cNvPr id="1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587377"/>
                        <a:ext cx="240188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947526"/>
              </p:ext>
            </p:extLst>
          </p:nvPr>
        </p:nvGraphicFramePr>
        <p:xfrm>
          <a:off x="5006975" y="1640801"/>
          <a:ext cx="23383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3" name="Equation" r:id="rId9" imgW="2361960" imgH="419040" progId="Equation.DSMT4">
                  <p:embed/>
                </p:oleObj>
              </mc:Choice>
              <mc:Fallback>
                <p:oleObj name="Equation" r:id="rId9" imgW="2361960" imgH="419040" progId="Equation.DSMT4">
                  <p:embed/>
                  <p:pic>
                    <p:nvPicPr>
                      <p:cNvPr id="1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975" y="1640801"/>
                        <a:ext cx="233838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779719"/>
              </p:ext>
            </p:extLst>
          </p:nvPr>
        </p:nvGraphicFramePr>
        <p:xfrm>
          <a:off x="1122363" y="2147888"/>
          <a:ext cx="23891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4" name="Equation" r:id="rId11" imgW="2412720" imgH="419040" progId="Equation.DSMT4">
                  <p:embed/>
                </p:oleObj>
              </mc:Choice>
              <mc:Fallback>
                <p:oleObj name="Equation" r:id="rId11" imgW="2412720" imgH="419040" progId="Equation.DSMT4">
                  <p:embed/>
                  <p:pic>
                    <p:nvPicPr>
                      <p:cNvPr id="2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3" y="2147888"/>
                        <a:ext cx="238918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178044"/>
              </p:ext>
            </p:extLst>
          </p:nvPr>
        </p:nvGraphicFramePr>
        <p:xfrm>
          <a:off x="4981575" y="2201863"/>
          <a:ext cx="23891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5" name="Equation" r:id="rId13" imgW="2412720" imgH="419040" progId="Equation.DSMT4">
                  <p:embed/>
                </p:oleObj>
              </mc:Choice>
              <mc:Fallback>
                <p:oleObj name="Equation" r:id="rId13" imgW="2412720" imgH="419040" progId="Equation.DSMT4">
                  <p:embed/>
                  <p:pic>
                    <p:nvPicPr>
                      <p:cNvPr id="2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575" y="2201863"/>
                        <a:ext cx="238918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線單箭頭接點 2"/>
          <p:cNvCxnSpPr>
            <a:stCxn id="8" idx="1"/>
          </p:cNvCxnSpPr>
          <p:nvPr/>
        </p:nvCxnSpPr>
        <p:spPr>
          <a:xfrm flipH="1" flipV="1">
            <a:off x="3511550" y="2566988"/>
            <a:ext cx="700410" cy="3615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V="1">
            <a:off x="4860032" y="2620964"/>
            <a:ext cx="1618171" cy="307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4211960" y="2713081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note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628861" y="2809590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</a:t>
            </a:r>
            <a:endParaRPr lang="zh-TW" altLang="en-US" dirty="0"/>
          </a:p>
        </p:txBody>
      </p:sp>
      <p:graphicFrame>
        <p:nvGraphicFramePr>
          <p:cNvPr id="3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530827"/>
              </p:ext>
            </p:extLst>
          </p:nvPr>
        </p:nvGraphicFramePr>
        <p:xfrm>
          <a:off x="1211263" y="3397250"/>
          <a:ext cx="31194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6" name="Equation" r:id="rId15" imgW="3149280" imgH="545760" progId="Equation.DSMT4">
                  <p:embed/>
                </p:oleObj>
              </mc:Choice>
              <mc:Fallback>
                <p:oleObj name="Equation" r:id="rId15" imgW="3149280" imgH="545760" progId="Equation.DSMT4">
                  <p:embed/>
                  <p:pic>
                    <p:nvPicPr>
                      <p:cNvPr id="2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3397250"/>
                        <a:ext cx="311943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786647"/>
              </p:ext>
            </p:extLst>
          </p:nvPr>
        </p:nvGraphicFramePr>
        <p:xfrm>
          <a:off x="4862513" y="3384550"/>
          <a:ext cx="31337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7" name="Equation" r:id="rId17" imgW="3162240" imgH="545760" progId="Equation.DSMT4">
                  <p:embed/>
                </p:oleObj>
              </mc:Choice>
              <mc:Fallback>
                <p:oleObj name="Equation" r:id="rId17" imgW="3162240" imgH="545760" progId="Equation.DSMT4">
                  <p:embed/>
                  <p:pic>
                    <p:nvPicPr>
                      <p:cNvPr id="2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513" y="3384550"/>
                        <a:ext cx="31337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456190"/>
              </p:ext>
            </p:extLst>
          </p:nvPr>
        </p:nvGraphicFramePr>
        <p:xfrm>
          <a:off x="1186012" y="4104993"/>
          <a:ext cx="38369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8" name="Equation" r:id="rId19" imgW="3873240" imgH="571320" progId="Equation.DSMT4">
                  <p:embed/>
                </p:oleObj>
              </mc:Choice>
              <mc:Fallback>
                <p:oleObj name="Equation" r:id="rId19" imgW="3873240" imgH="571320" progId="Equation.DSMT4">
                  <p:embed/>
                  <p:pic>
                    <p:nvPicPr>
                      <p:cNvPr id="1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012" y="4104993"/>
                        <a:ext cx="38369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404290"/>
              </p:ext>
            </p:extLst>
          </p:nvPr>
        </p:nvGraphicFramePr>
        <p:xfrm>
          <a:off x="1186012" y="4760912"/>
          <a:ext cx="3987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9" name="Equation" r:id="rId21" imgW="4025880" imgH="571320" progId="Equation.DSMT4">
                  <p:embed/>
                </p:oleObj>
              </mc:Choice>
              <mc:Fallback>
                <p:oleObj name="Equation" r:id="rId21" imgW="4025880" imgH="571320" progId="Equation.DSMT4">
                  <p:embed/>
                  <p:pic>
                    <p:nvPicPr>
                      <p:cNvPr id="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012" y="4760912"/>
                        <a:ext cx="3987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500493"/>
              </p:ext>
            </p:extLst>
          </p:nvPr>
        </p:nvGraphicFramePr>
        <p:xfrm>
          <a:off x="1185218" y="5334056"/>
          <a:ext cx="38385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0" name="Equation" r:id="rId23" imgW="3873240" imgH="571320" progId="Equation.DSMT4">
                  <p:embed/>
                </p:oleObj>
              </mc:Choice>
              <mc:Fallback>
                <p:oleObj name="Equation" r:id="rId23" imgW="3873240" imgH="571320" progId="Equation.DSMT4">
                  <p:embed/>
                  <p:pic>
                    <p:nvPicPr>
                      <p:cNvPr id="2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218" y="5334056"/>
                        <a:ext cx="38385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968210"/>
              </p:ext>
            </p:extLst>
          </p:nvPr>
        </p:nvGraphicFramePr>
        <p:xfrm>
          <a:off x="1190385" y="5991619"/>
          <a:ext cx="40020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1" name="Equation" r:id="rId25" imgW="4038480" imgH="571320" progId="Equation.DSMT4">
                  <p:embed/>
                </p:oleObj>
              </mc:Choice>
              <mc:Fallback>
                <p:oleObj name="Equation" r:id="rId25" imgW="4038480" imgH="571320" progId="Equation.DSMT4">
                  <p:embed/>
                  <p:pic>
                    <p:nvPicPr>
                      <p:cNvPr id="2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385" y="5991619"/>
                        <a:ext cx="40020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5150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D735BA-355B-40C0-8C34-F09C6D63966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362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037095"/>
              </p:ext>
            </p:extLst>
          </p:nvPr>
        </p:nvGraphicFramePr>
        <p:xfrm>
          <a:off x="1835696" y="836712"/>
          <a:ext cx="46799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10" name="Equation" r:id="rId3" imgW="4724280" imgH="380880" progId="Equation.DSMT4">
                  <p:embed/>
                </p:oleObj>
              </mc:Choice>
              <mc:Fallback>
                <p:oleObj name="Equation" r:id="rId3" imgW="4724280" imgH="380880" progId="Equation.DSMT4">
                  <p:embed/>
                  <p:pic>
                    <p:nvPicPr>
                      <p:cNvPr id="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836712"/>
                        <a:ext cx="46799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296828"/>
              </p:ext>
            </p:extLst>
          </p:nvPr>
        </p:nvGraphicFramePr>
        <p:xfrm>
          <a:off x="1801213" y="2420888"/>
          <a:ext cx="50577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11" name="Equation" r:id="rId5" imgW="5105160" imgH="380880" progId="Equation.DSMT4">
                  <p:embed/>
                </p:oleObj>
              </mc:Choice>
              <mc:Fallback>
                <p:oleObj name="Equation" r:id="rId5" imgW="5105160" imgH="380880" progId="Equation.DSMT4">
                  <p:embed/>
                  <p:pic>
                    <p:nvPicPr>
                      <p:cNvPr id="2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213" y="2420888"/>
                        <a:ext cx="50577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線單箭頭接點 3"/>
          <p:cNvCxnSpPr/>
          <p:nvPr/>
        </p:nvCxnSpPr>
        <p:spPr>
          <a:xfrm>
            <a:off x="3131840" y="1217712"/>
            <a:ext cx="0" cy="1203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4175671" y="1217712"/>
            <a:ext cx="0" cy="1203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5148064" y="1217712"/>
            <a:ext cx="1152128" cy="1203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H="1">
            <a:off x="5220072" y="1217712"/>
            <a:ext cx="792088" cy="1203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物件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869810"/>
              </p:ext>
            </p:extLst>
          </p:nvPr>
        </p:nvGraphicFramePr>
        <p:xfrm>
          <a:off x="2880196" y="1673321"/>
          <a:ext cx="215640" cy="26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12" name="Equation" r:id="rId7" imgW="215640" imgH="266400" progId="Equation.DSMT4">
                  <p:embed/>
                </p:oleObj>
              </mc:Choice>
              <mc:Fallback>
                <p:oleObj name="Equation" r:id="rId7" imgW="215640" imgH="266400" progId="Equation.DSMT4">
                  <p:embed/>
                  <p:pic>
                    <p:nvPicPr>
                      <p:cNvPr id="16" name="物件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196" y="1673321"/>
                        <a:ext cx="215640" cy="2664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物件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015231"/>
              </p:ext>
            </p:extLst>
          </p:nvPr>
        </p:nvGraphicFramePr>
        <p:xfrm>
          <a:off x="3924027" y="1650977"/>
          <a:ext cx="215640" cy="26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13" name="Equation" r:id="rId9" imgW="215640" imgH="266400" progId="Equation.DSMT4">
                  <p:embed/>
                </p:oleObj>
              </mc:Choice>
              <mc:Fallback>
                <p:oleObj name="Equation" r:id="rId9" imgW="215640" imgH="266400" progId="Equation.DSMT4">
                  <p:embed/>
                  <p:pic>
                    <p:nvPicPr>
                      <p:cNvPr id="32" name="物件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027" y="1650977"/>
                        <a:ext cx="215640" cy="2664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物件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685350"/>
              </p:ext>
            </p:extLst>
          </p:nvPr>
        </p:nvGraphicFramePr>
        <p:xfrm>
          <a:off x="5126196" y="1432479"/>
          <a:ext cx="215640" cy="26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14" name="Equation" r:id="rId10" imgW="215640" imgH="266400" progId="Equation.DSMT4">
                  <p:embed/>
                </p:oleObj>
              </mc:Choice>
              <mc:Fallback>
                <p:oleObj name="Equation" r:id="rId10" imgW="215640" imgH="266400" progId="Equation.DSMT4">
                  <p:embed/>
                  <p:pic>
                    <p:nvPicPr>
                      <p:cNvPr id="32" name="物件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196" y="1432479"/>
                        <a:ext cx="215640" cy="2664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物件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479410"/>
              </p:ext>
            </p:extLst>
          </p:nvPr>
        </p:nvGraphicFramePr>
        <p:xfrm>
          <a:off x="5868528" y="1408302"/>
          <a:ext cx="215640" cy="26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15" name="Equation" r:id="rId11" imgW="215640" imgH="266400" progId="Equation.DSMT4">
                  <p:embed/>
                </p:oleObj>
              </mc:Choice>
              <mc:Fallback>
                <p:oleObj name="Equation" r:id="rId11" imgW="215640" imgH="266400" progId="Equation.DSMT4">
                  <p:embed/>
                  <p:pic>
                    <p:nvPicPr>
                      <p:cNvPr id="32" name="物件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528" y="1408302"/>
                        <a:ext cx="215640" cy="2664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80193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D735BA-355B-40C0-8C34-F09C6D63966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363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11560" y="403553"/>
            <a:ext cx="7633220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4.3.3  </a:t>
            </a:r>
            <a:r>
              <a:rPr lang="en-US" altLang="zh-TW" sz="28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Parseval’s</a:t>
            </a: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Theorem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861098"/>
              </p:ext>
            </p:extLst>
          </p:nvPr>
        </p:nvGraphicFramePr>
        <p:xfrm>
          <a:off x="2123728" y="1130662"/>
          <a:ext cx="31972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5" name="Equation" r:id="rId3" imgW="3225600" imgH="558720" progId="Equation.DSMT4">
                  <p:embed/>
                </p:oleObj>
              </mc:Choice>
              <mc:Fallback>
                <p:oleObj name="Equation" r:id="rId3" imgW="3225600" imgH="558720" progId="Equation.DSMT4">
                  <p:embed/>
                  <p:pic>
                    <p:nvPicPr>
                      <p:cNvPr id="2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130662"/>
                        <a:ext cx="319722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622716" y="1713970"/>
            <a:ext cx="7837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Parseval’s</a:t>
            </a:r>
            <a:r>
              <a:rPr lang="en-US" altLang="zh-TW" dirty="0"/>
              <a:t> theorem is also called the </a:t>
            </a:r>
            <a:r>
              <a:rPr lang="en-US" altLang="zh-TW" dirty="0">
                <a:solidFill>
                  <a:srgbClr val="3333FF"/>
                </a:solidFill>
              </a:rPr>
              <a:t>energy preservation property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rgbClr val="3333FF"/>
                </a:solidFill>
              </a:rPr>
              <a:t>Rayleigh’s Theorem</a:t>
            </a:r>
            <a:r>
              <a:rPr lang="en-US" altLang="zh-TW" dirty="0"/>
              <a:t>, or </a:t>
            </a:r>
            <a:r>
              <a:rPr lang="en-US" altLang="zh-TW" dirty="0" err="1">
                <a:solidFill>
                  <a:srgbClr val="3333FF"/>
                </a:solidFill>
              </a:rPr>
              <a:t>Plancheral’s</a:t>
            </a:r>
            <a:r>
              <a:rPr lang="en-US" altLang="zh-TW" dirty="0">
                <a:solidFill>
                  <a:srgbClr val="3333FF"/>
                </a:solidFill>
              </a:rPr>
              <a:t> Theorem</a:t>
            </a:r>
            <a:r>
              <a:rPr lang="en-US" altLang="zh-TW" dirty="0"/>
              <a:t>.  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22716" y="2645003"/>
            <a:ext cx="2653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(Proof): </a:t>
            </a:r>
            <a:endParaRPr lang="zh-TW" altLang="en-US" dirty="0"/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436657"/>
              </p:ext>
            </p:extLst>
          </p:nvPr>
        </p:nvGraphicFramePr>
        <p:xfrm>
          <a:off x="919163" y="3109913"/>
          <a:ext cx="64912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6" name="Equation" r:id="rId5" imgW="6337080" imgH="533160" progId="Equation.DSMT4">
                  <p:embed/>
                </p:oleObj>
              </mc:Choice>
              <mc:Fallback>
                <p:oleObj name="Equation" r:id="rId5" imgW="6337080" imgH="533160" progId="Equation.DSMT4">
                  <p:embed/>
                  <p:pic>
                    <p:nvPicPr>
                      <p:cNvPr id="2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3109913"/>
                        <a:ext cx="6491287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278552"/>
              </p:ext>
            </p:extLst>
          </p:nvPr>
        </p:nvGraphicFramePr>
        <p:xfrm>
          <a:off x="585788" y="3749675"/>
          <a:ext cx="43973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7" name="Equation" r:id="rId7" imgW="4292280" imgH="583920" progId="Equation.DSMT4">
                  <p:embed/>
                </p:oleObj>
              </mc:Choice>
              <mc:Fallback>
                <p:oleObj name="Equation" r:id="rId7" imgW="4292280" imgH="583920" progId="Equation.DSMT4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3749675"/>
                        <a:ext cx="439737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556440"/>
              </p:ext>
            </p:extLst>
          </p:nvPr>
        </p:nvGraphicFramePr>
        <p:xfrm>
          <a:off x="585788" y="4455454"/>
          <a:ext cx="35369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8" name="Equation" r:id="rId9" imgW="3454200" imgH="507960" progId="Equation.DSMT4">
                  <p:embed/>
                </p:oleObj>
              </mc:Choice>
              <mc:Fallback>
                <p:oleObj name="Equation" r:id="rId9" imgW="3454200" imgH="507960" progId="Equation.DSMT4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4455454"/>
                        <a:ext cx="353695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字方塊 27"/>
          <p:cNvSpPr txBox="1"/>
          <p:nvPr/>
        </p:nvSpPr>
        <p:spPr>
          <a:xfrm>
            <a:off x="4672316" y="4546855"/>
            <a:ext cx="2653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(from page 344)</a:t>
            </a:r>
            <a:endParaRPr lang="zh-TW" altLang="en-US" dirty="0"/>
          </a:p>
        </p:txBody>
      </p:sp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123838"/>
              </p:ext>
            </p:extLst>
          </p:nvPr>
        </p:nvGraphicFramePr>
        <p:xfrm>
          <a:off x="563475" y="5214505"/>
          <a:ext cx="202882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9" name="Equation" r:id="rId11" imgW="1981080" imgH="507960" progId="Equation.DSMT4">
                  <p:embed/>
                </p:oleObj>
              </mc:Choice>
              <mc:Fallback>
                <p:oleObj name="Equation" r:id="rId11" imgW="1981080" imgH="507960" progId="Equation.DSMT4">
                  <p:embed/>
                  <p:pic>
                    <p:nvPicPr>
                      <p:cNvPr id="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75" y="5214505"/>
                        <a:ext cx="2028825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文字方塊 29"/>
          <p:cNvSpPr txBox="1"/>
          <p:nvPr/>
        </p:nvSpPr>
        <p:spPr>
          <a:xfrm>
            <a:off x="3101600" y="5214505"/>
            <a:ext cx="4854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(from the sifting property) </a:t>
            </a:r>
            <a:endParaRPr lang="zh-TW" altLang="en-US" dirty="0"/>
          </a:p>
        </p:txBody>
      </p:sp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98691"/>
              </p:ext>
            </p:extLst>
          </p:nvPr>
        </p:nvGraphicFramePr>
        <p:xfrm>
          <a:off x="599795" y="5898792"/>
          <a:ext cx="15605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70" name="Equation" r:id="rId13" imgW="1523880" imgH="507960" progId="Equation.DSMT4">
                  <p:embed/>
                </p:oleObj>
              </mc:Choice>
              <mc:Fallback>
                <p:oleObj name="Equation" r:id="rId13" imgW="1523880" imgH="507960" progId="Equation.DSMT4">
                  <p:embed/>
                  <p:pic>
                    <p:nvPicPr>
                      <p:cNvPr id="2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95" y="5898792"/>
                        <a:ext cx="1560513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29340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D735BA-355B-40C0-8C34-F09C6D63966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364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104147"/>
              </p:ext>
            </p:extLst>
          </p:nvPr>
        </p:nvGraphicFramePr>
        <p:xfrm>
          <a:off x="1576388" y="1130300"/>
          <a:ext cx="42926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0" name="Equation" r:id="rId3" imgW="4330440" imgH="558720" progId="Equation.DSMT4">
                  <p:embed/>
                </p:oleObj>
              </mc:Choice>
              <mc:Fallback>
                <p:oleObj name="Equation" r:id="rId3" imgW="4330440" imgH="55872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1130300"/>
                        <a:ext cx="429260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395536" y="446494"/>
            <a:ext cx="78377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Generalized </a:t>
            </a:r>
            <a:r>
              <a:rPr lang="en-US" altLang="zh-TW" dirty="0" err="1">
                <a:solidFill>
                  <a:srgbClr val="3333FF"/>
                </a:solidFill>
              </a:rPr>
              <a:t>Parseval’s</a:t>
            </a:r>
            <a:r>
              <a:rPr lang="en-US" altLang="zh-TW" dirty="0">
                <a:solidFill>
                  <a:srgbClr val="3333FF"/>
                </a:solidFill>
              </a:rPr>
              <a:t> Theorem</a:t>
            </a:r>
            <a:endParaRPr lang="zh-TW" altLang="en-US" dirty="0">
              <a:solidFill>
                <a:srgbClr val="3333FF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67544" y="1844824"/>
            <a:ext cx="78377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It also called the </a:t>
            </a:r>
            <a:r>
              <a:rPr lang="en-US" altLang="zh-TW" dirty="0">
                <a:solidFill>
                  <a:srgbClr val="3333FF"/>
                </a:solidFill>
              </a:rPr>
              <a:t>power theorem</a:t>
            </a:r>
            <a:r>
              <a:rPr lang="en-US" altLang="zh-TW" dirty="0"/>
              <a:t>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9284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D735BA-355B-40C0-8C34-F09C6D63966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365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55576" y="2132856"/>
            <a:ext cx="6480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[Example 6] </a:t>
            </a:r>
            <a:r>
              <a:rPr lang="en-US" altLang="zh-TW" dirty="0"/>
              <a:t>Determine the following integral:</a:t>
            </a:r>
            <a:endParaRPr lang="zh-TW" altLang="en-US" b="1" dirty="0"/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004413"/>
              </p:ext>
            </p:extLst>
          </p:nvPr>
        </p:nvGraphicFramePr>
        <p:xfrm>
          <a:off x="2374454" y="2649925"/>
          <a:ext cx="27241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3" name="Equation" r:id="rId3" imgW="2730240" imgH="545760" progId="Equation.DSMT4">
                  <p:embed/>
                </p:oleObj>
              </mc:Choice>
              <mc:Fallback>
                <p:oleObj name="Equation" r:id="rId3" imgW="2730240" imgH="545760" progId="Equation.DSMT4">
                  <p:embed/>
                  <p:pic>
                    <p:nvPicPr>
                      <p:cNvPr id="11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454" y="2649925"/>
                        <a:ext cx="2724150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771600" y="3346182"/>
            <a:ext cx="31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(Solution): Since </a:t>
            </a:r>
            <a:endParaRPr lang="zh-TW" altLang="en-US" dirty="0"/>
          </a:p>
        </p:txBody>
      </p:sp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184924"/>
              </p:ext>
            </p:extLst>
          </p:nvPr>
        </p:nvGraphicFramePr>
        <p:xfrm>
          <a:off x="1331640" y="3790659"/>
          <a:ext cx="4406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4" name="Equation" r:id="rId5" imgW="4406760" imgH="545760" progId="Equation.DSMT4">
                  <p:embed/>
                </p:oleObj>
              </mc:Choice>
              <mc:Fallback>
                <p:oleObj name="Equation" r:id="rId5" imgW="4406760" imgH="545760" progId="Equation.DSMT4">
                  <p:embed/>
                  <p:pic>
                    <p:nvPicPr>
                      <p:cNvPr id="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790659"/>
                        <a:ext cx="44069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711276"/>
              </p:ext>
            </p:extLst>
          </p:nvPr>
        </p:nvGraphicFramePr>
        <p:xfrm>
          <a:off x="1333128" y="4380166"/>
          <a:ext cx="2590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5" name="Equation" r:id="rId7" imgW="2590560" imgH="698400" progId="Equation.DSMT4">
                  <p:embed/>
                </p:oleObj>
              </mc:Choice>
              <mc:Fallback>
                <p:oleObj name="Equation" r:id="rId7" imgW="2590560" imgH="698400" progId="Equation.DSMT4">
                  <p:embed/>
                  <p:pic>
                    <p:nvPicPr>
                      <p:cNvPr id="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128" y="4380166"/>
                        <a:ext cx="2590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物件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958425"/>
              </p:ext>
            </p:extLst>
          </p:nvPr>
        </p:nvGraphicFramePr>
        <p:xfrm>
          <a:off x="971600" y="5098139"/>
          <a:ext cx="7312025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6" name="Equation" r:id="rId9" imgW="7327800" imgH="1384200" progId="Equation.DSMT4">
                  <p:embed/>
                </p:oleObj>
              </mc:Choice>
              <mc:Fallback>
                <p:oleObj name="Equation" r:id="rId9" imgW="7327800" imgH="1384200" progId="Equation.DSMT4">
                  <p:embed/>
                  <p:pic>
                    <p:nvPicPr>
                      <p:cNvPr id="11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098139"/>
                        <a:ext cx="7312025" cy="1373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文字方塊 31"/>
          <p:cNvSpPr txBox="1"/>
          <p:nvPr/>
        </p:nvSpPr>
        <p:spPr>
          <a:xfrm>
            <a:off x="755576" y="421623"/>
            <a:ext cx="6480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[Example 5] </a:t>
            </a:r>
            <a:r>
              <a:rPr lang="en-US" altLang="zh-TW" dirty="0"/>
              <a:t>Determine the following integral:</a:t>
            </a:r>
            <a:endParaRPr lang="zh-TW" altLang="en-US" b="1" dirty="0"/>
          </a:p>
        </p:txBody>
      </p:sp>
      <p:graphicFrame>
        <p:nvGraphicFramePr>
          <p:cNvPr id="33" name="物件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72640"/>
              </p:ext>
            </p:extLst>
          </p:nvPr>
        </p:nvGraphicFramePr>
        <p:xfrm>
          <a:off x="2483768" y="865541"/>
          <a:ext cx="16351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7" name="Equation" r:id="rId11" imgW="1638000" imgH="545760" progId="Equation.DSMT4">
                  <p:embed/>
                </p:oleObj>
              </mc:Choice>
              <mc:Fallback>
                <p:oleObj name="Equation" r:id="rId11" imgW="1638000" imgH="545760" progId="Equation.DSMT4">
                  <p:embed/>
                  <p:pic>
                    <p:nvPicPr>
                      <p:cNvPr id="11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865541"/>
                        <a:ext cx="1635125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3771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32657" y="323972"/>
            <a:ext cx="7489825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Review: Fourier Series of the Complex Form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539552" y="1484784"/>
            <a:ext cx="75610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If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=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+</a:t>
            </a:r>
            <a:r>
              <a:rPr lang="en-US" altLang="zh-TW" sz="2200" i="1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), then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61460" y="949327"/>
            <a:ext cx="75610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(Compared to pages 273, 276)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902439"/>
              </p:ext>
            </p:extLst>
          </p:nvPr>
        </p:nvGraphicFramePr>
        <p:xfrm>
          <a:off x="1358900" y="1971675"/>
          <a:ext cx="30829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0" name="Equation" r:id="rId3" imgW="3047760" imgH="749160" progId="Equation.DSMT4">
                  <p:embed/>
                </p:oleObj>
              </mc:Choice>
              <mc:Fallback>
                <p:oleObj name="Equation" r:id="rId3" imgW="3047760" imgH="749160" progId="Equation.DSMT4">
                  <p:embed/>
                  <p:pic>
                    <p:nvPicPr>
                      <p:cNvPr id="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1971675"/>
                        <a:ext cx="308292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555170" y="2780154"/>
            <a:ext cx="10645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where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684708"/>
              </p:ext>
            </p:extLst>
          </p:nvPr>
        </p:nvGraphicFramePr>
        <p:xfrm>
          <a:off x="1384660" y="3267045"/>
          <a:ext cx="5119687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1" name="Equation" r:id="rId5" imgW="5067000" imgH="1180800" progId="Equation.DSMT4">
                  <p:embed/>
                </p:oleObj>
              </mc:Choice>
              <mc:Fallback>
                <p:oleObj name="Equation" r:id="rId5" imgW="5067000" imgH="1180800" progId="Equation.DSMT4">
                  <p:embed/>
                  <p:pic>
                    <p:nvPicPr>
                      <p:cNvPr id="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660" y="3267045"/>
                        <a:ext cx="5119687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851425"/>
              </p:ext>
            </p:extLst>
          </p:nvPr>
        </p:nvGraphicFramePr>
        <p:xfrm>
          <a:off x="1410624" y="4671929"/>
          <a:ext cx="36322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2" name="Equation" r:id="rId7" imgW="3593880" imgH="863280" progId="Equation.DSMT4">
                  <p:embed/>
                </p:oleObj>
              </mc:Choice>
              <mc:Fallback>
                <p:oleObj name="Equation" r:id="rId7" imgW="3593880" imgH="863280" progId="Equation.DSMT4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624" y="4671929"/>
                        <a:ext cx="363220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5307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D735BA-355B-40C0-8C34-F09C6D63966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366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79340" y="950722"/>
            <a:ext cx="7856174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4.4.1  Uncertainty Principles from Different Views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586642" y="1557955"/>
            <a:ext cx="78488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(1) From the Point of View of the Scaling Property </a:t>
            </a:r>
            <a:endParaRPr lang="zh-TW" altLang="en-US" dirty="0"/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941048"/>
              </p:ext>
            </p:extLst>
          </p:nvPr>
        </p:nvGraphicFramePr>
        <p:xfrm>
          <a:off x="2869144" y="1993094"/>
          <a:ext cx="2354263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51" name="Equation" r:id="rId3" imgW="2298600" imgH="634680" progId="Equation.DSMT4">
                  <p:embed/>
                </p:oleObj>
              </mc:Choice>
              <mc:Fallback>
                <p:oleObj name="Equation" r:id="rId3" imgW="2298600" imgH="634680" progId="Equation.DSMT4">
                  <p:embed/>
                  <p:pic>
                    <p:nvPicPr>
                      <p:cNvPr id="3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9144" y="1993094"/>
                        <a:ext cx="2354263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600798" y="2657322"/>
            <a:ext cx="7344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wide in the time domain </a:t>
            </a:r>
            <a:r>
              <a:rPr lang="en-US" altLang="zh-TW" dirty="0">
                <a:sym typeface="Symbol" panose="05050102010706020507" pitchFamily="18" charset="2"/>
              </a:rPr>
              <a:t> narrow in the frequency domain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00798" y="3088209"/>
            <a:ext cx="7344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narrow in the time domain </a:t>
            </a:r>
            <a:r>
              <a:rPr lang="en-US" altLang="zh-TW" dirty="0">
                <a:sym typeface="Symbol" panose="05050102010706020507" pitchFamily="18" charset="2"/>
              </a:rPr>
              <a:t> wide in the frequency domain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05" y="3542625"/>
            <a:ext cx="6984776" cy="3027500"/>
          </a:xfrm>
          <a:prstGeom prst="rect">
            <a:avLst/>
          </a:prstGeom>
        </p:spPr>
      </p:pic>
      <p:graphicFrame>
        <p:nvGraphicFramePr>
          <p:cNvPr id="26" name="物件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114079"/>
              </p:ext>
            </p:extLst>
          </p:nvPr>
        </p:nvGraphicFramePr>
        <p:xfrm>
          <a:off x="4046276" y="4088022"/>
          <a:ext cx="651240" cy="377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52" name="Equation" r:id="rId6" imgW="723600" imgH="419040" progId="Equation.DSMT4">
                  <p:embed/>
                </p:oleObj>
              </mc:Choice>
              <mc:Fallback>
                <p:oleObj name="Equation" r:id="rId6" imgW="723600" imgH="419040" progId="Equation.DSMT4">
                  <p:embed/>
                  <p:pic>
                    <p:nvPicPr>
                      <p:cNvPr id="24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276" y="4088022"/>
                        <a:ext cx="651240" cy="377136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物件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346854"/>
              </p:ext>
            </p:extLst>
          </p:nvPr>
        </p:nvGraphicFramePr>
        <p:xfrm>
          <a:off x="4050130" y="5451642"/>
          <a:ext cx="651240" cy="377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53" name="Equation" r:id="rId6" imgW="723600" imgH="419040" progId="Equation.DSMT4">
                  <p:embed/>
                </p:oleObj>
              </mc:Choice>
              <mc:Fallback>
                <p:oleObj name="Equation" r:id="rId6" imgW="723600" imgH="419040" progId="Equation.DSMT4">
                  <p:embed/>
                  <p:pic>
                    <p:nvPicPr>
                      <p:cNvPr id="25" name="物件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0130" y="5451642"/>
                        <a:ext cx="651240" cy="377136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779937"/>
              </p:ext>
            </p:extLst>
          </p:nvPr>
        </p:nvGraphicFramePr>
        <p:xfrm>
          <a:off x="672517" y="4098446"/>
          <a:ext cx="6111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54" name="Equation" r:id="rId8" imgW="596880" imgH="355320" progId="Equation.DSMT4">
                  <p:embed/>
                </p:oleObj>
              </mc:Choice>
              <mc:Fallback>
                <p:oleObj name="Equation" r:id="rId8" imgW="596880" imgH="355320" progId="Equation.DSMT4">
                  <p:embed/>
                  <p:pic>
                    <p:nvPicPr>
                      <p:cNvPr id="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517" y="4098446"/>
                        <a:ext cx="61118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59472"/>
              </p:ext>
            </p:extLst>
          </p:nvPr>
        </p:nvGraphicFramePr>
        <p:xfrm>
          <a:off x="607552" y="5461577"/>
          <a:ext cx="74136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55" name="Equation" r:id="rId10" imgW="723600" imgH="355320" progId="Equation.DSMT4">
                  <p:embed/>
                </p:oleObj>
              </mc:Choice>
              <mc:Fallback>
                <p:oleObj name="Equation" r:id="rId10" imgW="723600" imgH="355320" progId="Equation.DSMT4">
                  <p:embed/>
                  <p:pic>
                    <p:nvPicPr>
                      <p:cNvPr id="3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52" y="5461577"/>
                        <a:ext cx="74136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462429"/>
              </p:ext>
            </p:extLst>
          </p:nvPr>
        </p:nvGraphicFramePr>
        <p:xfrm>
          <a:off x="7466205" y="4050548"/>
          <a:ext cx="8715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56" name="Equation" r:id="rId12" imgW="850680" imgH="355320" progId="Equation.DSMT4">
                  <p:embed/>
                </p:oleObj>
              </mc:Choice>
              <mc:Fallback>
                <p:oleObj name="Equation" r:id="rId12" imgW="850680" imgH="355320" progId="Equation.DSMT4">
                  <p:embed/>
                  <p:pic>
                    <p:nvPicPr>
                      <p:cNvPr id="3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205" y="4050548"/>
                        <a:ext cx="871538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508979"/>
              </p:ext>
            </p:extLst>
          </p:nvPr>
        </p:nvGraphicFramePr>
        <p:xfrm>
          <a:off x="7305214" y="5291897"/>
          <a:ext cx="113030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57" name="Equation" r:id="rId14" imgW="1104840" imgH="634680" progId="Equation.DSMT4">
                  <p:embed/>
                </p:oleObj>
              </mc:Choice>
              <mc:Fallback>
                <p:oleObj name="Equation" r:id="rId14" imgW="1104840" imgH="634680" progId="Equation.DSMT4">
                  <p:embed/>
                  <p:pic>
                    <p:nvPicPr>
                      <p:cNvPr id="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5214" y="5291897"/>
                        <a:ext cx="1130300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79340" y="277430"/>
            <a:ext cx="76332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</a:rPr>
              <a:t>4.4  Uncertainty Principles</a:t>
            </a:r>
          </a:p>
        </p:txBody>
      </p:sp>
    </p:spTree>
    <p:extLst>
      <p:ext uri="{BB962C8B-B14F-4D97-AF65-F5344CB8AC3E}">
        <p14:creationId xmlns:p14="http://schemas.microsoft.com/office/powerpoint/2010/main" val="16553285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D735BA-355B-40C0-8C34-F09C6D63966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367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67544" y="548680"/>
            <a:ext cx="78488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(2) From the Point of View of Equivalent Width 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827584" y="1123890"/>
            <a:ext cx="46529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Equivalent Width in the Time Domain: </a:t>
            </a:r>
            <a:endParaRPr lang="zh-TW" altLang="en-US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992410"/>
              </p:ext>
            </p:extLst>
          </p:nvPr>
        </p:nvGraphicFramePr>
        <p:xfrm>
          <a:off x="2195736" y="1550923"/>
          <a:ext cx="1770062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3" name="Equation" r:id="rId3" imgW="1726920" imgH="850680" progId="Equation.DSMT4">
                  <p:embed/>
                </p:oleObj>
              </mc:Choice>
              <mc:Fallback>
                <p:oleObj name="Equation" r:id="rId3" imgW="1726920" imgH="850680" progId="Equation.DSMT4">
                  <p:embed/>
                  <p:pic>
                    <p:nvPicPr>
                      <p:cNvPr id="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550923"/>
                        <a:ext cx="1770062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755576" y="2492896"/>
            <a:ext cx="35413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from the integration property </a:t>
            </a:r>
            <a:endParaRPr lang="zh-TW" altLang="en-US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683924"/>
              </p:ext>
            </p:extLst>
          </p:nvPr>
        </p:nvGraphicFramePr>
        <p:xfrm>
          <a:off x="4480807" y="2355914"/>
          <a:ext cx="11842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4" name="Equation" r:id="rId5" imgW="1155600" imgH="685800" progId="Equation.DSMT4">
                  <p:embed/>
                </p:oleObj>
              </mc:Choice>
              <mc:Fallback>
                <p:oleObj name="Equation" r:id="rId5" imgW="1155600" imgH="685800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0807" y="2355914"/>
                        <a:ext cx="118427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755576" y="3369508"/>
            <a:ext cx="53331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Equivalent Width in the Frequency Domain: </a:t>
            </a:r>
            <a:endParaRPr lang="zh-TW" altLang="en-US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659440"/>
              </p:ext>
            </p:extLst>
          </p:nvPr>
        </p:nvGraphicFramePr>
        <p:xfrm>
          <a:off x="2068827" y="3796135"/>
          <a:ext cx="27066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5" name="Equation" r:id="rId7" imgW="2641320" imgH="850680" progId="Equation.DSMT4">
                  <p:embed/>
                </p:oleObj>
              </mc:Choice>
              <mc:Fallback>
                <p:oleObj name="Equation" r:id="rId7" imgW="2641320" imgH="850680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827" y="3796135"/>
                        <a:ext cx="270668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738315" y="4738514"/>
            <a:ext cx="45886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Product of the Two Equivalent Widths:</a:t>
            </a:r>
            <a:endParaRPr lang="zh-TW" alt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67473"/>
              </p:ext>
            </p:extLst>
          </p:nvPr>
        </p:nvGraphicFramePr>
        <p:xfrm>
          <a:off x="2205352" y="5313724"/>
          <a:ext cx="24336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6" name="Equation" r:id="rId9" imgW="2374560" imgH="685800" progId="Equation.DSMT4">
                  <p:embed/>
                </p:oleObj>
              </mc:Choice>
              <mc:Fallback>
                <p:oleObj name="Equation" r:id="rId9" imgW="2374560" imgH="68580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352" y="5313724"/>
                        <a:ext cx="2433638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745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D735BA-355B-40C0-8C34-F09C6D63966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368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67544" y="54868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(3) </a:t>
            </a:r>
            <a:r>
              <a:rPr lang="en-US" altLang="zh-TW" sz="2400" dirty="0"/>
              <a:t>Heisenberg’s Uncertainty Principle </a:t>
            </a:r>
            <a:endParaRPr lang="zh-TW" altLang="en-US" dirty="0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83716" y="1346838"/>
            <a:ext cx="76327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For a signal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), if                        when |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|        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, then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          </a:t>
            </a:r>
            <a:r>
              <a:rPr lang="el-GR" altLang="zh-TW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σ</a:t>
            </a:r>
            <a:r>
              <a:rPr lang="en-US" altLang="zh-TW" sz="2200" b="1" i="1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TW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zh-TW" sz="2200" b="1" i="1" dirty="0">
                <a:solidFill>
                  <a:srgbClr val="3333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σ</a:t>
            </a:r>
            <a:r>
              <a:rPr lang="en-US" altLang="zh-TW" sz="2200" b="1" i="1" baseline="-25000" dirty="0">
                <a:solidFill>
                  <a:srgbClr val="3333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altLang="zh-TW" sz="2200" b="1" dirty="0">
                <a:solidFill>
                  <a:srgbClr val="3333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  1/4</a:t>
            </a:r>
            <a:r>
              <a:rPr lang="el-GR" altLang="zh-TW" sz="22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where                                     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01911"/>
              </p:ext>
            </p:extLst>
          </p:nvPr>
        </p:nvGraphicFramePr>
        <p:xfrm>
          <a:off x="2971800" y="1357313"/>
          <a:ext cx="13843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1" name="Equation" r:id="rId3" imgW="1384200" imgH="419040" progId="Equation.DSMT4">
                  <p:embed/>
                </p:oleObj>
              </mc:Choice>
              <mc:Fallback>
                <p:oleObj name="Equation" r:id="rId3" imgW="1384200" imgH="419040" progId="Equation.DSMT4">
                  <p:embed/>
                  <p:pic>
                    <p:nvPicPr>
                      <p:cNvPr id="92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357313"/>
                        <a:ext cx="13843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5582486" y="1583764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561565"/>
              </p:ext>
            </p:extLst>
          </p:nvPr>
        </p:nvGraphicFramePr>
        <p:xfrm>
          <a:off x="1755781" y="2866328"/>
          <a:ext cx="25019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2" name="Equation" r:id="rId5" imgW="2501640" imgH="431640" progId="Equation.DSMT4">
                  <p:embed/>
                </p:oleObj>
              </mc:Choice>
              <mc:Fallback>
                <p:oleObj name="Equation" r:id="rId5" imgW="2501640" imgH="431640" progId="Equation.DSMT4">
                  <p:embed/>
                  <p:pic>
                    <p:nvPicPr>
                      <p:cNvPr id="92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81" y="2866328"/>
                        <a:ext cx="25019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592513"/>
              </p:ext>
            </p:extLst>
          </p:nvPr>
        </p:nvGraphicFramePr>
        <p:xfrm>
          <a:off x="4870450" y="2836863"/>
          <a:ext cx="2717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3" name="Equation" r:id="rId7" imgW="2717640" imgH="431640" progId="Equation.DSMT4">
                  <p:embed/>
                </p:oleObj>
              </mc:Choice>
              <mc:Fallback>
                <p:oleObj name="Equation" r:id="rId7" imgW="2717640" imgH="431640" progId="Equation.DSMT4">
                  <p:embed/>
                  <p:pic>
                    <p:nvPicPr>
                      <p:cNvPr id="92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450" y="2836863"/>
                        <a:ext cx="27178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475656" y="2035090"/>
            <a:ext cx="1728788" cy="43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176107"/>
              </p:ext>
            </p:extLst>
          </p:nvPr>
        </p:nvGraphicFramePr>
        <p:xfrm>
          <a:off x="1755781" y="3480078"/>
          <a:ext cx="17907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4" name="Equation" r:id="rId9" imgW="1790640" imgH="431640" progId="Equation.DSMT4">
                  <p:embed/>
                </p:oleObj>
              </mc:Choice>
              <mc:Fallback>
                <p:oleObj name="Equation" r:id="rId9" imgW="1790640" imgH="431640" progId="Equation.DSMT4">
                  <p:embed/>
                  <p:pic>
                    <p:nvPicPr>
                      <p:cNvPr id="92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81" y="3480078"/>
                        <a:ext cx="17907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462287"/>
              </p:ext>
            </p:extLst>
          </p:nvPr>
        </p:nvGraphicFramePr>
        <p:xfrm>
          <a:off x="4927600" y="3508375"/>
          <a:ext cx="18161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5" name="Equation" r:id="rId11" imgW="1815840" imgH="431640" progId="Equation.DSMT4">
                  <p:embed/>
                </p:oleObj>
              </mc:Choice>
              <mc:Fallback>
                <p:oleObj name="Equation" r:id="rId11" imgW="1815840" imgH="431640" progId="Equation.DSMT4">
                  <p:embed/>
                  <p:pic>
                    <p:nvPicPr>
                      <p:cNvPr id="92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3508375"/>
                        <a:ext cx="18161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644493"/>
              </p:ext>
            </p:extLst>
          </p:nvPr>
        </p:nvGraphicFramePr>
        <p:xfrm>
          <a:off x="1755781" y="4162811"/>
          <a:ext cx="21844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6" name="Equation" r:id="rId13" imgW="2184120" imgH="799920" progId="Equation.DSMT4">
                  <p:embed/>
                </p:oleObj>
              </mc:Choice>
              <mc:Fallback>
                <p:oleObj name="Equation" r:id="rId13" imgW="2184120" imgH="799920" progId="Equation.DSMT4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81" y="4162811"/>
                        <a:ext cx="21844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42021"/>
              </p:ext>
            </p:extLst>
          </p:nvPr>
        </p:nvGraphicFramePr>
        <p:xfrm>
          <a:off x="4871221" y="4180641"/>
          <a:ext cx="23368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7" name="Equation" r:id="rId15" imgW="2336760" imgH="799920" progId="Equation.DSMT4">
                  <p:embed/>
                </p:oleObj>
              </mc:Choice>
              <mc:Fallback>
                <p:oleObj name="Equation" r:id="rId15" imgW="2336760" imgH="799920" progId="Equation.DSMT4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1221" y="4180641"/>
                        <a:ext cx="23368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5891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D735BA-355B-40C0-8C34-F09C6D63966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369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611188" y="549275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(Proof of Henseinberg’s  uncertainty principle):</a:t>
            </a:r>
          </a:p>
        </p:txBody>
      </p:sp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469561"/>
              </p:ext>
            </p:extLst>
          </p:nvPr>
        </p:nvGraphicFramePr>
        <p:xfrm>
          <a:off x="1619672" y="2564904"/>
          <a:ext cx="411480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53" name="Equation" r:id="rId3" imgW="4114800" imgH="1828800" progId="Equation.DSMT4">
                  <p:embed/>
                </p:oleObj>
              </mc:Choice>
              <mc:Fallback>
                <p:oleObj name="Equation" r:id="rId3" imgW="4114800" imgH="1828800" progId="Equation.DSMT4">
                  <p:embed/>
                  <p:pic>
                    <p:nvPicPr>
                      <p:cNvPr id="1024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564904"/>
                        <a:ext cx="4114800" cy="181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04270"/>
              </p:ext>
            </p:extLst>
          </p:nvPr>
        </p:nvGraphicFramePr>
        <p:xfrm>
          <a:off x="1403648" y="5121017"/>
          <a:ext cx="27686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54" name="Equation" r:id="rId5" imgW="2768400" imgH="431640" progId="Equation.DSMT4">
                  <p:embed/>
                </p:oleObj>
              </mc:Choice>
              <mc:Fallback>
                <p:oleObj name="Equation" r:id="rId5" imgW="2768400" imgH="431640" progId="Equation.DSMT4">
                  <p:embed/>
                  <p:pic>
                    <p:nvPicPr>
                      <p:cNvPr id="102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121017"/>
                        <a:ext cx="27686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11"/>
          <p:cNvSpPr>
            <a:spLocks noChangeArrowheads="1"/>
          </p:cNvSpPr>
          <p:nvPr/>
        </p:nvSpPr>
        <p:spPr bwMode="auto">
          <a:xfrm>
            <a:off x="827088" y="2060575"/>
            <a:ext cx="3186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Then, use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Parseval’s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theorem</a:t>
            </a:r>
            <a:endParaRPr lang="el-GR" altLang="zh-TW" sz="2000" dirty="0"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</p:txBody>
      </p:sp>
      <p:sp>
        <p:nvSpPr>
          <p:cNvPr id="28" name="矩形 13"/>
          <p:cNvSpPr>
            <a:spLocks noChangeArrowheads="1"/>
          </p:cNvSpPr>
          <p:nvPr/>
        </p:nvSpPr>
        <p:spPr bwMode="auto">
          <a:xfrm>
            <a:off x="755650" y="1341438"/>
            <a:ext cx="7129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For simplification, we consider the case where </a:t>
            </a:r>
            <a:r>
              <a:rPr lang="el-GR" altLang="zh-TW" sz="20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μ</a:t>
            </a:r>
            <a:r>
              <a:rPr lang="en-US" altLang="zh-TW" sz="2000" i="1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= </a:t>
            </a:r>
            <a:r>
              <a:rPr lang="el-GR" altLang="zh-TW" sz="20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μ</a:t>
            </a:r>
            <a:r>
              <a:rPr lang="en-US" altLang="zh-TW" sz="2000" i="1" baseline="-25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f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= 0                 </a:t>
            </a:r>
            <a:endParaRPr lang="el-GR" altLang="zh-TW" sz="2000" dirty="0"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</p:txBody>
      </p:sp>
      <p:sp>
        <p:nvSpPr>
          <p:cNvPr id="29" name="矩形 11"/>
          <p:cNvSpPr>
            <a:spLocks noChangeArrowheads="1"/>
          </p:cNvSpPr>
          <p:nvPr/>
        </p:nvSpPr>
        <p:spPr bwMode="auto">
          <a:xfrm>
            <a:off x="827088" y="4404612"/>
            <a:ext cx="30155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Here, we apply the fact that</a:t>
            </a:r>
            <a:endParaRPr lang="el-GR" altLang="zh-TW" sz="2000" dirty="0"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</p:txBody>
      </p:sp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292437"/>
              </p:ext>
            </p:extLst>
          </p:nvPr>
        </p:nvGraphicFramePr>
        <p:xfrm>
          <a:off x="1259632" y="5865937"/>
          <a:ext cx="248443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55" name="Equation" r:id="rId7" imgW="2425680" imgH="380880" progId="Equation.DSMT4">
                  <p:embed/>
                </p:oleObj>
              </mc:Choice>
              <mc:Fallback>
                <p:oleObj name="Equation" r:id="rId7" imgW="2425680" imgH="380880" progId="Equation.DSMT4">
                  <p:embed/>
                  <p:pic>
                    <p:nvPicPr>
                      <p:cNvPr id="3280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865937"/>
                        <a:ext cx="248443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591936"/>
              </p:ext>
            </p:extLst>
          </p:nvPr>
        </p:nvGraphicFramePr>
        <p:xfrm>
          <a:off x="4675188" y="5661248"/>
          <a:ext cx="3568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56" name="Equation" r:id="rId9" imgW="3568680" imgH="431640" progId="Equation.DSMT4">
                  <p:embed/>
                </p:oleObj>
              </mc:Choice>
              <mc:Fallback>
                <p:oleObj name="Equation" r:id="rId9" imgW="3568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75188" y="5661248"/>
                        <a:ext cx="3568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8873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D735BA-355B-40C0-8C34-F09C6D63966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370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542971"/>
              </p:ext>
            </p:extLst>
          </p:nvPr>
        </p:nvGraphicFramePr>
        <p:xfrm>
          <a:off x="704497" y="1170606"/>
          <a:ext cx="797560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18" name="Equation" r:id="rId3" imgW="7975440" imgH="787320" progId="Equation.DSMT4">
                  <p:embed/>
                </p:oleObj>
              </mc:Choice>
              <mc:Fallback>
                <p:oleObj name="Equation" r:id="rId3" imgW="7975440" imgH="787320" progId="Equation.DSMT4">
                  <p:embed/>
                  <p:pic>
                    <p:nvPicPr>
                      <p:cNvPr id="1126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497" y="1170606"/>
                        <a:ext cx="7975600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163228"/>
              </p:ext>
            </p:extLst>
          </p:nvPr>
        </p:nvGraphicFramePr>
        <p:xfrm>
          <a:off x="3818459" y="533430"/>
          <a:ext cx="39846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19" name="Equation" r:id="rId5" imgW="3974760" imgH="431640" progId="Equation.DSMT4">
                  <p:embed/>
                </p:oleObj>
              </mc:Choice>
              <mc:Fallback>
                <p:oleObj name="Equation" r:id="rId5" imgW="3974760" imgH="431640" progId="Equation.DSMT4">
                  <p:embed/>
                  <p:pic>
                    <p:nvPicPr>
                      <p:cNvPr id="1127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8459" y="533430"/>
                        <a:ext cx="39846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057070"/>
              </p:ext>
            </p:extLst>
          </p:nvPr>
        </p:nvGraphicFramePr>
        <p:xfrm>
          <a:off x="601663" y="2869185"/>
          <a:ext cx="6684962" cy="191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0" name="Equation" r:id="rId7" imgW="6680160" imgH="1917360" progId="Equation.DSMT4">
                  <p:embed/>
                </p:oleObj>
              </mc:Choice>
              <mc:Fallback>
                <p:oleObj name="Equation" r:id="rId7" imgW="6680160" imgH="1917360" progId="Equation.DSMT4">
                  <p:embed/>
                  <p:pic>
                    <p:nvPicPr>
                      <p:cNvPr id="1127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2869185"/>
                        <a:ext cx="6684962" cy="191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132422"/>
              </p:ext>
            </p:extLst>
          </p:nvPr>
        </p:nvGraphicFramePr>
        <p:xfrm>
          <a:off x="601663" y="1967767"/>
          <a:ext cx="46355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1" name="Equation" r:id="rId9" imgW="4635360" imgH="736560" progId="Equation.DSMT4">
                  <p:embed/>
                </p:oleObj>
              </mc:Choice>
              <mc:Fallback>
                <p:oleObj name="Equation" r:id="rId9" imgW="4635360" imgH="736560" progId="Equation.DSMT4">
                  <p:embed/>
                  <p:pic>
                    <p:nvPicPr>
                      <p:cNvPr id="1127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1967767"/>
                        <a:ext cx="46355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827088" y="5300663"/>
          <a:ext cx="13843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2" name="Equation" r:id="rId11" imgW="1384300" imgH="609600" progId="Equation.DSMT4">
                  <p:embed/>
                </p:oleObj>
              </mc:Choice>
              <mc:Fallback>
                <p:oleObj name="Equation" r:id="rId11" imgW="1384300" imgH="609600" progId="Equation.DSMT4">
                  <p:embed/>
                  <p:pic>
                    <p:nvPicPr>
                      <p:cNvPr id="1127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300663"/>
                        <a:ext cx="1384300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2916238" y="5300663"/>
          <a:ext cx="11303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3" name="Equation" r:id="rId13" imgW="1129810" imgH="609336" progId="Equation.DSMT4">
                  <p:embed/>
                </p:oleObj>
              </mc:Choice>
              <mc:Fallback>
                <p:oleObj name="Equation" r:id="rId13" imgW="1129810" imgH="609336" progId="Equation.DSMT4">
                  <p:embed/>
                  <p:pic>
                    <p:nvPicPr>
                      <p:cNvPr id="1127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300663"/>
                        <a:ext cx="1130300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2339975" y="5516563"/>
            <a:ext cx="503238" cy="144462"/>
          </a:xfrm>
          <a:prstGeom prst="rightArrow">
            <a:avLst>
              <a:gd name="adj1" fmla="val 50000"/>
              <a:gd name="adj2" fmla="val 8708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84213" y="549275"/>
            <a:ext cx="3024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From Schwarz’s inequality</a:t>
            </a:r>
          </a:p>
        </p:txBody>
      </p:sp>
      <p:sp>
        <p:nvSpPr>
          <p:cNvPr id="2" name="矩形 1"/>
          <p:cNvSpPr/>
          <p:nvPr/>
        </p:nvSpPr>
        <p:spPr>
          <a:xfrm>
            <a:off x="5411403" y="2124649"/>
            <a:ext cx="3248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2000" dirty="0">
                <a:sym typeface="Symbol" panose="05050102010706020507" pitchFamily="18" charset="2"/>
              </a:rPr>
              <a:t> (using |</a:t>
            </a:r>
            <a:r>
              <a:rPr lang="en-US" altLang="zh-TW" sz="2000" i="1" dirty="0">
                <a:sym typeface="Symbol" panose="05050102010706020507" pitchFamily="18" charset="2"/>
              </a:rPr>
              <a:t>a</a:t>
            </a:r>
            <a:r>
              <a:rPr lang="en-US" altLang="zh-TW" sz="2000" dirty="0">
                <a:sym typeface="Symbol" panose="05050102010706020507" pitchFamily="18" charset="2"/>
              </a:rPr>
              <a:t>+</a:t>
            </a:r>
            <a:r>
              <a:rPr lang="en-US" altLang="zh-TW" sz="2000" i="1" dirty="0">
                <a:sym typeface="Symbol" panose="05050102010706020507" pitchFamily="18" charset="2"/>
              </a:rPr>
              <a:t>b</a:t>
            </a:r>
            <a:r>
              <a:rPr lang="en-US" altLang="zh-TW" sz="2000" dirty="0">
                <a:sym typeface="Symbol" panose="05050102010706020507" pitchFamily="18" charset="2"/>
              </a:rPr>
              <a:t>|</a:t>
            </a:r>
            <a:r>
              <a:rPr lang="en-US" altLang="zh-TW" sz="2000" baseline="30000" dirty="0">
                <a:sym typeface="Symbol" panose="05050102010706020507" pitchFamily="18" charset="2"/>
              </a:rPr>
              <a:t>2</a:t>
            </a:r>
            <a:r>
              <a:rPr lang="en-US" altLang="zh-TW" sz="2000" dirty="0">
                <a:sym typeface="Symbol" panose="05050102010706020507" pitchFamily="18" charset="2"/>
              </a:rPr>
              <a:t> + |</a:t>
            </a:r>
            <a:r>
              <a:rPr lang="en-US" altLang="zh-TW" sz="2000" i="1" dirty="0">
                <a:sym typeface="Symbol" panose="05050102010706020507" pitchFamily="18" charset="2"/>
              </a:rPr>
              <a:t>a</a:t>
            </a:r>
            <a:r>
              <a:rPr lang="en-US" altLang="zh-TW" sz="2000" dirty="0">
                <a:sym typeface="Symbol" panose="05050102010706020507" pitchFamily="18" charset="2"/>
              </a:rPr>
              <a:t>–</a:t>
            </a:r>
            <a:r>
              <a:rPr lang="en-US" altLang="zh-TW" sz="2000" i="1" dirty="0">
                <a:sym typeface="Symbol" panose="05050102010706020507" pitchFamily="18" charset="2"/>
              </a:rPr>
              <a:t>b</a:t>
            </a:r>
            <a:r>
              <a:rPr lang="en-US" altLang="zh-TW" sz="2000" dirty="0">
                <a:sym typeface="Symbol" panose="05050102010706020507" pitchFamily="18" charset="2"/>
              </a:rPr>
              <a:t>|</a:t>
            </a:r>
            <a:r>
              <a:rPr lang="en-US" altLang="zh-TW" sz="2000" baseline="30000" dirty="0">
                <a:sym typeface="Symbol" panose="05050102010706020507" pitchFamily="18" charset="2"/>
              </a:rPr>
              <a:t>2</a:t>
            </a:r>
            <a:r>
              <a:rPr lang="en-US" altLang="zh-TW" sz="2000" dirty="0">
                <a:sym typeface="Symbol" panose="05050102010706020507" pitchFamily="18" charset="2"/>
              </a:rPr>
              <a:t>  2|</a:t>
            </a:r>
            <a:r>
              <a:rPr lang="en-US" altLang="zh-TW" sz="2000" i="1" dirty="0">
                <a:sym typeface="Symbol" panose="05050102010706020507" pitchFamily="18" charset="2"/>
              </a:rPr>
              <a:t>a</a:t>
            </a:r>
            <a:r>
              <a:rPr lang="en-US" altLang="zh-TW" sz="2000" dirty="0">
                <a:sym typeface="Symbol" panose="05050102010706020507" pitchFamily="18" charset="2"/>
              </a:rPr>
              <a:t>|</a:t>
            </a:r>
            <a:r>
              <a:rPr lang="en-US" altLang="zh-TW" sz="2000" baseline="30000" dirty="0">
                <a:sym typeface="Symbol" panose="05050102010706020507" pitchFamily="18" charset="2"/>
              </a:rPr>
              <a:t>2</a:t>
            </a:r>
            <a:r>
              <a:rPr lang="en-US" altLang="zh-TW" sz="2000" dirty="0">
                <a:sym typeface="Symbol" panose="05050102010706020507" pitchFamily="18" charset="2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1755936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371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73194" y="403553"/>
            <a:ext cx="7743222" cy="52322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800" b="1" dirty="0">
                <a:solidFill>
                  <a:srgbClr val="3333FF"/>
                </a:solidFill>
              </a:rPr>
              <a:t>4.4.2  Gaussian and </a:t>
            </a:r>
            <a:r>
              <a:rPr lang="en-US" altLang="zh-TW" sz="2800" b="1" dirty="0" err="1">
                <a:solidFill>
                  <a:srgbClr val="3333FF"/>
                </a:solidFill>
              </a:rPr>
              <a:t>Hermite</a:t>
            </a:r>
            <a:r>
              <a:rPr lang="en-US" altLang="zh-TW" sz="2800" b="1" dirty="0">
                <a:solidFill>
                  <a:srgbClr val="3333FF"/>
                </a:solidFill>
              </a:rPr>
              <a:t>-Gaussian Functions </a:t>
            </a:r>
            <a:endParaRPr lang="zh-TW" altLang="en-US" sz="2800" b="1" dirty="0">
              <a:solidFill>
                <a:srgbClr val="3333FF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73194" y="1268760"/>
            <a:ext cx="2558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Gaussian function:</a:t>
            </a:r>
            <a:r>
              <a:rPr lang="en-US" altLang="zh-TW" dirty="0"/>
              <a:t> </a:t>
            </a:r>
            <a:endParaRPr lang="zh-TW" altLang="en-US" dirty="0"/>
          </a:p>
        </p:txBody>
      </p:sp>
      <p:graphicFrame>
        <p:nvGraphicFramePr>
          <p:cNvPr id="9" name="Object 15"/>
          <p:cNvGraphicFramePr>
            <a:graphicFrameLocks noChangeAspect="1"/>
          </p:cNvGraphicFramePr>
          <p:nvPr>
            <p:extLst/>
          </p:nvPr>
        </p:nvGraphicFramePr>
        <p:xfrm>
          <a:off x="3214488" y="1295706"/>
          <a:ext cx="12715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8" name="Equation" r:id="rId3" imgW="1282680" imgH="444240" progId="Equation.DSMT4">
                  <p:embed/>
                </p:oleObj>
              </mc:Choice>
              <mc:Fallback>
                <p:oleObj name="Equation" r:id="rId3" imgW="1282680" imgH="444240" progId="Equation.DSMT4">
                  <p:embed/>
                  <p:pic>
                    <p:nvPicPr>
                      <p:cNvPr id="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488" y="1295706"/>
                        <a:ext cx="127158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467544" y="4653136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Gaussian function is an </a:t>
            </a:r>
            <a:r>
              <a:rPr lang="en-US" altLang="zh-TW" dirty="0" err="1"/>
              <a:t>eigenfunction</a:t>
            </a:r>
            <a:r>
              <a:rPr lang="en-US" altLang="zh-TW" dirty="0"/>
              <a:t> of the Fourier transform with eigenvalue = 1: </a:t>
            </a:r>
            <a:endParaRPr lang="zh-TW" altLang="en-US" dirty="0"/>
          </a:p>
        </p:txBody>
      </p:sp>
      <p:graphicFrame>
        <p:nvGraphicFramePr>
          <p:cNvPr id="11" name="Object 15"/>
          <p:cNvGraphicFramePr>
            <a:graphicFrameLocks noChangeAspect="1"/>
          </p:cNvGraphicFramePr>
          <p:nvPr>
            <p:extLst/>
          </p:nvPr>
        </p:nvGraphicFramePr>
        <p:xfrm>
          <a:off x="2843808" y="5733256"/>
          <a:ext cx="32845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9" name="Equation" r:id="rId5" imgW="3314520" imgH="469800" progId="Equation.DSMT4">
                  <p:embed/>
                </p:oleObj>
              </mc:Choice>
              <mc:Fallback>
                <p:oleObj name="Equation" r:id="rId5" imgW="3314520" imgH="469800" progId="Equation.DSMT4">
                  <p:embed/>
                  <p:pic>
                    <p:nvPicPr>
                      <p:cNvPr id="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733256"/>
                        <a:ext cx="3284537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1661632"/>
            <a:ext cx="5156438" cy="30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205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372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1" name="Object 15"/>
          <p:cNvGraphicFramePr>
            <a:graphicFrameLocks noChangeAspect="1"/>
          </p:cNvGraphicFramePr>
          <p:nvPr>
            <p:extLst/>
          </p:nvPr>
        </p:nvGraphicFramePr>
        <p:xfrm>
          <a:off x="1907704" y="404726"/>
          <a:ext cx="32845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3" name="Equation" r:id="rId3" imgW="3314520" imgH="469800" progId="Equation.DSMT4">
                  <p:embed/>
                </p:oleObj>
              </mc:Choice>
              <mc:Fallback>
                <p:oleObj name="Equation" r:id="rId3" imgW="3314520" imgH="469800" progId="Equation.DSMT4">
                  <p:embed/>
                  <p:pic>
                    <p:nvPicPr>
                      <p:cNvPr id="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04726"/>
                        <a:ext cx="3284537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467544" y="980728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(Proof): From the fact that</a:t>
            </a:r>
            <a:endParaRPr lang="zh-TW" altLang="en-US" dirty="0"/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>
            <p:extLst/>
          </p:nvPr>
        </p:nvGraphicFramePr>
        <p:xfrm>
          <a:off x="1302172" y="1641721"/>
          <a:ext cx="28321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4" name="Equation" r:id="rId5" imgW="2832100" imgH="495300" progId="Equation.DSMT4">
                  <p:embed/>
                </p:oleObj>
              </mc:Choice>
              <mc:Fallback>
                <p:oleObj name="Equation" r:id="rId5" imgW="2832100" imgH="495300" progId="Equation.DSMT4">
                  <p:embed/>
                  <p:pic>
                    <p:nvPicPr>
                      <p:cNvPr id="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172" y="1641721"/>
                        <a:ext cx="28321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644008" y="1669713"/>
            <a:ext cx="41044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altLang="zh-TW" sz="1400" dirty="0">
                <a:latin typeface="Times New Roman" panose="02020603050405020304" pitchFamily="18" charset="0"/>
                <a:ea typeface="標楷體" panose="03000509000000000000" pitchFamily="65" charset="-120"/>
              </a:rPr>
              <a:t>M. R. Spiegel, </a:t>
            </a:r>
            <a:r>
              <a:rPr lang="en-US" altLang="zh-TW" sz="14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Mathematical Handbook of Formulas and Tables</a:t>
            </a:r>
            <a:r>
              <a:rPr lang="en-US" altLang="zh-TW" sz="1400" dirty="0">
                <a:latin typeface="Times New Roman" panose="02020603050405020304" pitchFamily="18" charset="0"/>
                <a:ea typeface="標楷體" panose="03000509000000000000" pitchFamily="65" charset="-120"/>
              </a:rPr>
              <a:t>, McGraw-Hill, 3</a:t>
            </a:r>
            <a:r>
              <a:rPr lang="en-US" altLang="zh-TW" sz="1400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rd</a:t>
            </a:r>
            <a:r>
              <a:rPr lang="en-US" altLang="zh-TW" sz="1400" dirty="0">
                <a:latin typeface="Times New Roman" panose="02020603050405020304" pitchFamily="18" charset="0"/>
                <a:ea typeface="標楷體" panose="03000509000000000000" pitchFamily="65" charset="-120"/>
              </a:rPr>
              <a:t> Ed., 2009.    </a:t>
            </a:r>
            <a:endParaRPr kumimoji="0" lang="en-US" altLang="zh-TW" sz="1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96955" y="2192933"/>
            <a:ext cx="1301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we have</a:t>
            </a:r>
            <a:endParaRPr lang="zh-TW" altLang="en-US" dirty="0"/>
          </a:p>
        </p:txBody>
      </p:sp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047289"/>
              </p:ext>
            </p:extLst>
          </p:nvPr>
        </p:nvGraphicFramePr>
        <p:xfrm>
          <a:off x="1308100" y="2797175"/>
          <a:ext cx="493077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5" name="Equation" r:id="rId7" imgW="4914720" imgH="685800" progId="Equation.DSMT4">
                  <p:embed/>
                </p:oleObj>
              </mc:Choice>
              <mc:Fallback>
                <p:oleObj name="Equation" r:id="rId7" imgW="4914720" imgH="685800" progId="Equation.DSMT4">
                  <p:embed/>
                  <p:pic>
                    <p:nvPicPr>
                      <p:cNvPr id="17" name="物件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2797175"/>
                        <a:ext cx="4930775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467544" y="4010082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Gaussian function is not the only </a:t>
            </a:r>
            <a:r>
              <a:rPr lang="en-US" altLang="zh-TW" dirty="0" err="1"/>
              <a:t>eigenfunction</a:t>
            </a:r>
            <a:r>
              <a:rPr lang="en-US" altLang="zh-TW" dirty="0"/>
              <a:t> of the Fourier transform.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74005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D735BA-355B-40C0-8C34-F09C6D63966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373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379190"/>
              </p:ext>
            </p:extLst>
          </p:nvPr>
        </p:nvGraphicFramePr>
        <p:xfrm>
          <a:off x="899592" y="1977885"/>
          <a:ext cx="34972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3" name="Equation" r:id="rId3" imgW="3492360" imgH="495000" progId="Equation.DSMT4">
                  <p:embed/>
                </p:oleObj>
              </mc:Choice>
              <mc:Fallback>
                <p:oleObj name="Equation" r:id="rId3" imgW="3492360" imgH="495000" progId="Equation.DSMT4">
                  <p:embed/>
                  <p:pic>
                    <p:nvPicPr>
                      <p:cNvPr id="1229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977885"/>
                        <a:ext cx="34972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545269"/>
              </p:ext>
            </p:extLst>
          </p:nvPr>
        </p:nvGraphicFramePr>
        <p:xfrm>
          <a:off x="847310" y="3165475"/>
          <a:ext cx="50101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4" name="Equation" r:id="rId5" imgW="5003640" imgH="507960" progId="Equation.DSMT4">
                  <p:embed/>
                </p:oleObj>
              </mc:Choice>
              <mc:Fallback>
                <p:oleObj name="Equation" r:id="rId5" imgW="5003640" imgH="507960" progId="Equation.DSMT4">
                  <p:embed/>
                  <p:pic>
                    <p:nvPicPr>
                      <p:cNvPr id="1229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310" y="3165475"/>
                        <a:ext cx="50101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82254"/>
              </p:ext>
            </p:extLst>
          </p:nvPr>
        </p:nvGraphicFramePr>
        <p:xfrm>
          <a:off x="3793189" y="2472969"/>
          <a:ext cx="28321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5" name="Equation" r:id="rId7" imgW="2832100" imgH="495300" progId="Equation.DSMT4">
                  <p:embed/>
                </p:oleObj>
              </mc:Choice>
              <mc:Fallback>
                <p:oleObj name="Equation" r:id="rId7" imgW="2832100" imgH="495300" progId="Equation.DSMT4">
                  <p:embed/>
                  <p:pic>
                    <p:nvPicPr>
                      <p:cNvPr id="1229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3189" y="2472969"/>
                        <a:ext cx="28321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053067" y="2520593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use</a:t>
            </a:r>
          </a:p>
        </p:txBody>
      </p:sp>
      <p:graphicFrame>
        <p:nvGraphicFramePr>
          <p:cNvPr id="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780183"/>
              </p:ext>
            </p:extLst>
          </p:nvPr>
        </p:nvGraphicFramePr>
        <p:xfrm>
          <a:off x="5571668" y="4435073"/>
          <a:ext cx="28321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6" name="Equation" r:id="rId9" imgW="2831760" imgH="609480" progId="Equation.DSMT4">
                  <p:embed/>
                </p:oleObj>
              </mc:Choice>
              <mc:Fallback>
                <p:oleObj name="Equation" r:id="rId9" imgW="2831760" imgH="609480" progId="Equation.DSMT4">
                  <p:embed/>
                  <p:pic>
                    <p:nvPicPr>
                      <p:cNvPr id="1229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1668" y="4435073"/>
                        <a:ext cx="28321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964232" y="4598771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use</a:t>
            </a:r>
          </a:p>
        </p:txBody>
      </p:sp>
      <p:graphicFrame>
        <p:nvGraphicFramePr>
          <p:cNvPr id="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672677"/>
              </p:ext>
            </p:extLst>
          </p:nvPr>
        </p:nvGraphicFramePr>
        <p:xfrm>
          <a:off x="5013784" y="5121681"/>
          <a:ext cx="13716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7" name="Equation" r:id="rId11" imgW="1371600" imgH="393700" progId="Equation.DSMT4">
                  <p:embed/>
                </p:oleObj>
              </mc:Choice>
              <mc:Fallback>
                <p:oleObj name="Equation" r:id="rId11" imgW="1371600" imgH="393700" progId="Equation.DSMT4">
                  <p:embed/>
                  <p:pic>
                    <p:nvPicPr>
                      <p:cNvPr id="1230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784" y="5121681"/>
                        <a:ext cx="13716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245027"/>
              </p:ext>
            </p:extLst>
          </p:nvPr>
        </p:nvGraphicFramePr>
        <p:xfrm>
          <a:off x="6869491" y="5140730"/>
          <a:ext cx="17399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8" name="Equation" r:id="rId13" imgW="1739900" imgH="355600" progId="Equation.DSMT4">
                  <p:embed/>
                </p:oleObj>
              </mc:Choice>
              <mc:Fallback>
                <p:oleObj name="Equation" r:id="rId13" imgW="1739900" imgH="355600" progId="Equation.DSMT4">
                  <p:embed/>
                  <p:pic>
                    <p:nvPicPr>
                      <p:cNvPr id="1230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9491" y="5140730"/>
                        <a:ext cx="173990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684213" y="549275"/>
            <a:ext cx="77042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The Gaussian function satisfies the lower bound of Heisenberg’s uncertainty principle. </a:t>
            </a:r>
          </a:p>
        </p:txBody>
      </p:sp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365977"/>
              </p:ext>
            </p:extLst>
          </p:nvPr>
        </p:nvGraphicFramePr>
        <p:xfrm>
          <a:off x="1423539" y="1344473"/>
          <a:ext cx="1854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9" name="Equation" r:id="rId15" imgW="1854000" imgH="545760" progId="Equation.DSMT4">
                  <p:embed/>
                </p:oleObj>
              </mc:Choice>
              <mc:Fallback>
                <p:oleObj name="Equation" r:id="rId15" imgW="1854000" imgH="545760" progId="Equation.DSMT4">
                  <p:embed/>
                  <p:pic>
                    <p:nvPicPr>
                      <p:cNvPr id="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539" y="1344473"/>
                        <a:ext cx="18542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940227"/>
              </p:ext>
            </p:extLst>
          </p:nvPr>
        </p:nvGraphicFramePr>
        <p:xfrm>
          <a:off x="2477003" y="3741801"/>
          <a:ext cx="29591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70" name="Equation" r:id="rId17" imgW="2958840" imgH="723600" progId="Equation.DSMT4">
                  <p:embed/>
                </p:oleObj>
              </mc:Choice>
              <mc:Fallback>
                <p:oleObj name="Equation" r:id="rId17" imgW="2958840" imgH="723600" progId="Equation.DSMT4">
                  <p:embed/>
                  <p:pic>
                    <p:nvPicPr>
                      <p:cNvPr id="2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003" y="3741801"/>
                        <a:ext cx="295910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175905"/>
              </p:ext>
            </p:extLst>
          </p:nvPr>
        </p:nvGraphicFramePr>
        <p:xfrm>
          <a:off x="3199985" y="5513794"/>
          <a:ext cx="27305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71" name="Equation" r:id="rId19" imgW="2730240" imgH="1015920" progId="Equation.DSMT4">
                  <p:embed/>
                </p:oleObj>
              </mc:Choice>
              <mc:Fallback>
                <p:oleObj name="Equation" r:id="rId19" imgW="2730240" imgH="1015920" progId="Equation.DSMT4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9985" y="5513794"/>
                        <a:ext cx="273050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>
            <a:extLst>
              <a:ext uri="{FF2B5EF4-FFF2-40B4-BE49-F238E27FC236}">
                <a16:creationId xmlns:a16="http://schemas.microsoft.com/office/drawing/2014/main" id="{06CA549E-105F-4EDD-82B4-2AB0ADDC58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124959"/>
              </p:ext>
            </p:extLst>
          </p:nvPr>
        </p:nvGraphicFramePr>
        <p:xfrm>
          <a:off x="386697" y="5466220"/>
          <a:ext cx="24003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72" name="Equation" r:id="rId21" imgW="2400120" imgH="1015920" progId="Equation.DSMT4">
                  <p:embed/>
                </p:oleObj>
              </mc:Choice>
              <mc:Fallback>
                <p:oleObj name="Equation" r:id="rId21" imgW="2400120" imgH="1015920" progId="Equation.DSMT4">
                  <p:embed/>
                  <p:pic>
                    <p:nvPicPr>
                      <p:cNvPr id="3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697" y="5466220"/>
                        <a:ext cx="240030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41509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D735BA-355B-40C0-8C34-F09C6D63966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374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107782"/>
              </p:ext>
            </p:extLst>
          </p:nvPr>
        </p:nvGraphicFramePr>
        <p:xfrm>
          <a:off x="3491880" y="665163"/>
          <a:ext cx="10668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1" name="Equation" r:id="rId3" imgW="1066680" imgH="571320" progId="Equation.DSMT4">
                  <p:embed/>
                </p:oleObj>
              </mc:Choice>
              <mc:Fallback>
                <p:oleObj name="Equation" r:id="rId3" imgW="1066680" imgH="571320" progId="Equation.DSMT4">
                  <p:embed/>
                  <p:pic>
                    <p:nvPicPr>
                      <p:cNvPr id="3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665163"/>
                        <a:ext cx="10668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798259"/>
              </p:ext>
            </p:extLst>
          </p:nvPr>
        </p:nvGraphicFramePr>
        <p:xfrm>
          <a:off x="1403648" y="696912"/>
          <a:ext cx="9017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2" name="Equation" r:id="rId5" imgW="901440" imgH="507960" progId="Equation.DSMT4">
                  <p:embed/>
                </p:oleObj>
              </mc:Choice>
              <mc:Fallback>
                <p:oleObj name="Equation" r:id="rId5" imgW="901440" imgH="507960" progId="Equation.DSMT4">
                  <p:embed/>
                  <p:pic>
                    <p:nvPicPr>
                      <p:cNvPr id="3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696912"/>
                        <a:ext cx="9017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827584" y="1340768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Since </a:t>
            </a:r>
            <a:r>
              <a:rPr lang="en-US" altLang="zh-TW" i="1" dirty="0"/>
              <a:t>G</a:t>
            </a:r>
            <a:r>
              <a:rPr lang="en-US" altLang="zh-TW" dirty="0"/>
              <a:t>(</a:t>
            </a:r>
            <a:r>
              <a:rPr lang="en-US" altLang="zh-TW" i="1" dirty="0"/>
              <a:t>f</a:t>
            </a:r>
            <a:r>
              <a:rPr lang="en-US" altLang="zh-TW" dirty="0"/>
              <a:t>) = </a:t>
            </a:r>
            <a:r>
              <a:rPr lang="en-US" altLang="zh-TW" i="1" dirty="0"/>
              <a:t>g</a:t>
            </a:r>
            <a:r>
              <a:rPr lang="en-US" altLang="zh-TW" dirty="0"/>
              <a:t>(</a:t>
            </a:r>
            <a:r>
              <a:rPr lang="en-US" altLang="zh-TW" i="1" dirty="0"/>
              <a:t>f</a:t>
            </a:r>
            <a:r>
              <a:rPr lang="en-US" altLang="zh-TW" dirty="0"/>
              <a:t>),</a:t>
            </a:r>
            <a:endParaRPr lang="zh-TW" altLang="en-US" dirty="0"/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543688"/>
              </p:ext>
            </p:extLst>
          </p:nvPr>
        </p:nvGraphicFramePr>
        <p:xfrm>
          <a:off x="1422400" y="1912938"/>
          <a:ext cx="10922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3" name="Equation" r:id="rId7" imgW="1091880" imgH="571320" progId="Equation.DSMT4">
                  <p:embed/>
                </p:oleObj>
              </mc:Choice>
              <mc:Fallback>
                <p:oleObj name="Equation" r:id="rId7" imgW="1091880" imgH="571320" progId="Equation.DSMT4">
                  <p:embed/>
                  <p:pic>
                    <p:nvPicPr>
                      <p:cNvPr id="3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1912938"/>
                        <a:ext cx="10922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字方塊 18"/>
          <p:cNvSpPr txBox="1"/>
          <p:nvPr/>
        </p:nvSpPr>
        <p:spPr>
          <a:xfrm>
            <a:off x="827584" y="2479675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Therefore,</a:t>
            </a:r>
            <a:endParaRPr lang="zh-TW" altLang="en-US" dirty="0"/>
          </a:p>
        </p:txBody>
      </p:sp>
      <p:graphicFrame>
        <p:nvGraphicFramePr>
          <p:cNvPr id="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520461"/>
              </p:ext>
            </p:extLst>
          </p:nvPr>
        </p:nvGraphicFramePr>
        <p:xfrm>
          <a:off x="1416021" y="3034414"/>
          <a:ext cx="11557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4" name="Equation" r:id="rId9" imgW="1155600" imgH="507960" progId="Equation.DSMT4">
                  <p:embed/>
                </p:oleObj>
              </mc:Choice>
              <mc:Fallback>
                <p:oleObj name="Equation" r:id="rId9" imgW="1155600" imgH="507960" progId="Equation.DSMT4">
                  <p:embed/>
                  <p:pic>
                    <p:nvPicPr>
                      <p:cNvPr id="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21" y="3034414"/>
                        <a:ext cx="11557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42876" y="5085184"/>
            <a:ext cx="77042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Note: Other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Hermite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Gaussian functions do not satisfy the lower bound of Heisenberg’s uncertainty principle. 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DA234E7-16EF-48C0-81FB-E053F46BA91C}"/>
              </a:ext>
            </a:extLst>
          </p:cNvPr>
          <p:cNvSpPr txBox="1"/>
          <p:nvPr/>
        </p:nvSpPr>
        <p:spPr>
          <a:xfrm>
            <a:off x="2801144" y="3071382"/>
            <a:ext cx="618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if</a:t>
            </a:r>
            <a:endParaRPr lang="zh-TW" altLang="en-US" dirty="0">
              <a:solidFill>
                <a:srgbClr val="3333FF"/>
              </a:solidFill>
            </a:endParaRPr>
          </a:p>
        </p:txBody>
      </p: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AA11DB74-A47D-4C8F-93EA-4CFB6B4E82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777089"/>
              </p:ext>
            </p:extLst>
          </p:nvPr>
        </p:nvGraphicFramePr>
        <p:xfrm>
          <a:off x="3333130" y="3009668"/>
          <a:ext cx="1384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5" name="Equation" r:id="rId11" imgW="1384200" imgH="444240" progId="Equation.DSMT4">
                  <p:embed/>
                </p:oleObj>
              </mc:Choice>
              <mc:Fallback>
                <p:oleObj name="Equation" r:id="rId11" imgW="1384200" imgH="444240" progId="Equation.DSMT4">
                  <p:embed/>
                  <p:pic>
                    <p:nvPicPr>
                      <p:cNvPr id="2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130" y="3009668"/>
                        <a:ext cx="1384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25914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375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1" name="Object 15"/>
          <p:cNvGraphicFramePr>
            <a:graphicFrameLocks noChangeAspect="1"/>
          </p:cNvGraphicFramePr>
          <p:nvPr>
            <p:extLst/>
          </p:nvPr>
        </p:nvGraphicFramePr>
        <p:xfrm>
          <a:off x="683568" y="736493"/>
          <a:ext cx="65309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3" name="Equation" r:id="rId3" imgW="6591240" imgH="520560" progId="Equation.DSMT4">
                  <p:embed/>
                </p:oleObj>
              </mc:Choice>
              <mc:Fallback>
                <p:oleObj name="Equation" r:id="rId3" imgW="6591240" imgH="520560" progId="Equation.DSMT4">
                  <p:embed/>
                  <p:pic>
                    <p:nvPicPr>
                      <p:cNvPr id="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736493"/>
                        <a:ext cx="65309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395536" y="1553652"/>
            <a:ext cx="78488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 err="1"/>
              <a:t>H</a:t>
            </a:r>
            <a:r>
              <a:rPr lang="en-US" altLang="zh-TW" i="1" baseline="-25000" dirty="0" err="1"/>
              <a:t>n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):  The Hermite polynomial of order </a:t>
            </a:r>
            <a:r>
              <a:rPr lang="en-US" altLang="zh-TW" i="1" dirty="0"/>
              <a:t>n</a:t>
            </a:r>
            <a:r>
              <a:rPr lang="en-US" altLang="zh-TW" dirty="0"/>
              <a:t> (see page 316).  </a:t>
            </a:r>
            <a:endParaRPr lang="zh-TW" altLang="en-US" dirty="0"/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/>
          </p:nvPr>
        </p:nvGraphicFramePr>
        <p:xfrm>
          <a:off x="1077913" y="2256567"/>
          <a:ext cx="99536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4" name="Equation" r:id="rId5" imgW="990360" imgH="330120" progId="Equation.DSMT4">
                  <p:embed/>
                </p:oleObj>
              </mc:Choice>
              <mc:Fallback>
                <p:oleObj name="Equation" r:id="rId5" imgW="990360" imgH="330120" progId="Equation.DSMT4">
                  <p:embed/>
                  <p:pic>
                    <p:nvPicPr>
                      <p:cNvPr id="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2256567"/>
                        <a:ext cx="99536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/>
          </p:nvPr>
        </p:nvGraphicFramePr>
        <p:xfrm>
          <a:off x="4543425" y="2199417"/>
          <a:ext cx="116046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5" name="Equation" r:id="rId7" imgW="1155600" imgH="330120" progId="Equation.DSMT4">
                  <p:embed/>
                </p:oleObj>
              </mc:Choice>
              <mc:Fallback>
                <p:oleObj name="Equation" r:id="rId7" imgW="1155600" imgH="330120" progId="Equation.DSMT4">
                  <p:embed/>
                  <p:pic>
                    <p:nvPicPr>
                      <p:cNvPr id="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2199417"/>
                        <a:ext cx="1160463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/>
          </p:nvPr>
        </p:nvGraphicFramePr>
        <p:xfrm>
          <a:off x="1071563" y="2828067"/>
          <a:ext cx="16478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6" name="Equation" r:id="rId9" imgW="1638000" imgH="355320" progId="Equation.DSMT4">
                  <p:embed/>
                </p:oleObj>
              </mc:Choice>
              <mc:Fallback>
                <p:oleObj name="Equation" r:id="rId9" imgW="1638000" imgH="355320" progId="Equation.DSMT4">
                  <p:embed/>
                  <p:pic>
                    <p:nvPicPr>
                      <p:cNvPr id="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2828067"/>
                        <a:ext cx="164782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/>
          </p:nvPr>
        </p:nvGraphicFramePr>
        <p:xfrm>
          <a:off x="4543425" y="2812192"/>
          <a:ext cx="18510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7" name="Equation" r:id="rId11" imgW="1841400" imgH="355320" progId="Equation.DSMT4">
                  <p:embed/>
                </p:oleObj>
              </mc:Choice>
              <mc:Fallback>
                <p:oleObj name="Equation" r:id="rId11" imgW="1841400" imgH="355320" progId="Equation.DSMT4">
                  <p:embed/>
                  <p:pic>
                    <p:nvPicPr>
                      <p:cNvPr id="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2812192"/>
                        <a:ext cx="185102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/>
          </p:nvPr>
        </p:nvGraphicFramePr>
        <p:xfrm>
          <a:off x="1065213" y="3528155"/>
          <a:ext cx="25781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8" name="Equation" r:id="rId13" imgW="2565360" imgH="355320" progId="Equation.DSMT4">
                  <p:embed/>
                </p:oleObj>
              </mc:Choice>
              <mc:Fallback>
                <p:oleObj name="Equation" r:id="rId13" imgW="2565360" imgH="355320" progId="Equation.DSMT4">
                  <p:embed/>
                  <p:pic>
                    <p:nvPicPr>
                      <p:cNvPr id="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3528155"/>
                        <a:ext cx="25781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/>
          </p:nvPr>
        </p:nvGraphicFramePr>
        <p:xfrm>
          <a:off x="4549775" y="3528155"/>
          <a:ext cx="293846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9" name="Equation" r:id="rId15" imgW="2920680" imgH="355320" progId="Equation.DSMT4">
                  <p:embed/>
                </p:oleObj>
              </mc:Choice>
              <mc:Fallback>
                <p:oleObj name="Equation" r:id="rId15" imgW="2920680" imgH="355320" progId="Equation.DSMT4">
                  <p:embed/>
                  <p:pic>
                    <p:nvPicPr>
                      <p:cNvPr id="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9775" y="3528155"/>
                        <a:ext cx="2938463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479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32657" y="877250"/>
            <a:ext cx="75610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Fourier transform can be viewed as the Fourier series where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964348"/>
              </p:ext>
            </p:extLst>
          </p:nvPr>
        </p:nvGraphicFramePr>
        <p:xfrm>
          <a:off x="3739947" y="1447371"/>
          <a:ext cx="8096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1" name="Equation" r:id="rId3" imgW="799920" imgH="253800" progId="Equation.DSMT4">
                  <p:embed/>
                </p:oleObj>
              </mc:Choice>
              <mc:Fallback>
                <p:oleObj name="Equation" r:id="rId3" imgW="799920" imgH="253800" progId="Equation.DSMT4">
                  <p:embed/>
                  <p:pic>
                    <p:nvPicPr>
                      <p:cNvPr id="2662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9947" y="1447371"/>
                        <a:ext cx="809625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32657" y="323972"/>
            <a:ext cx="7489825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4.1.1  Derivation and Physical Meaning</a:t>
            </a: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826936"/>
              </p:ext>
            </p:extLst>
          </p:nvPr>
        </p:nvGraphicFramePr>
        <p:xfrm>
          <a:off x="4867275" y="2112963"/>
          <a:ext cx="31591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2" name="Equation" r:id="rId5" imgW="3124080" imgH="749160" progId="Equation.DSMT4">
                  <p:embed/>
                </p:oleObj>
              </mc:Choice>
              <mc:Fallback>
                <p:oleObj name="Equation" r:id="rId5" imgW="3124080" imgH="749160" progId="Equation.DSMT4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275" y="2112963"/>
                        <a:ext cx="315912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577392"/>
              </p:ext>
            </p:extLst>
          </p:nvPr>
        </p:nvGraphicFramePr>
        <p:xfrm>
          <a:off x="611560" y="2204864"/>
          <a:ext cx="36576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3" name="Equation" r:id="rId7" imgW="3619440" imgH="583920" progId="Equation.DSMT4">
                  <p:embed/>
                </p:oleObj>
              </mc:Choice>
              <mc:Fallback>
                <p:oleObj name="Equation" r:id="rId7" imgW="3619440" imgH="583920" progId="Equation.DSMT4">
                  <p:embed/>
                  <p:pic>
                    <p:nvPicPr>
                      <p:cNvPr id="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204864"/>
                        <a:ext cx="3657600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353294" y="5126203"/>
            <a:ext cx="19770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If </a:t>
            </a:r>
            <a:r>
              <a:rPr lang="en-US" altLang="zh-TW" sz="2200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,</a:t>
            </a:r>
            <a:endParaRPr lang="zh-TW" altLang="en-US" sz="2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675550"/>
              </p:ext>
            </p:extLst>
          </p:nvPr>
        </p:nvGraphicFramePr>
        <p:xfrm>
          <a:off x="4878542" y="3149202"/>
          <a:ext cx="368458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4" name="Equation" r:id="rId9" imgW="3644640" imgH="749160" progId="Equation.DSMT4">
                  <p:embed/>
                </p:oleObj>
              </mc:Choice>
              <mc:Fallback>
                <p:oleObj name="Equation" r:id="rId9" imgW="3644640" imgH="749160" progId="Equation.DSMT4">
                  <p:embed/>
                  <p:pic>
                    <p:nvPicPr>
                      <p:cNvPr id="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542" y="3149202"/>
                        <a:ext cx="3684588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614250"/>
              </p:ext>
            </p:extLst>
          </p:nvPr>
        </p:nvGraphicFramePr>
        <p:xfrm>
          <a:off x="552605" y="3267058"/>
          <a:ext cx="39020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5" name="Equation" r:id="rId11" imgW="3860640" imgH="558720" progId="Equation.DSMT4">
                  <p:embed/>
                </p:oleObj>
              </mc:Choice>
              <mc:Fallback>
                <p:oleObj name="Equation" r:id="rId11" imgW="3860640" imgH="558720" progId="Equation.DSMT4">
                  <p:embed/>
                  <p:pic>
                    <p:nvPicPr>
                      <p:cNvPr id="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05" y="3267058"/>
                        <a:ext cx="390207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709235"/>
              </p:ext>
            </p:extLst>
          </p:nvPr>
        </p:nvGraphicFramePr>
        <p:xfrm>
          <a:off x="4768171" y="3905781"/>
          <a:ext cx="37623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6" name="Equation" r:id="rId13" imgW="3720960" imgH="749160" progId="Equation.DSMT4">
                  <p:embed/>
                </p:oleObj>
              </mc:Choice>
              <mc:Fallback>
                <p:oleObj name="Equation" r:id="rId13" imgW="3720960" imgH="749160" progId="Equation.DSMT4">
                  <p:embed/>
                  <p:pic>
                    <p:nvPicPr>
                      <p:cNvPr id="3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171" y="3905781"/>
                        <a:ext cx="37623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779575"/>
              </p:ext>
            </p:extLst>
          </p:nvPr>
        </p:nvGraphicFramePr>
        <p:xfrm>
          <a:off x="525618" y="4004369"/>
          <a:ext cx="39290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7" name="Equation" r:id="rId15" imgW="3886200" imgH="558720" progId="Equation.DSMT4">
                  <p:embed/>
                </p:oleObj>
              </mc:Choice>
              <mc:Fallback>
                <p:oleObj name="Equation" r:id="rId15" imgW="3886200" imgH="558720" progId="Equation.DSMT4">
                  <p:embed/>
                  <p:pic>
                    <p:nvPicPr>
                      <p:cNvPr id="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18" y="4004369"/>
                        <a:ext cx="3929062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4869304" y="4650480"/>
            <a:ext cx="10316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where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004932"/>
              </p:ext>
            </p:extLst>
          </p:nvPr>
        </p:nvGraphicFramePr>
        <p:xfrm>
          <a:off x="5895119" y="4658256"/>
          <a:ext cx="25034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8" name="Equation" r:id="rId17" imgW="1384200" imgH="253800" progId="Equation.DSMT4">
                  <p:embed/>
                </p:oleObj>
              </mc:Choice>
              <mc:Fallback>
                <p:oleObj name="Equation" r:id="rId17" imgW="1384200" imgH="253800" progId="Equation.DSMT4">
                  <p:embed/>
                  <p:pic>
                    <p:nvPicPr>
                      <p:cNvPr id="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119" y="4658256"/>
                        <a:ext cx="250348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274974"/>
              </p:ext>
            </p:extLst>
          </p:nvPr>
        </p:nvGraphicFramePr>
        <p:xfrm>
          <a:off x="725129" y="5736468"/>
          <a:ext cx="37877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9" name="Equation" r:id="rId19" imgW="3746160" imgH="558720" progId="Equation.DSMT4">
                  <p:embed/>
                </p:oleObj>
              </mc:Choice>
              <mc:Fallback>
                <p:oleObj name="Equation" r:id="rId19" imgW="3746160" imgH="558720" progId="Equation.DSMT4">
                  <p:embed/>
                  <p:pic>
                    <p:nvPicPr>
                      <p:cNvPr id="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29" y="5736468"/>
                        <a:ext cx="378777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895173"/>
              </p:ext>
            </p:extLst>
          </p:nvPr>
        </p:nvGraphicFramePr>
        <p:xfrm>
          <a:off x="5006024" y="5705203"/>
          <a:ext cx="36337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20" name="Equation" r:id="rId21" imgW="3593880" imgH="558720" progId="Equation.DSMT4">
                  <p:embed/>
                </p:oleObj>
              </mc:Choice>
              <mc:Fallback>
                <p:oleObj name="Equation" r:id="rId21" imgW="3593880" imgH="558720" progId="Equation.DSMT4">
                  <p:embed/>
                  <p:pic>
                    <p:nvPicPr>
                      <p:cNvPr id="3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024" y="5705203"/>
                        <a:ext cx="363378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361504" y="1702958"/>
            <a:ext cx="39020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Note that, if we set </a:t>
            </a:r>
            <a:r>
              <a:rPr lang="en-US" altLang="zh-TW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zh-TW" altLang="en-US" sz="2200" i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0" name="Object 2">
            <a:extLst>
              <a:ext uri="{FF2B5EF4-FFF2-40B4-BE49-F238E27FC236}">
                <a16:creationId xmlns:a16="http://schemas.microsoft.com/office/drawing/2014/main" id="{3EB72C26-F7AA-4C09-91BC-4F75C31BE7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496572"/>
              </p:ext>
            </p:extLst>
          </p:nvPr>
        </p:nvGraphicFramePr>
        <p:xfrm>
          <a:off x="1697744" y="5155042"/>
          <a:ext cx="9429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21" name="Equation" r:id="rId23" imgW="520560" imgH="241200" progId="Equation.DSMT4">
                  <p:embed/>
                </p:oleObj>
              </mc:Choice>
              <mc:Fallback>
                <p:oleObj name="Equation" r:id="rId23" imgW="520560" imgH="241200" progId="Equation.DSMT4">
                  <p:embed/>
                  <p:pic>
                    <p:nvPicPr>
                      <p:cNvPr id="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744" y="5155042"/>
                        <a:ext cx="9429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7">
            <a:extLst>
              <a:ext uri="{FF2B5EF4-FFF2-40B4-BE49-F238E27FC236}">
                <a16:creationId xmlns:a16="http://schemas.microsoft.com/office/drawing/2014/main" id="{283FDDAE-E931-4F89-A551-121069120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94" y="2808239"/>
            <a:ext cx="19770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Then we set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33" name="Object 2">
            <a:extLst>
              <a:ext uri="{FF2B5EF4-FFF2-40B4-BE49-F238E27FC236}">
                <a16:creationId xmlns:a16="http://schemas.microsoft.com/office/drawing/2014/main" id="{086BF26B-AC26-43A2-A226-3C9853523C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343423"/>
              </p:ext>
            </p:extLst>
          </p:nvPr>
        </p:nvGraphicFramePr>
        <p:xfrm>
          <a:off x="1981339" y="2817084"/>
          <a:ext cx="112553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22" name="Equation" r:id="rId25" imgW="622080" imgH="241200" progId="Equation.DSMT4">
                  <p:embed/>
                </p:oleObj>
              </mc:Choice>
              <mc:Fallback>
                <p:oleObj name="Equation" r:id="rId25" imgW="622080" imgH="241200" progId="Equation.DSMT4">
                  <p:embed/>
                  <p:pic>
                    <p:nvPicPr>
                      <p:cNvPr id="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339" y="2817084"/>
                        <a:ext cx="1125537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663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376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32657" y="323972"/>
            <a:ext cx="7489825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附錄八</a:t>
            </a:r>
            <a:r>
              <a:rPr lang="en-US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Convolution</a:t>
            </a:r>
          </a:p>
        </p:txBody>
      </p:sp>
      <p:graphicFrame>
        <p:nvGraphicFramePr>
          <p:cNvPr id="22" name="Object 15"/>
          <p:cNvGraphicFramePr>
            <a:graphicFrameLocks noChangeAspect="1"/>
          </p:cNvGraphicFramePr>
          <p:nvPr>
            <p:extLst/>
          </p:nvPr>
        </p:nvGraphicFramePr>
        <p:xfrm>
          <a:off x="2302631" y="1102772"/>
          <a:ext cx="61912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51" name="Equation" r:id="rId3" imgW="6248160" imgH="558720" progId="Equation.DSMT4">
                  <p:embed/>
                </p:oleObj>
              </mc:Choice>
              <mc:Fallback>
                <p:oleObj name="Equation" r:id="rId3" imgW="6248160" imgH="558720" progId="Equation.DSMT4">
                  <p:embed/>
                  <p:pic>
                    <p:nvPicPr>
                      <p:cNvPr id="2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2631" y="1102772"/>
                        <a:ext cx="619125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527787" y="1910000"/>
            <a:ext cx="6912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Specially, if </a:t>
            </a:r>
            <a:r>
              <a:rPr lang="en-US" altLang="zh-TW" i="1" dirty="0"/>
              <a:t>g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 = 0 for </a:t>
            </a:r>
            <a:r>
              <a:rPr lang="en-US" altLang="zh-TW" i="1" dirty="0"/>
              <a:t>x</a:t>
            </a:r>
            <a:r>
              <a:rPr lang="en-US" altLang="zh-TW" dirty="0"/>
              <a:t> &lt; 0 and </a:t>
            </a:r>
            <a:r>
              <a:rPr lang="en-US" altLang="zh-TW" i="1" dirty="0"/>
              <a:t>h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 = 0 for </a:t>
            </a:r>
            <a:r>
              <a:rPr lang="en-US" altLang="zh-TW" i="1" dirty="0"/>
              <a:t>x</a:t>
            </a:r>
            <a:r>
              <a:rPr lang="en-US" altLang="zh-TW" dirty="0"/>
              <a:t> &lt; 0, then 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39552" y="1160286"/>
            <a:ext cx="17630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Convolution: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27787" y="2608629"/>
            <a:ext cx="38281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Convolution (causal form):</a:t>
            </a:r>
            <a:endParaRPr lang="zh-TW" altLang="en-US" dirty="0"/>
          </a:p>
        </p:txBody>
      </p:sp>
      <p:graphicFrame>
        <p:nvGraphicFramePr>
          <p:cNvPr id="25" name="Object 15"/>
          <p:cNvGraphicFramePr>
            <a:graphicFrameLocks noChangeAspect="1"/>
          </p:cNvGraphicFramePr>
          <p:nvPr>
            <p:extLst/>
          </p:nvPr>
        </p:nvGraphicFramePr>
        <p:xfrm>
          <a:off x="1205731" y="3069507"/>
          <a:ext cx="60896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52" name="Equation" r:id="rId5" imgW="6146640" imgH="558720" progId="Equation.DSMT4">
                  <p:embed/>
                </p:oleObj>
              </mc:Choice>
              <mc:Fallback>
                <p:oleObj name="Equation" r:id="rId5" imgW="6146640" imgH="558720" progId="Equation.DSMT4">
                  <p:embed/>
                  <p:pic>
                    <p:nvPicPr>
                      <p:cNvPr id="2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731" y="3069507"/>
                        <a:ext cx="608965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字方塊 25"/>
          <p:cNvSpPr txBox="1"/>
          <p:nvPr/>
        </p:nvSpPr>
        <p:spPr>
          <a:xfrm>
            <a:off x="432657" y="3767874"/>
            <a:ext cx="8027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Physical meaning: The effect of the input on the output is determined by their time difference.</a:t>
            </a:r>
            <a:endParaRPr lang="zh-TW" altLang="en-US" dirty="0"/>
          </a:p>
        </p:txBody>
      </p:sp>
      <p:graphicFrame>
        <p:nvGraphicFramePr>
          <p:cNvPr id="27" name="Object 15"/>
          <p:cNvGraphicFramePr>
            <a:graphicFrameLocks noChangeAspect="1"/>
          </p:cNvGraphicFramePr>
          <p:nvPr>
            <p:extLst/>
          </p:nvPr>
        </p:nvGraphicFramePr>
        <p:xfrm>
          <a:off x="1193155" y="4583843"/>
          <a:ext cx="295751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53" name="Equation" r:id="rId7" imgW="2984400" imgH="558720" progId="Equation.DSMT4">
                  <p:embed/>
                </p:oleObj>
              </mc:Choice>
              <mc:Fallback>
                <p:oleObj name="Equation" r:id="rId7" imgW="2984400" imgH="558720" progId="Equation.DSMT4">
                  <p:embed/>
                  <p:pic>
                    <p:nvPicPr>
                      <p:cNvPr id="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155" y="4583843"/>
                        <a:ext cx="2957513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線單箭頭接點 5"/>
          <p:cNvCxnSpPr/>
          <p:nvPr/>
        </p:nvCxnSpPr>
        <p:spPr>
          <a:xfrm flipV="1">
            <a:off x="1331640" y="5056881"/>
            <a:ext cx="89451" cy="316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827584" y="5265182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output</a:t>
            </a:r>
            <a:endParaRPr lang="zh-TW" altLang="en-US" dirty="0"/>
          </a:p>
        </p:txBody>
      </p:sp>
      <p:cxnSp>
        <p:nvCxnSpPr>
          <p:cNvPr id="29" name="直線單箭頭接點 28"/>
          <p:cNvCxnSpPr/>
          <p:nvPr/>
        </p:nvCxnSpPr>
        <p:spPr>
          <a:xfrm flipV="1">
            <a:off x="2471237" y="5046539"/>
            <a:ext cx="89451" cy="316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1974181" y="5261569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input</a:t>
            </a:r>
            <a:endParaRPr lang="zh-TW" altLang="en-US" dirty="0"/>
          </a:p>
        </p:txBody>
      </p:sp>
      <p:cxnSp>
        <p:nvCxnSpPr>
          <p:cNvPr id="31" name="直線單箭頭接點 30"/>
          <p:cNvCxnSpPr/>
          <p:nvPr/>
        </p:nvCxnSpPr>
        <p:spPr>
          <a:xfrm flipH="1" flipV="1">
            <a:off x="3479349" y="5066332"/>
            <a:ext cx="171330" cy="2965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3347864" y="5319284"/>
            <a:ext cx="3083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effect of </a:t>
            </a:r>
            <a:r>
              <a:rPr lang="en-US" altLang="zh-TW" i="1" dirty="0"/>
              <a:t>g</a:t>
            </a:r>
            <a:r>
              <a:rPr lang="en-US" altLang="zh-TW" dirty="0"/>
              <a:t>(</a:t>
            </a:r>
            <a:r>
              <a:rPr lang="en-US" altLang="zh-TW" i="1" dirty="0">
                <a:sym typeface="Symbol" panose="05050102010706020507" pitchFamily="18" charset="2"/>
              </a:rPr>
              <a:t></a:t>
            </a:r>
            <a:r>
              <a:rPr lang="en-US" altLang="zh-TW" dirty="0"/>
              <a:t>) on </a:t>
            </a:r>
            <a:r>
              <a:rPr lang="en-US" altLang="zh-TW" i="1" dirty="0"/>
              <a:t>y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21133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377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7" name="Object 15"/>
          <p:cNvGraphicFramePr>
            <a:graphicFrameLocks noChangeAspect="1"/>
          </p:cNvGraphicFramePr>
          <p:nvPr>
            <p:extLst/>
          </p:nvPr>
        </p:nvGraphicFramePr>
        <p:xfrm>
          <a:off x="1763688" y="384969"/>
          <a:ext cx="295751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60" name="Equation" r:id="rId3" imgW="2984400" imgH="558720" progId="Equation.DSMT4">
                  <p:embed/>
                </p:oleObj>
              </mc:Choice>
              <mc:Fallback>
                <p:oleObj name="Equation" r:id="rId3" imgW="2984400" imgH="558720" progId="Equation.DSMT4">
                  <p:embed/>
                  <p:pic>
                    <p:nvPicPr>
                      <p:cNvPr id="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84969"/>
                        <a:ext cx="2957513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線單箭頭接點 5"/>
          <p:cNvCxnSpPr/>
          <p:nvPr/>
        </p:nvCxnSpPr>
        <p:spPr>
          <a:xfrm flipV="1">
            <a:off x="1902173" y="858007"/>
            <a:ext cx="89451" cy="316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398117" y="1066308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output</a:t>
            </a:r>
            <a:endParaRPr lang="zh-TW" altLang="en-US" dirty="0"/>
          </a:p>
        </p:txBody>
      </p:sp>
      <p:cxnSp>
        <p:nvCxnSpPr>
          <p:cNvPr id="29" name="直線單箭頭接點 28"/>
          <p:cNvCxnSpPr/>
          <p:nvPr/>
        </p:nvCxnSpPr>
        <p:spPr>
          <a:xfrm flipV="1">
            <a:off x="3041770" y="847665"/>
            <a:ext cx="89451" cy="316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2544714" y="1062695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input</a:t>
            </a:r>
            <a:endParaRPr lang="zh-TW" altLang="en-US" dirty="0"/>
          </a:p>
        </p:txBody>
      </p:sp>
      <p:cxnSp>
        <p:nvCxnSpPr>
          <p:cNvPr id="31" name="直線單箭頭接點 30"/>
          <p:cNvCxnSpPr/>
          <p:nvPr/>
        </p:nvCxnSpPr>
        <p:spPr>
          <a:xfrm flipH="1" flipV="1">
            <a:off x="4049882" y="867458"/>
            <a:ext cx="171330" cy="2965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3918397" y="1120410"/>
            <a:ext cx="3083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effect of </a:t>
            </a:r>
            <a:r>
              <a:rPr lang="en-US" altLang="zh-TW" i="1" dirty="0"/>
              <a:t>g</a:t>
            </a:r>
            <a:r>
              <a:rPr lang="en-US" altLang="zh-TW" dirty="0"/>
              <a:t>(</a:t>
            </a:r>
            <a:r>
              <a:rPr lang="en-US" altLang="zh-TW" i="1" dirty="0">
                <a:sym typeface="Symbol" panose="05050102010706020507" pitchFamily="18" charset="2"/>
              </a:rPr>
              <a:t></a:t>
            </a:r>
            <a:r>
              <a:rPr lang="en-US" altLang="zh-TW" dirty="0"/>
              <a:t>) on </a:t>
            </a:r>
            <a:r>
              <a:rPr lang="en-US" altLang="zh-TW" i="1" dirty="0"/>
              <a:t>y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443878"/>
              </p:ext>
            </p:extLst>
          </p:nvPr>
        </p:nvGraphicFramePr>
        <p:xfrm>
          <a:off x="1266825" y="1916113"/>
          <a:ext cx="649446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61" name="Equation" r:id="rId5" imgW="6553080" imgH="825480" progId="Equation.DSMT4">
                  <p:embed/>
                </p:oleObj>
              </mc:Choice>
              <mc:Fallback>
                <p:oleObj name="Equation" r:id="rId5" imgW="6553080" imgH="825480" progId="Equation.DSMT4">
                  <p:embed/>
                  <p:pic>
                    <p:nvPicPr>
                      <p:cNvPr id="1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1916113"/>
                        <a:ext cx="649446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1259632" y="3722175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Any linear time-invariant system can be expressed as the convolution form.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36411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378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67544" y="1196752"/>
            <a:ext cx="669674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[Support Theorem]:</a:t>
            </a:r>
          </a:p>
          <a:p>
            <a:endParaRPr lang="en-US" altLang="zh-TW" dirty="0"/>
          </a:p>
          <a:p>
            <a:r>
              <a:rPr lang="en-US" altLang="zh-TW" dirty="0"/>
              <a:t>If the support of </a:t>
            </a:r>
            <a:r>
              <a:rPr lang="en-US" altLang="zh-TW" i="1" dirty="0"/>
              <a:t>g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 is  </a:t>
            </a:r>
            <a:r>
              <a:rPr lang="en-US" altLang="zh-TW" i="1" dirty="0"/>
              <a:t>x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 [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baseline="-25000" dirty="0">
                <a:sym typeface="Symbol" panose="05050102010706020507" pitchFamily="18" charset="2"/>
              </a:rPr>
              <a:t>1</a:t>
            </a:r>
            <a:r>
              <a:rPr lang="en-US" altLang="zh-TW" dirty="0">
                <a:sym typeface="Symbol" panose="05050102010706020507" pitchFamily="18" charset="2"/>
              </a:rPr>
              <a:t>, 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baseline="-25000" dirty="0">
                <a:sym typeface="Symbol" panose="05050102010706020507" pitchFamily="18" charset="2"/>
              </a:rPr>
              <a:t>2</a:t>
            </a:r>
            <a:r>
              <a:rPr lang="en-US" altLang="zh-TW" dirty="0">
                <a:sym typeface="Symbol" panose="05050102010706020507" pitchFamily="18" charset="2"/>
              </a:rPr>
              <a:t>] </a:t>
            </a:r>
            <a:endParaRPr lang="en-US" altLang="zh-TW" dirty="0"/>
          </a:p>
          <a:p>
            <a:pPr>
              <a:spcBef>
                <a:spcPts val="600"/>
              </a:spcBef>
            </a:pPr>
            <a:r>
              <a:rPr lang="en-US" altLang="zh-TW" dirty="0"/>
              <a:t>      (i.e., </a:t>
            </a:r>
            <a:r>
              <a:rPr lang="en-US" altLang="zh-TW" i="1" dirty="0"/>
              <a:t>g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 = 0 for </a:t>
            </a:r>
            <a:r>
              <a:rPr lang="en-US" altLang="zh-TW" i="1" dirty="0"/>
              <a:t>x</a:t>
            </a:r>
            <a:r>
              <a:rPr lang="en-US" altLang="zh-TW" dirty="0"/>
              <a:t> &lt; 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baseline="-25000" dirty="0">
                <a:sym typeface="Symbol" panose="05050102010706020507" pitchFamily="18" charset="2"/>
              </a:rPr>
              <a:t>1</a:t>
            </a:r>
            <a:r>
              <a:rPr lang="en-US" altLang="zh-TW" dirty="0"/>
              <a:t> and </a:t>
            </a:r>
            <a:r>
              <a:rPr lang="en-US" altLang="zh-TW" i="1" dirty="0"/>
              <a:t>x</a:t>
            </a:r>
            <a:r>
              <a:rPr lang="en-US" altLang="zh-TW" dirty="0"/>
              <a:t> &gt; 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baseline="-25000" dirty="0">
                <a:sym typeface="Symbol" panose="05050102010706020507" pitchFamily="18" charset="2"/>
              </a:rPr>
              <a:t>2</a:t>
            </a:r>
            <a:r>
              <a:rPr lang="en-US" altLang="zh-TW" dirty="0"/>
              <a:t>)</a:t>
            </a:r>
          </a:p>
          <a:p>
            <a:pPr>
              <a:spcBef>
                <a:spcPts val="600"/>
              </a:spcBef>
            </a:pPr>
            <a:r>
              <a:rPr lang="en-US" altLang="zh-TW" dirty="0"/>
              <a:t>and the support of </a:t>
            </a:r>
            <a:r>
              <a:rPr lang="en-US" altLang="zh-TW" i="1" dirty="0"/>
              <a:t>h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 is  </a:t>
            </a:r>
            <a:r>
              <a:rPr lang="en-US" altLang="zh-TW" i="1" dirty="0"/>
              <a:t>x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 [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baseline="-25000" dirty="0">
                <a:sym typeface="Symbol" panose="05050102010706020507" pitchFamily="18" charset="2"/>
              </a:rPr>
              <a:t>3</a:t>
            </a:r>
            <a:r>
              <a:rPr lang="en-US" altLang="zh-TW" dirty="0">
                <a:sym typeface="Symbol" panose="05050102010706020507" pitchFamily="18" charset="2"/>
              </a:rPr>
              <a:t>, 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baseline="-25000" dirty="0">
                <a:sym typeface="Symbol" panose="05050102010706020507" pitchFamily="18" charset="2"/>
              </a:rPr>
              <a:t>4</a:t>
            </a:r>
            <a:r>
              <a:rPr lang="en-US" altLang="zh-TW" dirty="0">
                <a:sym typeface="Symbol" panose="05050102010706020507" pitchFamily="18" charset="2"/>
              </a:rPr>
              <a:t>], </a:t>
            </a:r>
          </a:p>
          <a:p>
            <a:pPr>
              <a:spcBef>
                <a:spcPts val="600"/>
              </a:spcBef>
            </a:pPr>
            <a:r>
              <a:rPr lang="en-US" altLang="zh-TW" dirty="0">
                <a:sym typeface="Symbol" panose="05050102010706020507" pitchFamily="18" charset="2"/>
              </a:rPr>
              <a:t>then the support of </a:t>
            </a:r>
            <a:r>
              <a:rPr lang="en-US" altLang="zh-TW" i="1" dirty="0"/>
              <a:t>z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 is</a:t>
            </a:r>
          </a:p>
          <a:p>
            <a:pPr>
              <a:spcBef>
                <a:spcPts val="600"/>
              </a:spcBef>
            </a:pPr>
            <a:r>
              <a:rPr lang="en-US" altLang="zh-TW" dirty="0"/>
              <a:t>          </a:t>
            </a:r>
            <a:r>
              <a:rPr lang="en-US" altLang="zh-TW" i="1" dirty="0"/>
              <a:t>x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 [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baseline="-25000" dirty="0">
                <a:sym typeface="Symbol" panose="05050102010706020507" pitchFamily="18" charset="2"/>
              </a:rPr>
              <a:t>1 </a:t>
            </a:r>
            <a:r>
              <a:rPr lang="en-US" altLang="zh-TW" dirty="0">
                <a:sym typeface="Symbol" panose="05050102010706020507" pitchFamily="18" charset="2"/>
              </a:rPr>
              <a:t>+ 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baseline="-25000" dirty="0">
                <a:sym typeface="Symbol" panose="05050102010706020507" pitchFamily="18" charset="2"/>
              </a:rPr>
              <a:t>3</a:t>
            </a:r>
            <a:r>
              <a:rPr lang="en-US" altLang="zh-TW" dirty="0">
                <a:sym typeface="Symbol" panose="05050102010706020507" pitchFamily="18" charset="2"/>
              </a:rPr>
              <a:t>,  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baseline="-25000" dirty="0">
                <a:sym typeface="Symbol" panose="05050102010706020507" pitchFamily="18" charset="2"/>
              </a:rPr>
              <a:t>2 </a:t>
            </a:r>
            <a:r>
              <a:rPr lang="en-US" altLang="zh-TW" dirty="0">
                <a:sym typeface="Symbol" panose="05050102010706020507" pitchFamily="18" charset="2"/>
              </a:rPr>
              <a:t>+ 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baseline="-25000" dirty="0">
                <a:sym typeface="Symbol" panose="05050102010706020507" pitchFamily="18" charset="2"/>
              </a:rPr>
              <a:t>4</a:t>
            </a:r>
            <a:r>
              <a:rPr lang="en-US" altLang="zh-TW" dirty="0">
                <a:sym typeface="Symbol" panose="05050102010706020507" pitchFamily="18" charset="2"/>
              </a:rPr>
              <a:t>]</a:t>
            </a:r>
            <a:endParaRPr lang="zh-TW" altLang="en-US" dirty="0"/>
          </a:p>
        </p:txBody>
      </p:sp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404293"/>
              </p:ext>
            </p:extLst>
          </p:nvPr>
        </p:nvGraphicFramePr>
        <p:xfrm>
          <a:off x="1617005" y="384969"/>
          <a:ext cx="4541838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11" name="Equation" r:id="rId3" imgW="4584600" imgH="558720" progId="Equation.DSMT4">
                  <p:embed/>
                </p:oleObj>
              </mc:Choice>
              <mc:Fallback>
                <p:oleObj name="Equation" r:id="rId3" imgW="4584600" imgH="558720" progId="Equation.DSMT4">
                  <p:embed/>
                  <p:pic>
                    <p:nvPicPr>
                      <p:cNvPr id="2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005" y="384969"/>
                        <a:ext cx="4541838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67544" y="4002693"/>
            <a:ext cx="11512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(Proof): </a:t>
            </a:r>
            <a:endParaRPr lang="zh-TW" altLang="en-US" dirty="0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066622"/>
              </p:ext>
            </p:extLst>
          </p:nvPr>
        </p:nvGraphicFramePr>
        <p:xfrm>
          <a:off x="1089161" y="4433580"/>
          <a:ext cx="559752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12" name="Equation" r:id="rId5" imgW="5460840" imgH="596880" progId="Equation.DSMT4">
                  <p:embed/>
                </p:oleObj>
              </mc:Choice>
              <mc:Fallback>
                <p:oleObj name="Equation" r:id="rId5" imgW="5460840" imgH="596880" progId="Equation.DSMT4">
                  <p:embed/>
                  <p:pic>
                    <p:nvPicPr>
                      <p:cNvPr id="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161" y="4433580"/>
                        <a:ext cx="5597525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642795"/>
              </p:ext>
            </p:extLst>
          </p:nvPr>
        </p:nvGraphicFramePr>
        <p:xfrm>
          <a:off x="1078865" y="5108043"/>
          <a:ext cx="1406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13" name="Equation" r:id="rId7" imgW="1371600" imgH="368280" progId="Equation.DSMT4">
                  <p:embed/>
                </p:oleObj>
              </mc:Choice>
              <mc:Fallback>
                <p:oleObj name="Equation" r:id="rId7" imgW="1371600" imgH="368280" progId="Equation.DSMT4">
                  <p:embed/>
                  <p:pic>
                    <p:nvPicPr>
                      <p:cNvPr id="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865" y="5108043"/>
                        <a:ext cx="1406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2664639" y="5080719"/>
            <a:ext cx="26484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when </a:t>
            </a:r>
            <a:r>
              <a:rPr lang="en-US" altLang="zh-TW" i="1" dirty="0"/>
              <a:t>x</a:t>
            </a:r>
            <a:r>
              <a:rPr lang="en-US" altLang="zh-TW" dirty="0"/>
              <a:t> – </a:t>
            </a:r>
            <a:r>
              <a:rPr lang="en-US" altLang="zh-TW" i="1" dirty="0">
                <a:sym typeface="Symbol" panose="05050102010706020507" pitchFamily="18" charset="2"/>
              </a:rPr>
              <a:t>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 [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baseline="-25000" dirty="0">
                <a:sym typeface="Symbol" panose="05050102010706020507" pitchFamily="18" charset="2"/>
              </a:rPr>
              <a:t>3</a:t>
            </a:r>
            <a:r>
              <a:rPr lang="en-US" altLang="zh-TW" dirty="0">
                <a:sym typeface="Symbol" panose="05050102010706020507" pitchFamily="18" charset="2"/>
              </a:rPr>
              <a:t>, 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baseline="-25000" dirty="0">
                <a:sym typeface="Symbol" panose="05050102010706020507" pitchFamily="18" charset="2"/>
              </a:rPr>
              <a:t>4</a:t>
            </a:r>
            <a:r>
              <a:rPr lang="en-US" altLang="zh-TW" dirty="0">
                <a:sym typeface="Symbol" panose="05050102010706020507" pitchFamily="18" charset="2"/>
              </a:rPr>
              <a:t>],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1089161" y="5574882"/>
            <a:ext cx="60751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/>
              <a:t>x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 [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baseline="-25000" dirty="0">
                <a:sym typeface="Symbol" panose="05050102010706020507" pitchFamily="18" charset="2"/>
              </a:rPr>
              <a:t>3</a:t>
            </a:r>
            <a:r>
              <a:rPr lang="en-US" altLang="zh-TW" dirty="0">
                <a:sym typeface="Symbol" panose="05050102010706020507" pitchFamily="18" charset="2"/>
              </a:rPr>
              <a:t>+ min(</a:t>
            </a:r>
            <a:r>
              <a:rPr lang="en-US" altLang="zh-TW" i="1" dirty="0">
                <a:sym typeface="Symbol" panose="05050102010706020507" pitchFamily="18" charset="2"/>
              </a:rPr>
              <a:t></a:t>
            </a:r>
            <a:r>
              <a:rPr lang="en-US" altLang="zh-TW" dirty="0">
                <a:sym typeface="Symbol" panose="05050102010706020507" pitchFamily="18" charset="2"/>
              </a:rPr>
              <a:t>), 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baseline="-25000" dirty="0">
                <a:sym typeface="Symbol" panose="05050102010706020507" pitchFamily="18" charset="2"/>
              </a:rPr>
              <a:t>4</a:t>
            </a:r>
            <a:r>
              <a:rPr lang="en-US" altLang="zh-TW" dirty="0">
                <a:sym typeface="Symbol" panose="05050102010706020507" pitchFamily="18" charset="2"/>
              </a:rPr>
              <a:t> + max(</a:t>
            </a:r>
            <a:r>
              <a:rPr lang="en-US" altLang="zh-TW" i="1" dirty="0">
                <a:sym typeface="Symbol" panose="05050102010706020507" pitchFamily="18" charset="2"/>
              </a:rPr>
              <a:t></a:t>
            </a:r>
            <a:r>
              <a:rPr lang="en-US" altLang="zh-TW" dirty="0">
                <a:sym typeface="Symbol" panose="05050102010706020507" pitchFamily="18" charset="2"/>
              </a:rPr>
              <a:t>)] = [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baseline="-25000" dirty="0">
                <a:sym typeface="Symbol" panose="05050102010706020507" pitchFamily="18" charset="2"/>
              </a:rPr>
              <a:t>1 </a:t>
            </a:r>
            <a:r>
              <a:rPr lang="en-US" altLang="zh-TW" dirty="0">
                <a:sym typeface="Symbol" panose="05050102010706020507" pitchFamily="18" charset="2"/>
              </a:rPr>
              <a:t>+ 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baseline="-25000" dirty="0">
                <a:sym typeface="Symbol" panose="05050102010706020507" pitchFamily="18" charset="2"/>
              </a:rPr>
              <a:t>3</a:t>
            </a:r>
            <a:r>
              <a:rPr lang="en-US" altLang="zh-TW" dirty="0">
                <a:sym typeface="Symbol" panose="05050102010706020507" pitchFamily="18" charset="2"/>
              </a:rPr>
              <a:t>,  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baseline="-25000" dirty="0">
                <a:sym typeface="Symbol" panose="05050102010706020507" pitchFamily="18" charset="2"/>
              </a:rPr>
              <a:t>2 </a:t>
            </a:r>
            <a:r>
              <a:rPr lang="en-US" altLang="zh-TW" dirty="0">
                <a:sym typeface="Symbol" panose="05050102010706020507" pitchFamily="18" charset="2"/>
              </a:rPr>
              <a:t>+ 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baseline="-25000" dirty="0">
                <a:sym typeface="Symbol" panose="05050102010706020507" pitchFamily="18" charset="2"/>
              </a:rPr>
              <a:t>4</a:t>
            </a:r>
            <a:r>
              <a:rPr lang="en-US" altLang="zh-TW" dirty="0">
                <a:sym typeface="Symbol" panose="05050102010706020507" pitchFamily="18" charset="2"/>
              </a:rPr>
              <a:t>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9774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379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323528" y="620688"/>
            <a:ext cx="8496944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附錄九</a:t>
            </a:r>
            <a:r>
              <a:rPr lang="en-US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Change of Independent Variables for Integrals</a:t>
            </a:r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502690"/>
              </p:ext>
            </p:extLst>
          </p:nvPr>
        </p:nvGraphicFramePr>
        <p:xfrm>
          <a:off x="827584" y="1608137"/>
          <a:ext cx="4051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1" name="Equation" r:id="rId3" imgW="4051300" imgH="469900" progId="Equation.DSMT4">
                  <p:embed/>
                </p:oleObj>
              </mc:Choice>
              <mc:Fallback>
                <p:oleObj name="Equation" r:id="rId3" imgW="4051300" imgH="469900" progId="Equation.DSMT4">
                  <p:embed/>
                  <p:pic>
                    <p:nvPicPr>
                      <p:cNvPr id="6963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608137"/>
                        <a:ext cx="4051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115301"/>
              </p:ext>
            </p:extLst>
          </p:nvPr>
        </p:nvGraphicFramePr>
        <p:xfrm>
          <a:off x="1954213" y="2362200"/>
          <a:ext cx="40513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2" name="Equation" r:id="rId5" imgW="4051080" imgH="1358640" progId="Equation.DSMT4">
                  <p:embed/>
                </p:oleObj>
              </mc:Choice>
              <mc:Fallback>
                <p:oleObj name="Equation" r:id="rId5" imgW="4051080" imgH="1358640" progId="Equation.DSMT4">
                  <p:embed/>
                  <p:pic>
                    <p:nvPicPr>
                      <p:cNvPr id="6963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213" y="2362200"/>
                        <a:ext cx="40513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文字方塊 32"/>
          <p:cNvSpPr txBox="1"/>
          <p:nvPr/>
        </p:nvSpPr>
        <p:spPr>
          <a:xfrm>
            <a:off x="827584" y="2825586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71F6161-4A13-4C93-ABC5-15304994AECE}"/>
              </a:ext>
            </a:extLst>
          </p:cNvPr>
          <p:cNvSpPr txBox="1"/>
          <p:nvPr/>
        </p:nvSpPr>
        <p:spPr>
          <a:xfrm>
            <a:off x="683568" y="3861048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For the definite integral case</a:t>
            </a:r>
            <a:endParaRPr lang="zh-TW" altLang="en-US" dirty="0"/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83760F32-94B0-4D99-BAC2-B2270AAF5D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499845"/>
              </p:ext>
            </p:extLst>
          </p:nvPr>
        </p:nvGraphicFramePr>
        <p:xfrm>
          <a:off x="1768475" y="4456113"/>
          <a:ext cx="43307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3" name="Equation" r:id="rId7" imgW="4330440" imgH="1384200" progId="Equation.DSMT4">
                  <p:embed/>
                </p:oleObj>
              </mc:Choice>
              <mc:Fallback>
                <p:oleObj name="Equation" r:id="rId7" imgW="4330440" imgH="1384200" progId="Equation.DSMT4">
                  <p:embed/>
                  <p:pic>
                    <p:nvPicPr>
                      <p:cNvPr id="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5" y="4456113"/>
                        <a:ext cx="43307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23787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380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76332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</a:rPr>
              <a:t>4.5  Convolution and Correlation 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11188" y="1124744"/>
            <a:ext cx="7633220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4.5.1  Convolution Property 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167934"/>
              </p:ext>
            </p:extLst>
          </p:nvPr>
        </p:nvGraphicFramePr>
        <p:xfrm>
          <a:off x="1475656" y="1918533"/>
          <a:ext cx="47767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0" name="Equation" r:id="rId3" imgW="4660560" imgH="558720" progId="Equation.DSMT4">
                  <p:embed/>
                </p:oleObj>
              </mc:Choice>
              <mc:Fallback>
                <p:oleObj name="Equation" r:id="rId3" imgW="4660560" imgH="558720" progId="Equation.DSMT4">
                  <p:embed/>
                  <p:pic>
                    <p:nvPicPr>
                      <p:cNvPr id="338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918533"/>
                        <a:ext cx="477678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827584" y="1988840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If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827584" y="2924944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then</a:t>
            </a:r>
            <a:endParaRPr lang="zh-TW" altLang="en-US" dirty="0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851423"/>
              </p:ext>
            </p:extLst>
          </p:nvPr>
        </p:nvGraphicFramePr>
        <p:xfrm>
          <a:off x="1619672" y="2995250"/>
          <a:ext cx="23685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1" name="Equation" r:id="rId5" imgW="2311200" imgH="368280" progId="Equation.DSMT4">
                  <p:embed/>
                </p:oleObj>
              </mc:Choice>
              <mc:Fallback>
                <p:oleObj name="Equation" r:id="rId5" imgW="2311200" imgH="36828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995250"/>
                        <a:ext cx="23685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811762" y="3645604"/>
            <a:ext cx="1744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convolution </a:t>
            </a:r>
            <a:endParaRPr lang="zh-TW" altLang="en-US" dirty="0"/>
          </a:p>
        </p:txBody>
      </p:sp>
      <p:sp>
        <p:nvSpPr>
          <p:cNvPr id="2" name="向右箭號 1"/>
          <p:cNvSpPr/>
          <p:nvPr/>
        </p:nvSpPr>
        <p:spPr>
          <a:xfrm>
            <a:off x="2411760" y="3804697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3116214" y="3645603"/>
            <a:ext cx="23918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multiplication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87541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381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08236" y="409548"/>
            <a:ext cx="1744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(Proof): If</a:t>
            </a:r>
            <a:endParaRPr lang="zh-TW" altLang="en-US" dirty="0"/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353286"/>
              </p:ext>
            </p:extLst>
          </p:nvPr>
        </p:nvGraphicFramePr>
        <p:xfrm>
          <a:off x="632073" y="1000400"/>
          <a:ext cx="780891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09" name="Equation" r:id="rId3" imgW="7619760" imgH="622080" progId="Equation.DSMT4">
                  <p:embed/>
                </p:oleObj>
              </mc:Choice>
              <mc:Fallback>
                <p:oleObj name="Equation" r:id="rId3" imgW="7619760" imgH="62208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073" y="1000400"/>
                        <a:ext cx="7808913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831220"/>
              </p:ext>
            </p:extLst>
          </p:nvPr>
        </p:nvGraphicFramePr>
        <p:xfrm>
          <a:off x="408236" y="1781450"/>
          <a:ext cx="54546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10" name="Equation" r:id="rId5" imgW="5321160" imgH="558720" progId="Equation.DSMT4">
                  <p:embed/>
                </p:oleObj>
              </mc:Choice>
              <mc:Fallback>
                <p:oleObj name="Equation" r:id="rId5" imgW="5321160" imgH="558720" progId="Equation.DSMT4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236" y="1781450"/>
                        <a:ext cx="54546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498564"/>
              </p:ext>
            </p:extLst>
          </p:nvPr>
        </p:nvGraphicFramePr>
        <p:xfrm>
          <a:off x="395536" y="2497413"/>
          <a:ext cx="57658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11" name="Equation" r:id="rId7" imgW="5626080" imgH="622080" progId="Equation.DSMT4">
                  <p:embed/>
                </p:oleObj>
              </mc:Choice>
              <mc:Fallback>
                <p:oleObj name="Equation" r:id="rId7" imgW="5626080" imgH="622080" progId="Equation.DSMT4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497413"/>
                        <a:ext cx="5765800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012131"/>
              </p:ext>
            </p:extLst>
          </p:nvPr>
        </p:nvGraphicFramePr>
        <p:xfrm>
          <a:off x="408236" y="3278463"/>
          <a:ext cx="8262937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12" name="Equation" r:id="rId9" imgW="8064360" imgH="622080" progId="Equation.DSMT4">
                  <p:embed/>
                </p:oleObj>
              </mc:Choice>
              <mc:Fallback>
                <p:oleObj name="Equation" r:id="rId9" imgW="8064360" imgH="622080" progId="Equation.DSMT4">
                  <p:embed/>
                  <p:pic>
                    <p:nvPicPr>
                      <p:cNvPr id="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236" y="3278463"/>
                        <a:ext cx="8262937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874130"/>
              </p:ext>
            </p:extLst>
          </p:nvPr>
        </p:nvGraphicFramePr>
        <p:xfrm>
          <a:off x="378497" y="4059514"/>
          <a:ext cx="33194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13" name="Equation" r:id="rId11" imgW="3238200" imgH="558720" progId="Equation.DSMT4">
                  <p:embed/>
                </p:oleObj>
              </mc:Choice>
              <mc:Fallback>
                <p:oleObj name="Equation" r:id="rId11" imgW="3238200" imgH="558720" progId="Equation.DSMT4">
                  <p:embed/>
                  <p:pic>
                    <p:nvPicPr>
                      <p:cNvPr id="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97" y="4059514"/>
                        <a:ext cx="331946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758101"/>
              </p:ext>
            </p:extLst>
          </p:nvPr>
        </p:nvGraphicFramePr>
        <p:xfrm>
          <a:off x="1835696" y="339242"/>
          <a:ext cx="47767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14" name="Equation" r:id="rId13" imgW="4660560" imgH="558720" progId="Equation.DSMT4">
                  <p:embed/>
                </p:oleObj>
              </mc:Choice>
              <mc:Fallback>
                <p:oleObj name="Equation" r:id="rId13" imgW="4660560" imgH="55872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39242"/>
                        <a:ext cx="477678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字方塊 24"/>
          <p:cNvSpPr txBox="1"/>
          <p:nvPr/>
        </p:nvSpPr>
        <p:spPr>
          <a:xfrm>
            <a:off x="353344" y="4750806"/>
            <a:ext cx="1744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Therefore,</a:t>
            </a:r>
            <a:endParaRPr lang="zh-TW" altLang="en-US" dirty="0"/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923715"/>
              </p:ext>
            </p:extLst>
          </p:nvPr>
        </p:nvGraphicFramePr>
        <p:xfrm>
          <a:off x="899592" y="5354913"/>
          <a:ext cx="26558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15" name="Equation" r:id="rId15" imgW="2590560" imgH="393480" progId="Equation.DSMT4">
                  <p:embed/>
                </p:oleObj>
              </mc:Choice>
              <mc:Fallback>
                <p:oleObj name="Equation" r:id="rId15" imgW="2590560" imgH="393480" progId="Equation.DSMT4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354913"/>
                        <a:ext cx="265588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554931"/>
              </p:ext>
            </p:extLst>
          </p:nvPr>
        </p:nvGraphicFramePr>
        <p:xfrm>
          <a:off x="4546468" y="5354913"/>
          <a:ext cx="23685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16" name="Equation" r:id="rId17" imgW="2311200" imgH="368280" progId="Equation.DSMT4">
                  <p:embed/>
                </p:oleObj>
              </mc:Choice>
              <mc:Fallback>
                <p:oleObj name="Equation" r:id="rId17" imgW="2311200" imgH="368280" progId="Equation.DSMT4">
                  <p:embed/>
                  <p:pic>
                    <p:nvPicPr>
                      <p:cNvPr id="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468" y="5354913"/>
                        <a:ext cx="23685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51037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382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08236" y="409548"/>
            <a:ext cx="7548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[Example 1]  </a:t>
            </a:r>
            <a:r>
              <a:rPr lang="en-US" altLang="zh-TW" dirty="0"/>
              <a:t>Determine the Fourier transform of </a:t>
            </a:r>
            <a:endParaRPr lang="zh-TW" altLang="en-US" dirty="0"/>
          </a:p>
        </p:txBody>
      </p:sp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599414"/>
              </p:ext>
            </p:extLst>
          </p:nvPr>
        </p:nvGraphicFramePr>
        <p:xfrm>
          <a:off x="971600" y="1079731"/>
          <a:ext cx="3352800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45" name="Equation" r:id="rId3" imgW="3352680" imgH="1206360" progId="Equation.DSMT4">
                  <p:embed/>
                </p:oleObj>
              </mc:Choice>
              <mc:Fallback>
                <p:oleObj name="Equation" r:id="rId3" imgW="3352680" imgH="1206360" progId="Equation.DSMT4">
                  <p:embed/>
                  <p:pic>
                    <p:nvPicPr>
                      <p:cNvPr id="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079731"/>
                        <a:ext cx="3352800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4766736" y="1298444"/>
            <a:ext cx="3888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We call it the </a:t>
            </a:r>
            <a:r>
              <a:rPr lang="en-US" altLang="zh-TW" dirty="0">
                <a:solidFill>
                  <a:srgbClr val="FF0000"/>
                </a:solidFill>
              </a:rPr>
              <a:t>triangular function</a:t>
            </a:r>
            <a:r>
              <a:rPr lang="en-US" altLang="zh-TW" dirty="0"/>
              <a:t>.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2393" y="1610775"/>
            <a:ext cx="4472775" cy="2058700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539552" y="2564656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(Solution):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644418" y="2951319"/>
            <a:ext cx="14073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Note that </a:t>
            </a:r>
            <a:endParaRPr lang="zh-TW" altLang="en-US" dirty="0"/>
          </a:p>
        </p:txBody>
      </p:sp>
      <p:graphicFrame>
        <p:nvGraphicFramePr>
          <p:cNvPr id="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81525"/>
              </p:ext>
            </p:extLst>
          </p:nvPr>
        </p:nvGraphicFramePr>
        <p:xfrm>
          <a:off x="1936477" y="3011165"/>
          <a:ext cx="23241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46" name="Equation" r:id="rId6" imgW="2323800" imgH="368280" progId="Equation.DSMT4">
                  <p:embed/>
                </p:oleObj>
              </mc:Choice>
              <mc:Fallback>
                <p:oleObj name="Equation" r:id="rId6" imgW="2323800" imgH="368280" progId="Equation.DSMT4">
                  <p:embed/>
                  <p:pic>
                    <p:nvPicPr>
                      <p:cNvPr id="1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477" y="3011165"/>
                        <a:ext cx="232410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667DEDD4-B8C1-411A-A3FF-87A199708C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658064"/>
              </p:ext>
            </p:extLst>
          </p:nvPr>
        </p:nvGraphicFramePr>
        <p:xfrm>
          <a:off x="807142" y="3628431"/>
          <a:ext cx="60833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47" name="Equation" r:id="rId8" imgW="6083280" imgH="558720" progId="Equation.DSMT4">
                  <p:embed/>
                </p:oleObj>
              </mc:Choice>
              <mc:Fallback>
                <p:oleObj name="Equation" r:id="rId8" imgW="6083280" imgH="558720" progId="Equation.DSMT4">
                  <p:embed/>
                  <p:pic>
                    <p:nvPicPr>
                      <p:cNvPr id="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142" y="3628431"/>
                        <a:ext cx="60833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>
            <a:extLst>
              <a:ext uri="{FF2B5EF4-FFF2-40B4-BE49-F238E27FC236}">
                <a16:creationId xmlns:a16="http://schemas.microsoft.com/office/drawing/2014/main" id="{B3FAB3D6-EBDF-4056-9C14-78B58ED028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338833"/>
              </p:ext>
            </p:extLst>
          </p:nvPr>
        </p:nvGraphicFramePr>
        <p:xfrm>
          <a:off x="1386115" y="4149279"/>
          <a:ext cx="38989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48" name="Equation" r:id="rId10" imgW="3898800" imgH="545760" progId="Equation.DSMT4">
                  <p:embed/>
                </p:oleObj>
              </mc:Choice>
              <mc:Fallback>
                <p:oleObj name="Equation" r:id="rId10" imgW="3898800" imgH="545760" progId="Equation.DSMT4">
                  <p:embed/>
                  <p:pic>
                    <p:nvPicPr>
                      <p:cNvPr id="11" name="Object 9">
                        <a:extLst>
                          <a:ext uri="{FF2B5EF4-FFF2-40B4-BE49-F238E27FC236}">
                            <a16:creationId xmlns:a16="http://schemas.microsoft.com/office/drawing/2014/main" id="{667DEDD4-B8C1-411A-A3FF-87A199708C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115" y="4149279"/>
                        <a:ext cx="389890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>
            <a:extLst>
              <a:ext uri="{FF2B5EF4-FFF2-40B4-BE49-F238E27FC236}">
                <a16:creationId xmlns:a16="http://schemas.microsoft.com/office/drawing/2014/main" id="{9023D8F2-480E-46C0-BFA8-D5E3480E964D}"/>
              </a:ext>
            </a:extLst>
          </p:cNvPr>
          <p:cNvSpPr txBox="1"/>
          <p:nvPr/>
        </p:nvSpPr>
        <p:spPr>
          <a:xfrm>
            <a:off x="807142" y="4614723"/>
            <a:ext cx="69068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 </a:t>
            </a:r>
            <a:r>
              <a:rPr lang="en-US" altLang="zh-TW" i="1" dirty="0">
                <a:solidFill>
                  <a:srgbClr val="3333FF"/>
                </a:solidFill>
                <a:cs typeface="Times New Roman" panose="02020603050405020304" pitchFamily="18" charset="0"/>
              </a:rPr>
              <a:t>x</a:t>
            </a:r>
            <a:r>
              <a:rPr lang="en-US" altLang="zh-TW" dirty="0">
                <a:solidFill>
                  <a:srgbClr val="3333FF"/>
                </a:solidFill>
                <a:cs typeface="Times New Roman" panose="02020603050405020304" pitchFamily="18" charset="0"/>
              </a:rPr>
              <a:t> – 1/2 &gt;1/2 </a:t>
            </a:r>
            <a:r>
              <a:rPr lang="en-US" altLang="zh-TW" dirty="0">
                <a:cs typeface="Times New Roman" panose="02020603050405020304" pitchFamily="18" charset="0"/>
              </a:rPr>
              <a:t>or</a:t>
            </a:r>
            <a:r>
              <a:rPr lang="en-US" altLang="zh-TW" i="1" dirty="0">
                <a:cs typeface="Times New Roman" panose="02020603050405020304" pitchFamily="18" charset="0"/>
              </a:rPr>
              <a:t>  </a:t>
            </a:r>
            <a:r>
              <a:rPr lang="en-US" altLang="zh-TW" i="1" dirty="0">
                <a:solidFill>
                  <a:srgbClr val="3333FF"/>
                </a:solidFill>
                <a:cs typeface="Times New Roman" panose="02020603050405020304" pitchFamily="18" charset="0"/>
              </a:rPr>
              <a:t>x</a:t>
            </a:r>
            <a:r>
              <a:rPr lang="en-US" altLang="zh-TW" dirty="0">
                <a:solidFill>
                  <a:srgbClr val="3333FF"/>
                </a:solidFill>
                <a:cs typeface="Times New Roman" panose="02020603050405020304" pitchFamily="18" charset="0"/>
              </a:rPr>
              <a:t> +1/2 &lt; -1/2,</a:t>
            </a:r>
            <a:r>
              <a:rPr lang="zh-TW" altLang="en-US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dirty="0">
                <a:cs typeface="Times New Roman" panose="02020603050405020304" pitchFamily="18" charset="0"/>
              </a:rPr>
              <a:t>i.e., </a:t>
            </a:r>
            <a:r>
              <a:rPr lang="en-US" altLang="zh-TW" i="1" dirty="0">
                <a:cs typeface="Times New Roman" panose="02020603050405020304" pitchFamily="18" charset="0"/>
              </a:rPr>
              <a:t>x  </a:t>
            </a:r>
            <a:r>
              <a:rPr lang="en-US" altLang="zh-TW" dirty="0">
                <a:cs typeface="Times New Roman" panose="02020603050405020304" pitchFamily="18" charset="0"/>
              </a:rPr>
              <a:t>&gt; 1 or</a:t>
            </a:r>
            <a:r>
              <a:rPr lang="en-US" altLang="zh-TW" i="1" dirty="0">
                <a:cs typeface="Times New Roman" panose="02020603050405020304" pitchFamily="18" charset="0"/>
              </a:rPr>
              <a:t> x &lt; -</a:t>
            </a:r>
            <a:r>
              <a:rPr lang="en-US" altLang="zh-TW" dirty="0">
                <a:cs typeface="Times New Roman" panose="02020603050405020304" pitchFamily="18" charset="0"/>
              </a:rPr>
              <a:t>1, </a:t>
            </a:r>
            <a:r>
              <a:rPr lang="zh-TW" altLang="en-US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6D5E143-A8E6-4231-A3DD-397C1383A2C5}"/>
              </a:ext>
            </a:extLst>
          </p:cNvPr>
          <p:cNvSpPr txBox="1"/>
          <p:nvPr/>
        </p:nvSpPr>
        <p:spPr>
          <a:xfrm>
            <a:off x="712530" y="5586124"/>
            <a:ext cx="2266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 </a:t>
            </a:r>
            <a:r>
              <a:rPr lang="en-US" altLang="zh-TW" dirty="0">
                <a:solidFill>
                  <a:srgbClr val="3333FF"/>
                </a:solidFill>
              </a:rPr>
              <a:t>-1 &lt; </a:t>
            </a:r>
            <a:r>
              <a:rPr lang="en-US" altLang="zh-TW" i="1" dirty="0">
                <a:solidFill>
                  <a:srgbClr val="3333FF"/>
                </a:solidFill>
              </a:rPr>
              <a:t>x</a:t>
            </a:r>
            <a:r>
              <a:rPr lang="en-US" altLang="zh-TW" dirty="0">
                <a:solidFill>
                  <a:srgbClr val="3333FF"/>
                </a:solidFill>
              </a:rPr>
              <a:t> &lt; 0</a:t>
            </a:r>
            <a:endParaRPr lang="zh-TW" altLang="en-US" dirty="0">
              <a:solidFill>
                <a:srgbClr val="3333FF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id="{F1066BBA-FB1A-43EA-9078-B084454712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121745"/>
              </p:ext>
            </p:extLst>
          </p:nvPr>
        </p:nvGraphicFramePr>
        <p:xfrm>
          <a:off x="2887444" y="5473347"/>
          <a:ext cx="39243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49" name="Equation" r:id="rId12" imgW="3924000" imgH="558720" progId="Equation.DSMT4">
                  <p:embed/>
                </p:oleObj>
              </mc:Choice>
              <mc:Fallback>
                <p:oleObj name="Equation" r:id="rId12" imgW="3924000" imgH="558720" progId="Equation.DSMT4">
                  <p:embed/>
                  <p:pic>
                    <p:nvPicPr>
                      <p:cNvPr id="11" name="Object 9">
                        <a:extLst>
                          <a:ext uri="{FF2B5EF4-FFF2-40B4-BE49-F238E27FC236}">
                            <a16:creationId xmlns:a16="http://schemas.microsoft.com/office/drawing/2014/main" id="{667DEDD4-B8C1-411A-A3FF-87A199708C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444" y="5473347"/>
                        <a:ext cx="392430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字方塊 22">
            <a:extLst>
              <a:ext uri="{FF2B5EF4-FFF2-40B4-BE49-F238E27FC236}">
                <a16:creationId xmlns:a16="http://schemas.microsoft.com/office/drawing/2014/main" id="{81AB98AF-EE17-4C1E-8D76-BCED1F56D2F0}"/>
              </a:ext>
            </a:extLst>
          </p:cNvPr>
          <p:cNvSpPr txBox="1"/>
          <p:nvPr/>
        </p:nvSpPr>
        <p:spPr>
          <a:xfrm>
            <a:off x="712530" y="6112476"/>
            <a:ext cx="2266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 </a:t>
            </a:r>
            <a:r>
              <a:rPr lang="en-US" altLang="zh-TW" dirty="0">
                <a:solidFill>
                  <a:srgbClr val="3333FF"/>
                </a:solidFill>
              </a:rPr>
              <a:t>0 &lt; </a:t>
            </a:r>
            <a:r>
              <a:rPr lang="en-US" altLang="zh-TW" i="1" dirty="0">
                <a:solidFill>
                  <a:srgbClr val="3333FF"/>
                </a:solidFill>
              </a:rPr>
              <a:t>x</a:t>
            </a:r>
            <a:r>
              <a:rPr lang="en-US" altLang="zh-TW" dirty="0">
                <a:solidFill>
                  <a:srgbClr val="3333FF"/>
                </a:solidFill>
              </a:rPr>
              <a:t> &lt; 1</a:t>
            </a:r>
            <a:endParaRPr lang="zh-TW" altLang="en-US" dirty="0">
              <a:solidFill>
                <a:srgbClr val="3333FF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9">
            <a:extLst>
              <a:ext uri="{FF2B5EF4-FFF2-40B4-BE49-F238E27FC236}">
                <a16:creationId xmlns:a16="http://schemas.microsoft.com/office/drawing/2014/main" id="{41516E9F-C13B-40E4-88E7-5362CFEDBF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271067"/>
              </p:ext>
            </p:extLst>
          </p:nvPr>
        </p:nvGraphicFramePr>
        <p:xfrm>
          <a:off x="2856437" y="6049312"/>
          <a:ext cx="38735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50" name="Equation" r:id="rId14" imgW="3873240" imgH="558720" progId="Equation.DSMT4">
                  <p:embed/>
                </p:oleObj>
              </mc:Choice>
              <mc:Fallback>
                <p:oleObj name="Equation" r:id="rId14" imgW="3873240" imgH="558720" progId="Equation.DSMT4">
                  <p:embed/>
                  <p:pic>
                    <p:nvPicPr>
                      <p:cNvPr id="22" name="Object 9">
                        <a:extLst>
                          <a:ext uri="{FF2B5EF4-FFF2-40B4-BE49-F238E27FC236}">
                            <a16:creationId xmlns:a16="http://schemas.microsoft.com/office/drawing/2014/main" id="{F1066BBA-FB1A-43EA-9078-B084454712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6437" y="6049312"/>
                        <a:ext cx="38735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9">
            <a:extLst>
              <a:ext uri="{FF2B5EF4-FFF2-40B4-BE49-F238E27FC236}">
                <a16:creationId xmlns:a16="http://schemas.microsoft.com/office/drawing/2014/main" id="{BC2799A5-859E-47A7-868F-698623214D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311149"/>
              </p:ext>
            </p:extLst>
          </p:nvPr>
        </p:nvGraphicFramePr>
        <p:xfrm>
          <a:off x="6237287" y="5002344"/>
          <a:ext cx="22098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51" name="Equation" r:id="rId16" imgW="2209680" imgH="558720" progId="Equation.DSMT4">
                  <p:embed/>
                </p:oleObj>
              </mc:Choice>
              <mc:Fallback>
                <p:oleObj name="Equation" r:id="rId16" imgW="2209680" imgH="558720" progId="Equation.DSMT4">
                  <p:embed/>
                  <p:pic>
                    <p:nvPicPr>
                      <p:cNvPr id="11" name="Object 9">
                        <a:extLst>
                          <a:ext uri="{FF2B5EF4-FFF2-40B4-BE49-F238E27FC236}">
                            <a16:creationId xmlns:a16="http://schemas.microsoft.com/office/drawing/2014/main" id="{667DEDD4-B8C1-411A-A3FF-87A199708C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287" y="5002344"/>
                        <a:ext cx="220980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15274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383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222038"/>
              </p:ext>
            </p:extLst>
          </p:nvPr>
        </p:nvGraphicFramePr>
        <p:xfrm>
          <a:off x="1835696" y="1124744"/>
          <a:ext cx="44386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7" name="Equation" r:id="rId3" imgW="4330440" imgH="901440" progId="Equation.DSMT4">
                  <p:embed/>
                </p:oleObj>
              </mc:Choice>
              <mc:Fallback>
                <p:oleObj name="Equation" r:id="rId3" imgW="4330440" imgH="901440" progId="Equation.DSMT4">
                  <p:embed/>
                  <p:pic>
                    <p:nvPicPr>
                      <p:cNvPr id="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124744"/>
                        <a:ext cx="44386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>
            <a:extLst>
              <a:ext uri="{FF2B5EF4-FFF2-40B4-BE49-F238E27FC236}">
                <a16:creationId xmlns:a16="http://schemas.microsoft.com/office/drawing/2014/main" id="{B8AAA7C9-16D4-4661-8D63-5E48107A2A9C}"/>
              </a:ext>
            </a:extLst>
          </p:cNvPr>
          <p:cNvSpPr txBox="1"/>
          <p:nvPr/>
        </p:nvSpPr>
        <p:spPr>
          <a:xfrm>
            <a:off x="467544" y="548680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Therefore,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25534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384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08236" y="409548"/>
            <a:ext cx="7548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[Example 2]  </a:t>
            </a:r>
            <a:r>
              <a:rPr lang="en-US" altLang="zh-TW" dirty="0"/>
              <a:t>Determine the inverse Fourier transform of </a:t>
            </a:r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318584"/>
              </p:ext>
            </p:extLst>
          </p:nvPr>
        </p:nvGraphicFramePr>
        <p:xfrm>
          <a:off x="1835696" y="978953"/>
          <a:ext cx="286702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69" name="Equation" r:id="rId3" imgW="2857320" imgH="647640" progId="Equation.DSMT4">
                  <p:embed/>
                </p:oleObj>
              </mc:Choice>
              <mc:Fallback>
                <p:oleObj name="Equation" r:id="rId3" imgW="2857320" imgH="647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978953"/>
                        <a:ext cx="2867025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467544" y="1708796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(Solution):  Note that</a:t>
            </a:r>
            <a:endParaRPr lang="zh-TW" altLang="en-US" dirty="0"/>
          </a:p>
        </p:txBody>
      </p:sp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663769"/>
              </p:ext>
            </p:extLst>
          </p:nvPr>
        </p:nvGraphicFramePr>
        <p:xfrm>
          <a:off x="1949153" y="2175133"/>
          <a:ext cx="34417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0" name="Equation" r:id="rId5" imgW="3429000" imgH="647640" progId="Equation.DSMT4">
                  <p:embed/>
                </p:oleObj>
              </mc:Choice>
              <mc:Fallback>
                <p:oleObj name="Equation" r:id="rId5" imgW="3429000" imgH="647640" progId="Equation.DSMT4">
                  <p:embed/>
                  <p:pic>
                    <p:nvPicPr>
                      <p:cNvPr id="5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153" y="2175133"/>
                        <a:ext cx="3441700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443679" y="2826128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From page 334</a:t>
            </a:r>
            <a:endParaRPr lang="zh-TW" altLang="en-US" dirty="0"/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226809"/>
              </p:ext>
            </p:extLst>
          </p:nvPr>
        </p:nvGraphicFramePr>
        <p:xfrm>
          <a:off x="971600" y="3332437"/>
          <a:ext cx="33972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1" name="Equation" r:id="rId7" imgW="3314520" imgH="774360" progId="Equation.DSMT4">
                  <p:embed/>
                </p:oleObj>
              </mc:Choice>
              <mc:Fallback>
                <p:oleObj name="Equation" r:id="rId7" imgW="3314520" imgH="774360" progId="Equation.DSMT4">
                  <p:embed/>
                  <p:pic>
                    <p:nvPicPr>
                      <p:cNvPr id="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332437"/>
                        <a:ext cx="339725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918681"/>
              </p:ext>
            </p:extLst>
          </p:nvPr>
        </p:nvGraphicFramePr>
        <p:xfrm>
          <a:off x="4702721" y="3372124"/>
          <a:ext cx="38655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2" name="Equation" r:id="rId9" imgW="3771720" imgH="698400" progId="Equation.DSMT4">
                  <p:embed/>
                </p:oleObj>
              </mc:Choice>
              <mc:Fallback>
                <p:oleObj name="Equation" r:id="rId9" imgW="3771720" imgH="698400" progId="Equation.DSMT4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721" y="3372124"/>
                        <a:ext cx="3865562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365050"/>
              </p:ext>
            </p:extLst>
          </p:nvPr>
        </p:nvGraphicFramePr>
        <p:xfrm>
          <a:off x="808038" y="4408488"/>
          <a:ext cx="417353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3" name="Equation" r:id="rId11" imgW="4165560" imgH="444240" progId="Equation.DSMT4">
                  <p:embed/>
                </p:oleObj>
              </mc:Choice>
              <mc:Fallback>
                <p:oleObj name="Equation" r:id="rId11" imgW="416556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4408488"/>
                        <a:ext cx="4173537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147002"/>
              </p:ext>
            </p:extLst>
          </p:nvPr>
        </p:nvGraphicFramePr>
        <p:xfrm>
          <a:off x="1403648" y="4930205"/>
          <a:ext cx="493553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4" name="Equation" r:id="rId13" imgW="4927320" imgH="545760" progId="Equation.DSMT4">
                  <p:embed/>
                </p:oleObj>
              </mc:Choice>
              <mc:Fallback>
                <p:oleObj name="Equation" r:id="rId13" imgW="4927320" imgH="545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930205"/>
                        <a:ext cx="4935537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367218"/>
              </p:ext>
            </p:extLst>
          </p:nvPr>
        </p:nvGraphicFramePr>
        <p:xfrm>
          <a:off x="1403648" y="5580430"/>
          <a:ext cx="39258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5" name="Equation" r:id="rId15" imgW="3911400" imgH="545760" progId="Equation.DSMT4">
                  <p:embed/>
                </p:oleObj>
              </mc:Choice>
              <mc:Fallback>
                <p:oleObj name="Equation" r:id="rId15" imgW="3911400" imgH="5457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580430"/>
                        <a:ext cx="3925887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01292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385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128264"/>
              </p:ext>
            </p:extLst>
          </p:nvPr>
        </p:nvGraphicFramePr>
        <p:xfrm>
          <a:off x="1187624" y="385763"/>
          <a:ext cx="45513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51" name="Equation" r:id="rId3" imgW="4533840" imgH="545760" progId="Equation.DSMT4">
                  <p:embed/>
                </p:oleObj>
              </mc:Choice>
              <mc:Fallback>
                <p:oleObj name="Equation" r:id="rId3" imgW="4533840" imgH="545760" progId="Equation.DSMT4">
                  <p:embed/>
                  <p:pic>
                    <p:nvPicPr>
                      <p:cNvPr id="11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85763"/>
                        <a:ext cx="4551363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683568" y="1124744"/>
            <a:ext cx="2232248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 </a:t>
            </a:r>
            <a:r>
              <a:rPr lang="en-US" altLang="zh-TW" i="1" dirty="0"/>
              <a:t>x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</a:t>
            </a:r>
            <a:r>
              <a:rPr lang="en-US" altLang="zh-TW" dirty="0"/>
              <a:t> 0, </a:t>
            </a:r>
            <a:endParaRPr lang="zh-TW" altLang="en-US" dirty="0"/>
          </a:p>
        </p:txBody>
      </p:sp>
      <p:graphicFrame>
        <p:nvGraphicFramePr>
          <p:cNvPr id="20" name="物件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499995"/>
              </p:ext>
            </p:extLst>
          </p:nvPr>
        </p:nvGraphicFramePr>
        <p:xfrm>
          <a:off x="1212776" y="1443881"/>
          <a:ext cx="50371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52" name="Equation" r:id="rId5" imgW="5016240" imgH="672840" progId="Equation.DSMT4">
                  <p:embed/>
                </p:oleObj>
              </mc:Choice>
              <mc:Fallback>
                <p:oleObj name="Equation" r:id="rId5" imgW="5016240" imgH="672840" progId="Equation.DSMT4">
                  <p:embed/>
                  <p:pic>
                    <p:nvPicPr>
                      <p:cNvPr id="14" name="物件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776" y="1443881"/>
                        <a:ext cx="5037138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字方塊 20"/>
          <p:cNvSpPr txBox="1"/>
          <p:nvPr/>
        </p:nvSpPr>
        <p:spPr>
          <a:xfrm>
            <a:off x="683568" y="2245767"/>
            <a:ext cx="2232248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 </a:t>
            </a:r>
            <a:r>
              <a:rPr lang="en-US" altLang="zh-TW" i="1" dirty="0"/>
              <a:t>x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&gt;</a:t>
            </a:r>
            <a:r>
              <a:rPr lang="en-US" altLang="zh-TW" dirty="0"/>
              <a:t> 0, </a:t>
            </a:r>
            <a:endParaRPr lang="zh-TW" altLang="en-US" dirty="0"/>
          </a:p>
        </p:txBody>
      </p:sp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709445"/>
              </p:ext>
            </p:extLst>
          </p:nvPr>
        </p:nvGraphicFramePr>
        <p:xfrm>
          <a:off x="1308820" y="2793971"/>
          <a:ext cx="484505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53" name="Equation" r:id="rId7" imgW="4825800" imgH="1307880" progId="Equation.DSMT4">
                  <p:embed/>
                </p:oleObj>
              </mc:Choice>
              <mc:Fallback>
                <p:oleObj name="Equation" r:id="rId7" imgW="4825800" imgH="1307880" progId="Equation.DSMT4">
                  <p:embed/>
                  <p:pic>
                    <p:nvPicPr>
                      <p:cNvPr id="20" name="物件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820" y="2793971"/>
                        <a:ext cx="4845050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9972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539552" y="437113"/>
            <a:ext cx="65262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Physical Meaning of the Fourier Transform: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006046"/>
              </p:ext>
            </p:extLst>
          </p:nvPr>
        </p:nvGraphicFramePr>
        <p:xfrm>
          <a:off x="5148064" y="1027220"/>
          <a:ext cx="1446212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4" name="Equation" r:id="rId3" imgW="799920" imgH="253800" progId="Equation.DSMT4">
                  <p:embed/>
                </p:oleObj>
              </mc:Choice>
              <mc:Fallback>
                <p:oleObj name="Equation" r:id="rId3" imgW="799920" imgH="253800" progId="Equation.DSMT4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027220"/>
                        <a:ext cx="1446212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39552" y="1027220"/>
            <a:ext cx="46805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expanding a signal as a combination of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983667"/>
              </p:ext>
            </p:extLst>
          </p:nvPr>
        </p:nvGraphicFramePr>
        <p:xfrm>
          <a:off x="611560" y="1772816"/>
          <a:ext cx="1446212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5" name="Equation" r:id="rId5" imgW="799920" imgH="253800" progId="Equation.DSMT4">
                  <p:embed/>
                </p:oleObj>
              </mc:Choice>
              <mc:Fallback>
                <p:oleObj name="Equation" r:id="rId5" imgW="799920" imgH="253800" progId="Equation.DSMT4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772816"/>
                        <a:ext cx="1446212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2411760" y="1772816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period: 1/</a:t>
            </a:r>
            <a:r>
              <a:rPr lang="en-US" altLang="zh-TW" i="1" dirty="0"/>
              <a:t>f</a:t>
            </a:r>
            <a:r>
              <a:rPr lang="en-US" altLang="zh-TW" dirty="0"/>
              <a:t>,    frequency: </a:t>
            </a:r>
            <a:r>
              <a:rPr lang="en-US" altLang="zh-TW" i="1" dirty="0"/>
              <a:t>f</a:t>
            </a:r>
            <a:r>
              <a:rPr lang="en-US" altLang="zh-TW" dirty="0"/>
              <a:t>  </a:t>
            </a:r>
            <a:endParaRPr lang="zh-TW" altLang="en-US" dirty="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39552" y="2518412"/>
            <a:ext cx="44644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): the expansion coefficient for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769207"/>
              </p:ext>
            </p:extLst>
          </p:nvPr>
        </p:nvGraphicFramePr>
        <p:xfrm>
          <a:off x="4788024" y="2490512"/>
          <a:ext cx="1446212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6" name="Equation" r:id="rId6" imgW="799920" imgH="253800" progId="Equation.DSMT4">
                  <p:embed/>
                </p:oleObj>
              </mc:Choice>
              <mc:Fallback>
                <p:oleObj name="Equation" r:id="rId6" imgW="799920" imgH="25380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490512"/>
                        <a:ext cx="1446212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639463"/>
              </p:ext>
            </p:extLst>
          </p:nvPr>
        </p:nvGraphicFramePr>
        <p:xfrm>
          <a:off x="1940779" y="3861048"/>
          <a:ext cx="275748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7" name="Equation" r:id="rId7" imgW="2781000" imgH="558720" progId="Equation.DSMT4">
                  <p:embed/>
                </p:oleObj>
              </mc:Choice>
              <mc:Fallback>
                <p:oleObj name="Equation" r:id="rId7" imgW="2781000" imgH="558720" progId="Equation.DSMT4">
                  <p:embed/>
                  <p:pic>
                    <p:nvPicPr>
                      <p:cNvPr id="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779" y="3861048"/>
                        <a:ext cx="2757488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11626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386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72594" y="332656"/>
            <a:ext cx="47194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[Example 3]  </a:t>
            </a:r>
            <a:r>
              <a:rPr lang="en-US" altLang="zh-TW" dirty="0"/>
              <a:t>Determine</a:t>
            </a:r>
            <a:endParaRPr lang="zh-TW" altLang="en-US" dirty="0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545834"/>
              </p:ext>
            </p:extLst>
          </p:nvPr>
        </p:nvGraphicFramePr>
        <p:xfrm>
          <a:off x="2232025" y="981075"/>
          <a:ext cx="18097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8" name="Equation" r:id="rId3" imgW="1803240" imgH="393480" progId="Equation.DSMT4">
                  <p:embed/>
                </p:oleObj>
              </mc:Choice>
              <mc:Fallback>
                <p:oleObj name="Equation" r:id="rId3" imgW="1803240" imgH="393480" progId="Equation.DSMT4">
                  <p:embed/>
                  <p:pic>
                    <p:nvPicPr>
                      <p:cNvPr id="5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981075"/>
                        <a:ext cx="1809750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46022" y="1916832"/>
            <a:ext cx="47194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[Example 4]  </a:t>
            </a:r>
            <a:r>
              <a:rPr lang="en-US" altLang="zh-TW" dirty="0"/>
              <a:t>Determine</a:t>
            </a:r>
            <a:endParaRPr lang="zh-TW" altLang="en-US" dirty="0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60404"/>
              </p:ext>
            </p:extLst>
          </p:nvPr>
        </p:nvGraphicFramePr>
        <p:xfrm>
          <a:off x="2311400" y="2487613"/>
          <a:ext cx="30575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9" name="Equation" r:id="rId5" imgW="3047760" imgH="393480" progId="Equation.DSMT4">
                  <p:embed/>
                </p:oleObj>
              </mc:Choice>
              <mc:Fallback>
                <p:oleObj name="Equation" r:id="rId5" imgW="3047760" imgH="393480" progId="Equation.DSMT4">
                  <p:embed/>
                  <p:pic>
                    <p:nvPicPr>
                      <p:cNvPr id="6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2487613"/>
                        <a:ext cx="3057525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546021" y="3356992"/>
            <a:ext cx="47194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[Example 5]  </a:t>
            </a:r>
            <a:r>
              <a:rPr lang="en-US" altLang="zh-TW" dirty="0"/>
              <a:t>Determine</a:t>
            </a:r>
            <a:endParaRPr lang="zh-TW" altLang="en-US" dirty="0"/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182469"/>
              </p:ext>
            </p:extLst>
          </p:nvPr>
        </p:nvGraphicFramePr>
        <p:xfrm>
          <a:off x="2281875" y="3945771"/>
          <a:ext cx="12477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0" name="Equation" r:id="rId7" imgW="1244520" imgH="393480" progId="Equation.DSMT4">
                  <p:embed/>
                </p:oleObj>
              </mc:Choice>
              <mc:Fallback>
                <p:oleObj name="Equation" r:id="rId7" imgW="1244520" imgH="393480" progId="Equation.DSMT4">
                  <p:embed/>
                  <p:pic>
                    <p:nvPicPr>
                      <p:cNvPr id="9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875" y="3945771"/>
                        <a:ext cx="1247775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538110" y="4827375"/>
            <a:ext cx="47194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[Example 6]  </a:t>
            </a:r>
            <a:r>
              <a:rPr lang="en-US" altLang="zh-TW" dirty="0"/>
              <a:t>Determine</a:t>
            </a:r>
            <a:endParaRPr lang="zh-TW" altLang="en-US" dirty="0"/>
          </a:p>
        </p:txBody>
      </p:sp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44394"/>
              </p:ext>
            </p:extLst>
          </p:nvPr>
        </p:nvGraphicFramePr>
        <p:xfrm>
          <a:off x="2280298" y="5416154"/>
          <a:ext cx="215423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1" name="Equation" r:id="rId9" imgW="2145960" imgH="393480" progId="Equation.DSMT4">
                  <p:embed/>
                </p:oleObj>
              </mc:Choice>
              <mc:Fallback>
                <p:oleObj name="Equation" r:id="rId9" imgW="2145960" imgH="393480" progId="Equation.DSMT4">
                  <p:embed/>
                  <p:pic>
                    <p:nvPicPr>
                      <p:cNvPr id="9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0298" y="5416154"/>
                        <a:ext cx="2154237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18219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387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08236" y="362895"/>
            <a:ext cx="23635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[Theorem 4.5.1]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592457"/>
              </p:ext>
            </p:extLst>
          </p:nvPr>
        </p:nvGraphicFramePr>
        <p:xfrm>
          <a:off x="1331640" y="957944"/>
          <a:ext cx="316547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27" name="Equation" r:id="rId3" imgW="3174840" imgH="393480" progId="Equation.DSMT4">
                  <p:embed/>
                </p:oleObj>
              </mc:Choice>
              <mc:Fallback>
                <p:oleObj name="Equation" r:id="rId3" imgW="317484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957944"/>
                        <a:ext cx="3165475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467544" y="1464391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Specially,</a:t>
            </a:r>
            <a:endParaRPr lang="zh-TW" altLang="en-US" dirty="0"/>
          </a:p>
        </p:txBody>
      </p:sp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507740"/>
              </p:ext>
            </p:extLst>
          </p:nvPr>
        </p:nvGraphicFramePr>
        <p:xfrm>
          <a:off x="1331640" y="2004305"/>
          <a:ext cx="21907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28" name="Equation" r:id="rId5" imgW="2197080" imgH="393480" progId="Equation.DSMT4">
                  <p:embed/>
                </p:oleObj>
              </mc:Choice>
              <mc:Fallback>
                <p:oleObj name="Equation" r:id="rId5" imgW="2197080" imgH="393480" progId="Equation.DSMT4">
                  <p:embed/>
                  <p:pic>
                    <p:nvPicPr>
                      <p:cNvPr id="4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004305"/>
                        <a:ext cx="2190750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467544" y="2393242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(Proof):</a:t>
            </a:r>
            <a:endParaRPr lang="zh-TW" altLang="en-US" dirty="0"/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656820"/>
              </p:ext>
            </p:extLst>
          </p:nvPr>
        </p:nvGraphicFramePr>
        <p:xfrm>
          <a:off x="1297360" y="2923863"/>
          <a:ext cx="504983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29" name="Equation" r:id="rId7" imgW="4927320" imgH="876240" progId="Equation.DSMT4">
                  <p:embed/>
                </p:oleObj>
              </mc:Choice>
              <mc:Fallback>
                <p:oleObj name="Equation" r:id="rId7" imgW="4927320" imgH="876240" progId="Equation.DSMT4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7360" y="2923863"/>
                        <a:ext cx="504983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852089"/>
              </p:ext>
            </p:extLst>
          </p:nvPr>
        </p:nvGraphicFramePr>
        <p:xfrm>
          <a:off x="1115616" y="4174098"/>
          <a:ext cx="62468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30" name="Equation" r:id="rId9" imgW="6095880" imgH="444240" progId="Equation.DSMT4">
                  <p:embed/>
                </p:oleObj>
              </mc:Choice>
              <mc:Fallback>
                <p:oleObj name="Equation" r:id="rId9" imgW="6095880" imgH="444240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174098"/>
                        <a:ext cx="624681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83582"/>
              </p:ext>
            </p:extLst>
          </p:nvPr>
        </p:nvGraphicFramePr>
        <p:xfrm>
          <a:off x="2195091" y="4802736"/>
          <a:ext cx="32543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31" name="Equation" r:id="rId11" imgW="3174840" imgH="368280" progId="Equation.DSMT4">
                  <p:embed/>
                </p:oleObj>
              </mc:Choice>
              <mc:Fallback>
                <p:oleObj name="Equation" r:id="rId11" imgW="3174840" imgH="368280" progId="Equation.DSMT4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091" y="4802736"/>
                        <a:ext cx="325437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239022" y="5301208"/>
            <a:ext cx="410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(from the time-shifting property)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91614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388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11560" y="520765"/>
            <a:ext cx="7633220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4.5.2  Multiplication Property 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028299"/>
              </p:ext>
            </p:extLst>
          </p:nvPr>
        </p:nvGraphicFramePr>
        <p:xfrm>
          <a:off x="1303310" y="1470805"/>
          <a:ext cx="20050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71" name="Equation" r:id="rId3" imgW="1955520" imgH="368280" progId="Equation.DSMT4">
                  <p:embed/>
                </p:oleObj>
              </mc:Choice>
              <mc:Fallback>
                <p:oleObj name="Equation" r:id="rId3" imgW="1955520" imgH="36828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10" y="1470805"/>
                        <a:ext cx="2005012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844622" y="1446144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If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844622" y="2382248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then</a:t>
            </a:r>
            <a:endParaRPr lang="zh-TW" altLang="en-US" dirty="0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736227"/>
              </p:ext>
            </p:extLst>
          </p:nvPr>
        </p:nvGraphicFramePr>
        <p:xfrm>
          <a:off x="1591116" y="2349003"/>
          <a:ext cx="51784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72" name="Equation" r:id="rId5" imgW="5054400" imgH="558720" progId="Equation.DSMT4">
                  <p:embed/>
                </p:oleObj>
              </mc:Choice>
              <mc:Fallback>
                <p:oleObj name="Equation" r:id="rId5" imgW="5054400" imgH="558720" progId="Equation.DSMT4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116" y="2349003"/>
                        <a:ext cx="51784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3308322" y="3320013"/>
            <a:ext cx="1744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convolution </a:t>
            </a:r>
            <a:endParaRPr lang="zh-TW" altLang="en-US" dirty="0"/>
          </a:p>
        </p:txBody>
      </p:sp>
      <p:sp>
        <p:nvSpPr>
          <p:cNvPr id="2" name="向右箭號 1"/>
          <p:cNvSpPr/>
          <p:nvPr/>
        </p:nvSpPr>
        <p:spPr>
          <a:xfrm>
            <a:off x="2660447" y="3551322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844622" y="3364074"/>
            <a:ext cx="1815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multiplication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16216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389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08236" y="409548"/>
            <a:ext cx="1744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(Proof):</a:t>
            </a:r>
            <a:endParaRPr lang="zh-TW" altLang="en-US" dirty="0"/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397750"/>
              </p:ext>
            </p:extLst>
          </p:nvPr>
        </p:nvGraphicFramePr>
        <p:xfrm>
          <a:off x="1280243" y="893839"/>
          <a:ext cx="58039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2" name="Equation" r:id="rId3" imgW="5663880" imgH="622080" progId="Equation.DSMT4">
                  <p:embed/>
                </p:oleObj>
              </mc:Choice>
              <mc:Fallback>
                <p:oleObj name="Equation" r:id="rId3" imgW="5663880" imgH="622080" progId="Equation.DSMT4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243" y="893839"/>
                        <a:ext cx="580390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268834"/>
              </p:ext>
            </p:extLst>
          </p:nvPr>
        </p:nvGraphicFramePr>
        <p:xfrm>
          <a:off x="1324122" y="1611627"/>
          <a:ext cx="54816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3" name="Equation" r:id="rId5" imgW="5346360" imgH="558720" progId="Equation.DSMT4">
                  <p:embed/>
                </p:oleObj>
              </mc:Choice>
              <mc:Fallback>
                <p:oleObj name="Equation" r:id="rId5" imgW="5346360" imgH="558720" progId="Equation.DSMT4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122" y="1611627"/>
                        <a:ext cx="548163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444232"/>
              </p:ext>
            </p:extLst>
          </p:nvPr>
        </p:nvGraphicFramePr>
        <p:xfrm>
          <a:off x="1343426" y="2406965"/>
          <a:ext cx="57912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4" name="Equation" r:id="rId7" imgW="5651280" imgH="622080" progId="Equation.DSMT4">
                  <p:embed/>
                </p:oleObj>
              </mc:Choice>
              <mc:Fallback>
                <p:oleObj name="Equation" r:id="rId7" imgW="5651280" imgH="622080" progId="Equation.DSMT4">
                  <p:embed/>
                  <p:pic>
                    <p:nvPicPr>
                      <p:cNvPr id="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426" y="2406965"/>
                        <a:ext cx="579120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848804"/>
              </p:ext>
            </p:extLst>
          </p:nvPr>
        </p:nvGraphicFramePr>
        <p:xfrm>
          <a:off x="1265638" y="3110228"/>
          <a:ext cx="4267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5" name="Equation" r:id="rId9" imgW="4165560" imgH="558720" progId="Equation.DSMT4">
                  <p:embed/>
                </p:oleObj>
              </mc:Choice>
              <mc:Fallback>
                <p:oleObj name="Equation" r:id="rId9" imgW="4165560" imgH="558720" progId="Equation.DSMT4">
                  <p:embed/>
                  <p:pic>
                    <p:nvPicPr>
                      <p:cNvPr id="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638" y="3110228"/>
                        <a:ext cx="4267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字方塊 24"/>
          <p:cNvSpPr txBox="1"/>
          <p:nvPr/>
        </p:nvSpPr>
        <p:spPr>
          <a:xfrm>
            <a:off x="344274" y="4501294"/>
            <a:ext cx="1744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Therefore,</a:t>
            </a:r>
            <a:endParaRPr lang="zh-TW" altLang="en-US" dirty="0"/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503184"/>
              </p:ext>
            </p:extLst>
          </p:nvPr>
        </p:nvGraphicFramePr>
        <p:xfrm>
          <a:off x="1299250" y="3757927"/>
          <a:ext cx="26146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6" name="Equation" r:id="rId11" imgW="2552400" imgH="558720" progId="Equation.DSMT4">
                  <p:embed/>
                </p:oleObj>
              </mc:Choice>
              <mc:Fallback>
                <p:oleObj name="Equation" r:id="rId11" imgW="2552400" imgH="558720" progId="Equation.DSMT4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9250" y="3757927"/>
                        <a:ext cx="2614612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530400"/>
              </p:ext>
            </p:extLst>
          </p:nvPr>
        </p:nvGraphicFramePr>
        <p:xfrm>
          <a:off x="1475727" y="5027596"/>
          <a:ext cx="51784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7" name="Equation" r:id="rId13" imgW="5054400" imgH="558720" progId="Equation.DSMT4">
                  <p:embed/>
                </p:oleObj>
              </mc:Choice>
              <mc:Fallback>
                <p:oleObj name="Equation" r:id="rId13" imgW="5054400" imgH="558720" progId="Equation.DSMT4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727" y="5027596"/>
                        <a:ext cx="51784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92833"/>
              </p:ext>
            </p:extLst>
          </p:nvPr>
        </p:nvGraphicFramePr>
        <p:xfrm>
          <a:off x="1566342" y="462952"/>
          <a:ext cx="27987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8" name="Equation" r:id="rId15" imgW="2730240" imgH="393480" progId="Equation.DSMT4">
                  <p:embed/>
                </p:oleObj>
              </mc:Choice>
              <mc:Fallback>
                <p:oleObj name="Equation" r:id="rId15" imgW="2730240" imgH="393480" progId="Equation.DSMT4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342" y="462952"/>
                        <a:ext cx="279876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18733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390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95536" y="449719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[Example 7]  </a:t>
            </a:r>
            <a:r>
              <a:rPr lang="en-US" altLang="zh-TW" dirty="0"/>
              <a:t>Determine the Fourier transform of </a:t>
            </a:r>
            <a:endParaRPr lang="zh-TW" altLang="en-US" dirty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041293"/>
              </p:ext>
            </p:extLst>
          </p:nvPr>
        </p:nvGraphicFramePr>
        <p:xfrm>
          <a:off x="2057400" y="1052513"/>
          <a:ext cx="28384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18" name="Equation" r:id="rId3" imgW="2844720" imgH="596880" progId="Equation.DSMT4">
                  <p:embed/>
                </p:oleObj>
              </mc:Choice>
              <mc:Fallback>
                <p:oleObj name="Equation" r:id="rId3" imgW="2844720" imgH="596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052513"/>
                        <a:ext cx="283845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467544" y="1622197"/>
            <a:ext cx="1744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(Solution): </a:t>
            </a:r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109941"/>
              </p:ext>
            </p:extLst>
          </p:nvPr>
        </p:nvGraphicFramePr>
        <p:xfrm>
          <a:off x="1616629" y="2083029"/>
          <a:ext cx="27892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19" name="Equation" r:id="rId5" imgW="2793960" imgH="647640" progId="Equation.DSMT4">
                  <p:embed/>
                </p:oleObj>
              </mc:Choice>
              <mc:Fallback>
                <p:oleObj name="Equation" r:id="rId5" imgW="2793960" imgH="647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629" y="2083029"/>
                        <a:ext cx="2789238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物件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804426"/>
              </p:ext>
            </p:extLst>
          </p:nvPr>
        </p:nvGraphicFramePr>
        <p:xfrm>
          <a:off x="1619672" y="2831882"/>
          <a:ext cx="45148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0" name="Equation" r:id="rId7" imgW="4520880" imgH="545760" progId="Equation.DSMT4">
                  <p:embed/>
                </p:oleObj>
              </mc:Choice>
              <mc:Fallback>
                <p:oleObj name="Equation" r:id="rId7" imgW="4520880" imgH="545760" progId="Equation.DSMT4">
                  <p:embed/>
                  <p:pic>
                    <p:nvPicPr>
                      <p:cNvPr id="5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831882"/>
                        <a:ext cx="45148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字方塊 22"/>
          <p:cNvSpPr txBox="1"/>
          <p:nvPr/>
        </p:nvSpPr>
        <p:spPr>
          <a:xfrm>
            <a:off x="467544" y="3430988"/>
            <a:ext cx="1744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Therefore,  </a:t>
            </a:r>
            <a:endParaRPr lang="zh-TW" altLang="en-US" dirty="0"/>
          </a:p>
        </p:txBody>
      </p:sp>
      <p:graphicFrame>
        <p:nvGraphicFramePr>
          <p:cNvPr id="24" name="物件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419866"/>
              </p:ext>
            </p:extLst>
          </p:nvPr>
        </p:nvGraphicFramePr>
        <p:xfrm>
          <a:off x="1616629" y="3890540"/>
          <a:ext cx="50450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1" name="Equation" r:id="rId9" imgW="5054400" imgH="545760" progId="Equation.DSMT4">
                  <p:embed/>
                </p:oleObj>
              </mc:Choice>
              <mc:Fallback>
                <p:oleObj name="Equation" r:id="rId9" imgW="5054400" imgH="545760" progId="Equation.DSMT4">
                  <p:embed/>
                  <p:pic>
                    <p:nvPicPr>
                      <p:cNvPr id="5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629" y="3890540"/>
                        <a:ext cx="504507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物件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331926"/>
              </p:ext>
            </p:extLst>
          </p:nvPr>
        </p:nvGraphicFramePr>
        <p:xfrm>
          <a:off x="1616629" y="4666592"/>
          <a:ext cx="47164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2" name="Equation" r:id="rId11" imgW="4724280" imgH="393480" progId="Equation.DSMT4">
                  <p:embed/>
                </p:oleObj>
              </mc:Choice>
              <mc:Fallback>
                <p:oleObj name="Equation" r:id="rId11" imgW="4724280" imgH="393480" progId="Equation.DSMT4">
                  <p:embed/>
                  <p:pic>
                    <p:nvPicPr>
                      <p:cNvPr id="24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629" y="4666592"/>
                        <a:ext cx="471646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8932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391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11560" y="473859"/>
            <a:ext cx="7633220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4.5.3  Correlation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492637"/>
              </p:ext>
            </p:extLst>
          </p:nvPr>
        </p:nvGraphicFramePr>
        <p:xfrm>
          <a:off x="1331640" y="1732680"/>
          <a:ext cx="54800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94" name="Equation" r:id="rId3" imgW="5346360" imgH="558720" progId="Equation.DSMT4">
                  <p:embed/>
                </p:oleObj>
              </mc:Choice>
              <mc:Fallback>
                <p:oleObj name="Equation" r:id="rId3" imgW="5346360" imgH="55872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732680"/>
                        <a:ext cx="54800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611560" y="1282025"/>
            <a:ext cx="1744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Correlation</a:t>
            </a:r>
            <a:endParaRPr lang="zh-TW" altLang="en-US" dirty="0">
              <a:solidFill>
                <a:srgbClr val="3333FF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07908" y="2282882"/>
            <a:ext cx="24519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Auto-Correlation</a:t>
            </a:r>
            <a:endParaRPr lang="zh-TW" altLang="en-US" dirty="0">
              <a:solidFill>
                <a:srgbClr val="3333FF"/>
              </a:solidFill>
            </a:endParaRP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989200"/>
              </p:ext>
            </p:extLst>
          </p:nvPr>
        </p:nvGraphicFramePr>
        <p:xfrm>
          <a:off x="1331640" y="2854382"/>
          <a:ext cx="56880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95" name="Equation" r:id="rId5" imgW="5549760" imgH="558720" progId="Equation.DSMT4">
                  <p:embed/>
                </p:oleObj>
              </mc:Choice>
              <mc:Fallback>
                <p:oleObj name="Equation" r:id="rId5" imgW="5549760" imgH="55872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854382"/>
                        <a:ext cx="5688012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607908" y="3933056"/>
            <a:ext cx="8140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Applications:  Matched filter, communication, pattern recognition, signal detection ……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87055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392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37159" y="548680"/>
            <a:ext cx="8140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[Theorem 4.5.2] </a:t>
            </a:r>
            <a:r>
              <a:rPr lang="en-US" altLang="zh-TW" dirty="0"/>
              <a:t>In fact, correlation is equivalent to convolution with the conjugate + time reverse of a signal. </a:t>
            </a:r>
            <a:endParaRPr lang="zh-TW" altLang="en-US" dirty="0"/>
          </a:p>
        </p:txBody>
      </p:sp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759903"/>
              </p:ext>
            </p:extLst>
          </p:nvPr>
        </p:nvGraphicFramePr>
        <p:xfrm>
          <a:off x="2267744" y="1473894"/>
          <a:ext cx="38004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91" name="Equation" r:id="rId3" imgW="3835080" imgH="406080" progId="Equation.DSMT4">
                  <p:embed/>
                </p:oleObj>
              </mc:Choice>
              <mc:Fallback>
                <p:oleObj name="Equation" r:id="rId3" imgW="3835080" imgH="406080" progId="Equation.DSMT4">
                  <p:embed/>
                  <p:pic>
                    <p:nvPicPr>
                      <p:cNvPr id="2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473894"/>
                        <a:ext cx="380047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337159" y="1940615"/>
            <a:ext cx="1256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(Proof): </a:t>
            </a:r>
            <a:endParaRPr lang="zh-TW" altLang="en-US" dirty="0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857496"/>
              </p:ext>
            </p:extLst>
          </p:nvPr>
        </p:nvGraphicFramePr>
        <p:xfrm>
          <a:off x="881063" y="2362200"/>
          <a:ext cx="42306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92" name="Equation" r:id="rId5" imgW="4127400" imgH="558720" progId="Equation.DSMT4">
                  <p:embed/>
                </p:oleObj>
              </mc:Choice>
              <mc:Fallback>
                <p:oleObj name="Equation" r:id="rId5" imgW="4127400" imgH="55872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2362200"/>
                        <a:ext cx="423068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5292080" y="2432883"/>
            <a:ext cx="1256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</a:t>
            </a:r>
            <a:endParaRPr lang="zh-TW" altLang="en-US" dirty="0"/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439340"/>
              </p:ext>
            </p:extLst>
          </p:nvPr>
        </p:nvGraphicFramePr>
        <p:xfrm>
          <a:off x="6291263" y="2481263"/>
          <a:ext cx="174307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93" name="Equation" r:id="rId7" imgW="1701720" imgH="393480" progId="Equation.DSMT4">
                  <p:embed/>
                </p:oleObj>
              </mc:Choice>
              <mc:Fallback>
                <p:oleObj name="Equation" r:id="rId7" imgW="1701720" imgH="393480" progId="Equation.DSMT4">
                  <p:embed/>
                  <p:pic>
                    <p:nvPicPr>
                      <p:cNvPr id="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263" y="2481263"/>
                        <a:ext cx="1743075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943671"/>
              </p:ext>
            </p:extLst>
          </p:nvPr>
        </p:nvGraphicFramePr>
        <p:xfrm>
          <a:off x="2518718" y="3070289"/>
          <a:ext cx="27733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94" name="Equation" r:id="rId9" imgW="2705040" imgH="558720" progId="Equation.DSMT4">
                  <p:embed/>
                </p:oleObj>
              </mc:Choice>
              <mc:Fallback>
                <p:oleObj name="Equation" r:id="rId9" imgW="2705040" imgH="558720" progId="Equation.DSMT4">
                  <p:embed/>
                  <p:pic>
                    <p:nvPicPr>
                      <p:cNvPr id="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718" y="3070289"/>
                        <a:ext cx="2773362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127006"/>
              </p:ext>
            </p:extLst>
          </p:nvPr>
        </p:nvGraphicFramePr>
        <p:xfrm>
          <a:off x="2518718" y="3692781"/>
          <a:ext cx="28241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95" name="Equation" r:id="rId11" imgW="2755800" imgH="558720" progId="Equation.DSMT4">
                  <p:embed/>
                </p:oleObj>
              </mc:Choice>
              <mc:Fallback>
                <p:oleObj name="Equation" r:id="rId11" imgW="2755800" imgH="558720" progId="Equation.DSMT4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718" y="3692781"/>
                        <a:ext cx="282416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141783"/>
              </p:ext>
            </p:extLst>
          </p:nvPr>
        </p:nvGraphicFramePr>
        <p:xfrm>
          <a:off x="6068219" y="3803113"/>
          <a:ext cx="127635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96" name="Equation" r:id="rId13" imgW="1244520" imgH="342720" progId="Equation.DSMT4">
                  <p:embed/>
                </p:oleObj>
              </mc:Choice>
              <mc:Fallback>
                <p:oleObj name="Equation" r:id="rId13" imgW="1244520" imgH="342720" progId="Equation.DSMT4">
                  <p:embed/>
                  <p:pic>
                    <p:nvPicPr>
                      <p:cNvPr id="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8219" y="3803113"/>
                        <a:ext cx="1276350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701404"/>
              </p:ext>
            </p:extLst>
          </p:nvPr>
        </p:nvGraphicFramePr>
        <p:xfrm>
          <a:off x="2629049" y="4458630"/>
          <a:ext cx="260350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97" name="Equation" r:id="rId15" imgW="2539800" imgH="1028520" progId="Equation.DSMT4">
                  <p:embed/>
                </p:oleObj>
              </mc:Choice>
              <mc:Fallback>
                <p:oleObj name="Equation" r:id="rId15" imgW="2539800" imgH="1028520" progId="Equation.DSMT4">
                  <p:embed/>
                  <p:pic>
                    <p:nvPicPr>
                      <p:cNvPr id="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9049" y="4458630"/>
                        <a:ext cx="260350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61539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393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37159" y="548680"/>
            <a:ext cx="1066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Since</a:t>
            </a:r>
            <a:endParaRPr lang="zh-TW" altLang="en-US" dirty="0"/>
          </a:p>
        </p:txBody>
      </p:sp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226298"/>
              </p:ext>
            </p:extLst>
          </p:nvPr>
        </p:nvGraphicFramePr>
        <p:xfrm>
          <a:off x="1835696" y="1000865"/>
          <a:ext cx="38004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26" name="Equation" r:id="rId3" imgW="3835080" imgH="406080" progId="Equation.DSMT4">
                  <p:embed/>
                </p:oleObj>
              </mc:Choice>
              <mc:Fallback>
                <p:oleObj name="Equation" r:id="rId3" imgW="3835080" imgH="406080" progId="Equation.DSMT4">
                  <p:embed/>
                  <p:pic>
                    <p:nvPicPr>
                      <p:cNvPr id="1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000865"/>
                        <a:ext cx="380047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337159" y="1556792"/>
            <a:ext cx="1930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we have</a:t>
            </a:r>
            <a:endParaRPr lang="zh-TW" altLang="en-US" dirty="0"/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64389"/>
              </p:ext>
            </p:extLst>
          </p:nvPr>
        </p:nvGraphicFramePr>
        <p:xfrm>
          <a:off x="1835696" y="2276872"/>
          <a:ext cx="42957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27" name="Equation" r:id="rId5" imgW="4190760" imgH="419040" progId="Equation.DSMT4">
                  <p:embed/>
                </p:oleObj>
              </mc:Choice>
              <mc:Fallback>
                <p:oleObj name="Equation" r:id="rId5" imgW="4190760" imgH="419040" progId="Equation.DSMT4">
                  <p:embed/>
                  <p:pic>
                    <p:nvPicPr>
                      <p:cNvPr id="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276872"/>
                        <a:ext cx="42957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字方塊 18"/>
          <p:cNvSpPr txBox="1"/>
          <p:nvPr/>
        </p:nvSpPr>
        <p:spPr>
          <a:xfrm>
            <a:off x="337159" y="2883310"/>
            <a:ext cx="69711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Specially, if </a:t>
            </a:r>
            <a:r>
              <a:rPr lang="en-US" altLang="zh-TW" i="1" dirty="0"/>
              <a:t>a</a:t>
            </a:r>
            <a:r>
              <a:rPr lang="en-US" altLang="zh-TW" i="1" baseline="-25000" dirty="0"/>
              <a:t>g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 is the auto-correlation of </a:t>
            </a:r>
            <a:r>
              <a:rPr lang="en-US" altLang="zh-TW" i="1" dirty="0"/>
              <a:t>g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):  </a:t>
            </a:r>
            <a:endParaRPr lang="zh-TW" altLang="en-US" dirty="0"/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008164"/>
              </p:ext>
            </p:extLst>
          </p:nvPr>
        </p:nvGraphicFramePr>
        <p:xfrm>
          <a:off x="2051720" y="3492010"/>
          <a:ext cx="303371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28" name="Equation" r:id="rId7" imgW="2958840" imgH="406080" progId="Equation.DSMT4">
                  <p:embed/>
                </p:oleObj>
              </mc:Choice>
              <mc:Fallback>
                <p:oleObj name="Equation" r:id="rId7" imgW="2958840" imgH="406080" progId="Equation.DSMT4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492010"/>
                        <a:ext cx="3033712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字方塊 24"/>
          <p:cNvSpPr txBox="1"/>
          <p:nvPr/>
        </p:nvSpPr>
        <p:spPr>
          <a:xfrm>
            <a:off x="337159" y="4085748"/>
            <a:ext cx="9944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then</a:t>
            </a:r>
            <a:endParaRPr lang="zh-TW" altLang="en-US" dirty="0"/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834423"/>
              </p:ext>
            </p:extLst>
          </p:nvPr>
        </p:nvGraphicFramePr>
        <p:xfrm>
          <a:off x="2051720" y="4516635"/>
          <a:ext cx="230346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29" name="Equation" r:id="rId9" imgW="2247840" imgH="482400" progId="Equation.DSMT4">
                  <p:embed/>
                </p:oleObj>
              </mc:Choice>
              <mc:Fallback>
                <p:oleObj name="Equation" r:id="rId9" imgW="2247840" imgH="482400" progId="Equation.DSMT4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516635"/>
                        <a:ext cx="2303462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58713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394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76332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</a:rPr>
              <a:t>4.6  Two-Dimensional Fourier Transform 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11188" y="1196752"/>
            <a:ext cx="7633220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4.6.1  Rectangular Coordinate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611188" y="1988840"/>
            <a:ext cx="6269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Two Dimensional Fourier Transform  </a:t>
            </a:r>
            <a:endParaRPr lang="zh-TW" altLang="en-US" dirty="0"/>
          </a:p>
        </p:txBody>
      </p:sp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891045"/>
              </p:ext>
            </p:extLst>
          </p:nvPr>
        </p:nvGraphicFramePr>
        <p:xfrm>
          <a:off x="1043608" y="2564904"/>
          <a:ext cx="63912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60" name="Equation" r:id="rId3" imgW="6451560" imgH="558720" progId="Equation.DSMT4">
                  <p:embed/>
                </p:oleObj>
              </mc:Choice>
              <mc:Fallback>
                <p:oleObj name="Equation" r:id="rId3" imgW="6451560" imgH="558720" progId="Equation.DSMT4">
                  <p:embed/>
                  <p:pic>
                    <p:nvPicPr>
                      <p:cNvPr id="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564904"/>
                        <a:ext cx="6391275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字方塊 20"/>
          <p:cNvSpPr txBox="1"/>
          <p:nvPr/>
        </p:nvSpPr>
        <p:spPr>
          <a:xfrm>
            <a:off x="611188" y="3270135"/>
            <a:ext cx="6269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Two Dimensional Inverse Fourier Transform  </a:t>
            </a:r>
            <a:endParaRPr lang="zh-TW" altLang="en-US" dirty="0"/>
          </a:p>
        </p:txBody>
      </p:sp>
      <p:graphicFrame>
        <p:nvGraphicFramePr>
          <p:cNvPr id="2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418672"/>
              </p:ext>
            </p:extLst>
          </p:nvPr>
        </p:nvGraphicFramePr>
        <p:xfrm>
          <a:off x="1157288" y="3848100"/>
          <a:ext cx="62150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61" name="Equation" r:id="rId5" imgW="6273720" imgH="558720" progId="Equation.DSMT4">
                  <p:embed/>
                </p:oleObj>
              </mc:Choice>
              <mc:Fallback>
                <p:oleObj name="Equation" r:id="rId5" imgW="6273720" imgH="558720" progId="Equation.DSMT4">
                  <p:embed/>
                  <p:pic>
                    <p:nvPicPr>
                      <p:cNvPr id="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3848100"/>
                        <a:ext cx="6215062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字方塊 25"/>
          <p:cNvSpPr txBox="1"/>
          <p:nvPr/>
        </p:nvSpPr>
        <p:spPr>
          <a:xfrm>
            <a:off x="611188" y="4551430"/>
            <a:ext cx="8004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Possible Applications: Image processing, optics, electromagnet wave propagation analysis, ….</a:t>
            </a:r>
            <a:endParaRPr lang="zh-TW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395536" y="563358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zh-TW" sz="1800" dirty="0">
                <a:cs typeface="Times New Roman" panose="02020603050405020304" pitchFamily="18" charset="0"/>
              </a:rPr>
              <a:t>[1] R. N. Bracewell, The Fourier Transform and Its Applications, 3rd ed., McGraw Hill, Boston, 2000. </a:t>
            </a:r>
          </a:p>
        </p:txBody>
      </p:sp>
    </p:spTree>
    <p:extLst>
      <p:ext uri="{BB962C8B-B14F-4D97-AF65-F5344CB8AC3E}">
        <p14:creationId xmlns:p14="http://schemas.microsoft.com/office/powerpoint/2010/main" val="39160996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395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827584" y="1432008"/>
            <a:ext cx="5256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f</a:t>
            </a:r>
            <a:r>
              <a:rPr lang="en-US" altLang="zh-TW" dirty="0"/>
              <a:t> is the number of periods per unit of </a:t>
            </a:r>
            <a:r>
              <a:rPr lang="en-US" altLang="zh-TW" i="1" dirty="0"/>
              <a:t>x</a:t>
            </a:r>
            <a:r>
              <a:rPr lang="en-US" altLang="zh-TW" dirty="0"/>
              <a:t>  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827584" y="1960873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h</a:t>
            </a:r>
            <a:r>
              <a:rPr lang="en-US" altLang="zh-TW" dirty="0"/>
              <a:t> is the number of periods per unit of </a:t>
            </a:r>
            <a:r>
              <a:rPr lang="en-US" altLang="zh-TW" i="1" dirty="0"/>
              <a:t>y</a:t>
            </a:r>
            <a:r>
              <a:rPr lang="en-US" altLang="zh-TW" dirty="0"/>
              <a:t>  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737320" y="427038"/>
            <a:ext cx="72192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Physical meaning: Express a signal by a linear combination of </a:t>
            </a:r>
            <a:endParaRPr lang="zh-TW" altLang="en-US" dirty="0"/>
          </a:p>
        </p:txBody>
      </p:sp>
      <p:graphicFrame>
        <p:nvGraphicFramePr>
          <p:cNvPr id="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506948"/>
              </p:ext>
            </p:extLst>
          </p:nvPr>
        </p:nvGraphicFramePr>
        <p:xfrm>
          <a:off x="3311860" y="955903"/>
          <a:ext cx="122078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9" name="Equation" r:id="rId3" imgW="1231560" imgH="317160" progId="Equation.DSMT4">
                  <p:embed/>
                </p:oleObj>
              </mc:Choice>
              <mc:Fallback>
                <p:oleObj name="Equation" r:id="rId3" imgW="1231560" imgH="317160" progId="Equation.DSMT4">
                  <p:embed/>
                  <p:pic>
                    <p:nvPicPr>
                      <p:cNvPr id="2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860" y="955903"/>
                        <a:ext cx="1220787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721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566016" y="563447"/>
            <a:ext cx="65262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When will the Fourier transform exist?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255427"/>
              </p:ext>
            </p:extLst>
          </p:nvPr>
        </p:nvGraphicFramePr>
        <p:xfrm>
          <a:off x="1187624" y="1576643"/>
          <a:ext cx="17446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6" name="Equation" r:id="rId3" imgW="965160" imgH="330120" progId="Equation.DSMT4">
                  <p:embed/>
                </p:oleObj>
              </mc:Choice>
              <mc:Fallback>
                <p:oleObj name="Equation" r:id="rId3" imgW="965160" imgH="330120" progId="Equation.DSMT4">
                  <p:embed/>
                  <p:pic>
                    <p:nvPicPr>
                      <p:cNvPr id="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576643"/>
                        <a:ext cx="1744662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42216" y="986220"/>
            <a:ext cx="65262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Sufficient Conditions: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42216" y="1624436"/>
            <a:ext cx="6480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(1)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07530" y="2780928"/>
            <a:ext cx="79249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(2)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is of bounded variations (It means that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can be represented by a curve of finite length in any finite interval of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).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70156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396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918541"/>
              </p:ext>
            </p:extLst>
          </p:nvPr>
        </p:nvGraphicFramePr>
        <p:xfrm>
          <a:off x="4393741" y="473946"/>
          <a:ext cx="122078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3" name="Equation" r:id="rId3" imgW="1231560" imgH="317160" progId="Equation.DSMT4">
                  <p:embed/>
                </p:oleObj>
              </mc:Choice>
              <mc:Fallback>
                <p:oleObj name="Equation" r:id="rId3" imgW="1231560" imgH="317160" progId="Equation.DSMT4">
                  <p:embed/>
                  <p:pic>
                    <p:nvPicPr>
                      <p:cNvPr id="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741" y="473946"/>
                        <a:ext cx="1220787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2843808" y="449719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real part of 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39552" y="980728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Bright colors mean higher values and dark colors mean lower values. 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1602685"/>
            <a:ext cx="5857482" cy="4769034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388173" y="37170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/>
              <a:t>(a) </a:t>
            </a:r>
            <a:r>
              <a:rPr lang="en-US" altLang="zh-TW" sz="1800" i="1" dirty="0"/>
              <a:t>f</a:t>
            </a:r>
            <a:r>
              <a:rPr lang="en-US" altLang="zh-TW" sz="1800" dirty="0"/>
              <a:t> = </a:t>
            </a:r>
            <a:r>
              <a:rPr lang="en-US" altLang="zh-TW" sz="1800" i="1" dirty="0"/>
              <a:t>h</a:t>
            </a:r>
            <a:r>
              <a:rPr lang="en-US" altLang="zh-TW" sz="1800" dirty="0"/>
              <a:t> = 0</a:t>
            </a:r>
            <a:endParaRPr lang="zh-TW" altLang="en-US" sz="1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267744" y="601604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/>
              <a:t>(c) </a:t>
            </a:r>
            <a:r>
              <a:rPr lang="en-US" altLang="zh-TW" sz="1800" i="1" dirty="0"/>
              <a:t>f</a:t>
            </a:r>
            <a:r>
              <a:rPr lang="en-US" altLang="zh-TW" sz="1800" dirty="0"/>
              <a:t> = 0, </a:t>
            </a:r>
            <a:r>
              <a:rPr lang="en-US" altLang="zh-TW" sz="1800" i="1" dirty="0"/>
              <a:t>h</a:t>
            </a:r>
            <a:r>
              <a:rPr lang="en-US" altLang="zh-TW" sz="1800" dirty="0"/>
              <a:t> = 3</a:t>
            </a:r>
            <a:endParaRPr lang="zh-TW" altLang="en-US" sz="1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750432" y="37170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/>
              <a:t>(b) </a:t>
            </a:r>
            <a:r>
              <a:rPr lang="en-US" altLang="zh-TW" sz="1800" i="1" dirty="0"/>
              <a:t>f</a:t>
            </a:r>
            <a:r>
              <a:rPr lang="en-US" altLang="zh-TW" sz="1800" dirty="0"/>
              <a:t> = 2, </a:t>
            </a:r>
            <a:r>
              <a:rPr lang="en-US" altLang="zh-TW" sz="1800" i="1" dirty="0"/>
              <a:t>h</a:t>
            </a:r>
            <a:r>
              <a:rPr lang="en-US" altLang="zh-TW" sz="1800" dirty="0"/>
              <a:t> = 0</a:t>
            </a:r>
            <a:endParaRPr lang="zh-TW" altLang="en-US" sz="1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750432" y="600238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/>
              <a:t>(d) </a:t>
            </a:r>
            <a:r>
              <a:rPr lang="en-US" altLang="zh-TW" sz="1800" i="1" dirty="0"/>
              <a:t>f</a:t>
            </a:r>
            <a:r>
              <a:rPr lang="en-US" altLang="zh-TW" sz="1800" dirty="0"/>
              <a:t> = 2, </a:t>
            </a:r>
            <a:r>
              <a:rPr lang="en-US" altLang="zh-TW" sz="1800" i="1" dirty="0"/>
              <a:t>h</a:t>
            </a:r>
            <a:r>
              <a:rPr lang="en-US" altLang="zh-TW" sz="1800" dirty="0"/>
              <a:t> = 3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073464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397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427038"/>
            <a:ext cx="6048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[</a:t>
            </a:r>
            <a:r>
              <a:rPr lang="en-US" altLang="zh-TW" b="1" dirty="0"/>
              <a:t>Example 1</a:t>
            </a:r>
            <a:r>
              <a:rPr lang="en-US" altLang="zh-TW" dirty="0"/>
              <a:t>] Find the 2D Fourier transform of  </a:t>
            </a:r>
            <a:endParaRPr lang="zh-TW" altLang="en-US" dirty="0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794188"/>
              </p:ext>
            </p:extLst>
          </p:nvPr>
        </p:nvGraphicFramePr>
        <p:xfrm>
          <a:off x="2034555" y="980728"/>
          <a:ext cx="29146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26" name="Equation" r:id="rId3" imgW="2844720" imgH="368280" progId="Equation.DSMT4">
                  <p:embed/>
                </p:oleObj>
              </mc:Choice>
              <mc:Fallback>
                <p:oleObj name="Equation" r:id="rId3" imgW="2844720" imgH="368280" progId="Equation.DSMT4">
                  <p:embed/>
                  <p:pic>
                    <p:nvPicPr>
                      <p:cNvPr id="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4555" y="980728"/>
                        <a:ext cx="29146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539553" y="1384375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(Solution):</a:t>
            </a:r>
            <a:endParaRPr lang="zh-TW" altLang="en-US" dirty="0"/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278519"/>
              </p:ext>
            </p:extLst>
          </p:nvPr>
        </p:nvGraphicFramePr>
        <p:xfrm>
          <a:off x="1259632" y="1800102"/>
          <a:ext cx="57832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27" name="Equation" r:id="rId5" imgW="5638680" imgH="558720" progId="Equation.DSMT4">
                  <p:embed/>
                </p:oleObj>
              </mc:Choice>
              <mc:Fallback>
                <p:oleObj name="Equation" r:id="rId5" imgW="5638680" imgH="558720" progId="Equation.DSMT4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800102"/>
                        <a:ext cx="578326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332535"/>
              </p:ext>
            </p:extLst>
          </p:nvPr>
        </p:nvGraphicFramePr>
        <p:xfrm>
          <a:off x="2267745" y="2439145"/>
          <a:ext cx="5170488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28" name="Equation" r:id="rId7" imgW="5041800" imgH="622080" progId="Equation.DSMT4">
                  <p:embed/>
                </p:oleObj>
              </mc:Choice>
              <mc:Fallback>
                <p:oleObj name="Equation" r:id="rId7" imgW="5041800" imgH="622080" progId="Equation.DSMT4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5" y="2439145"/>
                        <a:ext cx="5170488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905614"/>
              </p:ext>
            </p:extLst>
          </p:nvPr>
        </p:nvGraphicFramePr>
        <p:xfrm>
          <a:off x="2192338" y="3143250"/>
          <a:ext cx="4908550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29" name="Equation" r:id="rId9" imgW="4787640" imgH="1180800" progId="Equation.DSMT4">
                  <p:embed/>
                </p:oleObj>
              </mc:Choice>
              <mc:Fallback>
                <p:oleObj name="Equation" r:id="rId9" imgW="4787640" imgH="1180800" progId="Equation.DSMT4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3143250"/>
                        <a:ext cx="4908550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177384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398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39552" y="449719"/>
            <a:ext cx="6048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[</a:t>
            </a:r>
            <a:r>
              <a:rPr lang="en-US" altLang="zh-TW" b="1" dirty="0"/>
              <a:t>Example 2</a:t>
            </a:r>
            <a:r>
              <a:rPr lang="en-US" altLang="zh-TW" dirty="0"/>
              <a:t>] Find the 2D Fourier transform of  </a:t>
            </a:r>
            <a:endParaRPr lang="zh-TW" altLang="en-US" dirty="0"/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420581"/>
              </p:ext>
            </p:extLst>
          </p:nvPr>
        </p:nvGraphicFramePr>
        <p:xfrm>
          <a:off x="2483768" y="980728"/>
          <a:ext cx="17827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36" name="Equation" r:id="rId3" imgW="1739880" imgH="368280" progId="Equation.DSMT4">
                  <p:embed/>
                </p:oleObj>
              </mc:Choice>
              <mc:Fallback>
                <p:oleObj name="Equation" r:id="rId3" imgW="1739880" imgH="368280" progId="Equation.DSMT4">
                  <p:embed/>
                  <p:pic>
                    <p:nvPicPr>
                      <p:cNvPr id="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980728"/>
                        <a:ext cx="178276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539553" y="1384375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(Solution):</a:t>
            </a:r>
            <a:endParaRPr lang="zh-TW" altLang="en-US" dirty="0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385660"/>
              </p:ext>
            </p:extLst>
          </p:nvPr>
        </p:nvGraphicFramePr>
        <p:xfrm>
          <a:off x="2123728" y="1357851"/>
          <a:ext cx="46116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37" name="Equation" r:id="rId5" imgW="4495680" imgH="558720" progId="Equation.DSMT4">
                  <p:embed/>
                </p:oleObj>
              </mc:Choice>
              <mc:Fallback>
                <p:oleObj name="Equation" r:id="rId5" imgW="4495680" imgH="558720" progId="Equation.DSMT4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357851"/>
                        <a:ext cx="46116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667559"/>
              </p:ext>
            </p:extLst>
          </p:nvPr>
        </p:nvGraphicFramePr>
        <p:xfrm>
          <a:off x="1738313" y="1924050"/>
          <a:ext cx="6527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38" name="Equation" r:id="rId7" imgW="6362640" imgH="622080" progId="Equation.DSMT4">
                  <p:embed/>
                </p:oleObj>
              </mc:Choice>
              <mc:Fallback>
                <p:oleObj name="Equation" r:id="rId7" imgW="6362640" imgH="62208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1924050"/>
                        <a:ext cx="65278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476262"/>
              </p:ext>
            </p:extLst>
          </p:nvPr>
        </p:nvGraphicFramePr>
        <p:xfrm>
          <a:off x="1622425" y="2697163"/>
          <a:ext cx="177323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39" name="Equation" r:id="rId9" imgW="1726920" imgH="368280" progId="Equation.DSMT4">
                  <p:embed/>
                </p:oleObj>
              </mc:Choice>
              <mc:Fallback>
                <p:oleObj name="Equation" r:id="rId9" imgW="1726920" imgH="368280" progId="Equation.DSMT4">
                  <p:embed/>
                  <p:pic>
                    <p:nvPicPr>
                      <p:cNvPr id="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2697163"/>
                        <a:ext cx="1773238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字方塊 22"/>
          <p:cNvSpPr txBox="1"/>
          <p:nvPr/>
        </p:nvSpPr>
        <p:spPr>
          <a:xfrm>
            <a:off x="539552" y="3284984"/>
            <a:ext cx="6048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[</a:t>
            </a:r>
            <a:r>
              <a:rPr lang="en-US" altLang="zh-TW" b="1" dirty="0"/>
              <a:t>Example 3</a:t>
            </a:r>
            <a:r>
              <a:rPr lang="en-US" altLang="zh-TW" dirty="0"/>
              <a:t>] Find the 2D Fourier transform of  </a:t>
            </a:r>
            <a:endParaRPr lang="zh-TW" altLang="en-US" dirty="0"/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949831"/>
              </p:ext>
            </p:extLst>
          </p:nvPr>
        </p:nvGraphicFramePr>
        <p:xfrm>
          <a:off x="2288530" y="3860615"/>
          <a:ext cx="30051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40" name="Equation" r:id="rId11" imgW="2933640" imgH="368280" progId="Equation.DSMT4">
                  <p:embed/>
                </p:oleObj>
              </mc:Choice>
              <mc:Fallback>
                <p:oleObj name="Equation" r:id="rId11" imgW="2933640" imgH="368280" progId="Equation.DSMT4">
                  <p:embed/>
                  <p:pic>
                    <p:nvPicPr>
                      <p:cNvPr id="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8530" y="3860615"/>
                        <a:ext cx="30051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879358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399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39552" y="457463"/>
            <a:ext cx="7633220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4.6.2  Circular Coordinate Conversion</a:t>
            </a: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774511"/>
              </p:ext>
            </p:extLst>
          </p:nvPr>
        </p:nvGraphicFramePr>
        <p:xfrm>
          <a:off x="2555776" y="1264021"/>
          <a:ext cx="8588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98" name="Equation" r:id="rId3" imgW="838080" imgH="368280" progId="Equation.DSMT4">
                  <p:embed/>
                </p:oleObj>
              </mc:Choice>
              <mc:Fallback>
                <p:oleObj name="Equation" r:id="rId3" imgW="838080" imgH="368280" progId="Equation.DSMT4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264021"/>
                        <a:ext cx="8588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720359"/>
              </p:ext>
            </p:extLst>
          </p:nvPr>
        </p:nvGraphicFramePr>
        <p:xfrm>
          <a:off x="4355976" y="1281466"/>
          <a:ext cx="268128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99" name="Equation" r:id="rId5" imgW="2616120" imgH="330120" progId="Equation.DSMT4">
                  <p:embed/>
                </p:oleObj>
              </mc:Choice>
              <mc:Fallback>
                <p:oleObj name="Equation" r:id="rId5" imgW="2616120" imgH="330120" progId="Equation.DSMT4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1281466"/>
                        <a:ext cx="2681287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188339"/>
              </p:ext>
            </p:extLst>
          </p:nvPr>
        </p:nvGraphicFramePr>
        <p:xfrm>
          <a:off x="812800" y="1289050"/>
          <a:ext cx="8842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00" name="Equation" r:id="rId7" imgW="863280" imgH="368280" progId="Equation.DSMT4">
                  <p:embed/>
                </p:oleObj>
              </mc:Choice>
              <mc:Fallback>
                <p:oleObj name="Equation" r:id="rId7" imgW="863280" imgH="368280" progId="Equation.DSMT4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289050"/>
                        <a:ext cx="8842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向右箭號 1"/>
          <p:cNvSpPr/>
          <p:nvPr/>
        </p:nvSpPr>
        <p:spPr>
          <a:xfrm>
            <a:off x="1766367" y="1417731"/>
            <a:ext cx="720080" cy="169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276036"/>
              </p:ext>
            </p:extLst>
          </p:nvPr>
        </p:nvGraphicFramePr>
        <p:xfrm>
          <a:off x="2541489" y="1870075"/>
          <a:ext cx="8731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01" name="Equation" r:id="rId9" imgW="850680" imgH="368280" progId="Equation.DSMT4">
                  <p:embed/>
                </p:oleObj>
              </mc:Choice>
              <mc:Fallback>
                <p:oleObj name="Equation" r:id="rId9" imgW="850680" imgH="368280" progId="Equation.DSMT4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489" y="1870075"/>
                        <a:ext cx="87312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870420"/>
              </p:ext>
            </p:extLst>
          </p:nvPr>
        </p:nvGraphicFramePr>
        <p:xfrm>
          <a:off x="4349750" y="1862138"/>
          <a:ext cx="26955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02" name="Equation" r:id="rId11" imgW="2628720" imgH="330120" progId="Equation.DSMT4">
                  <p:embed/>
                </p:oleObj>
              </mc:Choice>
              <mc:Fallback>
                <p:oleObj name="Equation" r:id="rId11" imgW="2628720" imgH="330120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1862138"/>
                        <a:ext cx="26955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176379"/>
              </p:ext>
            </p:extLst>
          </p:nvPr>
        </p:nvGraphicFramePr>
        <p:xfrm>
          <a:off x="781050" y="1870075"/>
          <a:ext cx="9493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03" name="Equation" r:id="rId13" imgW="927000" imgH="368280" progId="Equation.DSMT4">
                  <p:embed/>
                </p:oleObj>
              </mc:Choice>
              <mc:Fallback>
                <p:oleObj name="Equation" r:id="rId13" imgW="927000" imgH="368280" progId="Equation.DSMT4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1870075"/>
                        <a:ext cx="94932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向右箭號 25"/>
          <p:cNvSpPr/>
          <p:nvPr/>
        </p:nvSpPr>
        <p:spPr>
          <a:xfrm>
            <a:off x="1766367" y="1998007"/>
            <a:ext cx="720080" cy="169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326391"/>
              </p:ext>
            </p:extLst>
          </p:nvPr>
        </p:nvGraphicFramePr>
        <p:xfrm>
          <a:off x="812800" y="2548330"/>
          <a:ext cx="48180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04" name="Equation" r:id="rId15" imgW="4698720" imgH="558720" progId="Equation.DSMT4">
                  <p:embed/>
                </p:oleObj>
              </mc:Choice>
              <mc:Fallback>
                <p:oleObj name="Equation" r:id="rId15" imgW="4698720" imgH="558720" progId="Equation.DSMT4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2548330"/>
                        <a:ext cx="4818062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698926"/>
              </p:ext>
            </p:extLst>
          </p:nvPr>
        </p:nvGraphicFramePr>
        <p:xfrm>
          <a:off x="715963" y="3729038"/>
          <a:ext cx="64849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05" name="Equation" r:id="rId17" imgW="6324480" imgH="558720" progId="Equation.DSMT4">
                  <p:embed/>
                </p:oleObj>
              </mc:Choice>
              <mc:Fallback>
                <p:oleObj name="Equation" r:id="rId17" imgW="6324480" imgH="558720" progId="Equation.DSMT4">
                  <p:embed/>
                  <p:pic>
                    <p:nvPicPr>
                      <p:cNvPr id="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3729038"/>
                        <a:ext cx="648493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173837"/>
              </p:ext>
            </p:extLst>
          </p:nvPr>
        </p:nvGraphicFramePr>
        <p:xfrm>
          <a:off x="1668463" y="4383088"/>
          <a:ext cx="52578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06" name="Equation" r:id="rId19" imgW="5257800" imgH="1282680" progId="Equation.DSMT4">
                  <p:embed/>
                </p:oleObj>
              </mc:Choice>
              <mc:Fallback>
                <p:oleObj name="Equation" r:id="rId19" imgW="5257800" imgH="1282680" progId="Equation.DSMT4">
                  <p:embed/>
                  <p:pic>
                    <p:nvPicPr>
                      <p:cNvPr id="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4383088"/>
                        <a:ext cx="5257800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文字方塊 29"/>
          <p:cNvSpPr txBox="1"/>
          <p:nvPr/>
        </p:nvSpPr>
        <p:spPr>
          <a:xfrm>
            <a:off x="717744" y="4742785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</a:t>
            </a:r>
            <a:endParaRPr lang="zh-TW" altLang="en-US" dirty="0"/>
          </a:p>
        </p:txBody>
      </p:sp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903232"/>
              </p:ext>
            </p:extLst>
          </p:nvPr>
        </p:nvGraphicFramePr>
        <p:xfrm>
          <a:off x="1011238" y="6007520"/>
          <a:ext cx="47926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07" name="Equation" r:id="rId21" imgW="4673520" imgH="558720" progId="Equation.DSMT4">
                  <p:embed/>
                </p:oleObj>
              </mc:Choice>
              <mc:Fallback>
                <p:oleObj name="Equation" r:id="rId21" imgW="4673520" imgH="558720" progId="Equation.DSMT4">
                  <p:embed/>
                  <p:pic>
                    <p:nvPicPr>
                      <p:cNvPr id="2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6007520"/>
                        <a:ext cx="4792662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箭號: 向下 2">
            <a:extLst>
              <a:ext uri="{FF2B5EF4-FFF2-40B4-BE49-F238E27FC236}">
                <a16:creationId xmlns:a16="http://schemas.microsoft.com/office/drawing/2014/main" id="{F445A098-881C-4CA3-91C0-9B92C25FB16F}"/>
              </a:ext>
            </a:extLst>
          </p:cNvPr>
          <p:cNvSpPr/>
          <p:nvPr/>
        </p:nvSpPr>
        <p:spPr>
          <a:xfrm>
            <a:off x="1331640" y="3119830"/>
            <a:ext cx="144016" cy="655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下 19">
            <a:extLst>
              <a:ext uri="{FF2B5EF4-FFF2-40B4-BE49-F238E27FC236}">
                <a16:creationId xmlns:a16="http://schemas.microsoft.com/office/drawing/2014/main" id="{7B2743F9-F1E2-48B8-B405-CEF92910EF4B}"/>
              </a:ext>
            </a:extLst>
          </p:cNvPr>
          <p:cNvSpPr/>
          <p:nvPr/>
        </p:nvSpPr>
        <p:spPr>
          <a:xfrm>
            <a:off x="3885629" y="3116787"/>
            <a:ext cx="144016" cy="655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E387640-4FF7-459F-9073-5C76EA7FA55B}"/>
              </a:ext>
            </a:extLst>
          </p:cNvPr>
          <p:cNvSpPr txBox="1"/>
          <p:nvPr/>
        </p:nvSpPr>
        <p:spPr>
          <a:xfrm>
            <a:off x="1079616" y="5173672"/>
            <a:ext cx="1493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(page 379)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798340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400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77304"/>
              </p:ext>
            </p:extLst>
          </p:nvPr>
        </p:nvGraphicFramePr>
        <p:xfrm>
          <a:off x="1698625" y="407988"/>
          <a:ext cx="47926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69" name="Equation" r:id="rId3" imgW="4673520" imgH="558720" progId="Equation.DSMT4">
                  <p:embed/>
                </p:oleObj>
              </mc:Choice>
              <mc:Fallback>
                <p:oleObj name="Equation" r:id="rId3" imgW="4673520" imgH="558720" progId="Equation.DSMT4">
                  <p:embed/>
                  <p:pic>
                    <p:nvPicPr>
                      <p:cNvPr id="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407988"/>
                        <a:ext cx="479266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683568" y="979488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Specially, if </a:t>
            </a:r>
            <a:r>
              <a:rPr lang="en-US" altLang="zh-TW" i="1" dirty="0">
                <a:solidFill>
                  <a:srgbClr val="FF0000"/>
                </a:solidFill>
              </a:rPr>
              <a:t>g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i="1" dirty="0">
                <a:solidFill>
                  <a:srgbClr val="FF0000"/>
                </a:solidFill>
              </a:rPr>
              <a:t>r</a:t>
            </a:r>
            <a:r>
              <a:rPr lang="en-US" altLang="zh-TW" dirty="0">
                <a:solidFill>
                  <a:srgbClr val="FF0000"/>
                </a:solidFill>
              </a:rPr>
              <a:t>, </a:t>
            </a:r>
            <a:r>
              <a:rPr lang="en-US" altLang="zh-TW" i="1" dirty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en-US" altLang="zh-TW" dirty="0">
                <a:solidFill>
                  <a:srgbClr val="FF0000"/>
                </a:solidFill>
                <a:sym typeface="Symbol" panose="05050102010706020507" pitchFamily="18" charset="2"/>
              </a:rPr>
              <a:t>) is independent of </a:t>
            </a:r>
            <a:r>
              <a:rPr lang="en-US" altLang="zh-TW" i="1" dirty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en-US" altLang="zh-TW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679946"/>
              </p:ext>
            </p:extLst>
          </p:nvPr>
        </p:nvGraphicFramePr>
        <p:xfrm>
          <a:off x="939932" y="3391421"/>
          <a:ext cx="596582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70" name="Equation" r:id="rId5" imgW="5816520" imgH="1231560" progId="Equation.DSMT4">
                  <p:embed/>
                </p:oleObj>
              </mc:Choice>
              <mc:Fallback>
                <p:oleObj name="Equation" r:id="rId5" imgW="5816520" imgH="1231560" progId="Equation.DSMT4">
                  <p:embed/>
                  <p:pic>
                    <p:nvPicPr>
                      <p:cNvPr id="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932" y="3391421"/>
                        <a:ext cx="5965825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文字方塊 33"/>
          <p:cNvSpPr txBox="1"/>
          <p:nvPr/>
        </p:nvSpPr>
        <p:spPr>
          <a:xfrm>
            <a:off x="683568" y="2754957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From the fact that</a:t>
            </a:r>
            <a:endParaRPr lang="zh-TW" altLang="en-US" dirty="0"/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174933"/>
              </p:ext>
            </p:extLst>
          </p:nvPr>
        </p:nvGraphicFramePr>
        <p:xfrm>
          <a:off x="2393414" y="1477206"/>
          <a:ext cx="16922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71" name="Equation" r:id="rId7" imgW="1650960" imgH="368280" progId="Equation.DSMT4">
                  <p:embed/>
                </p:oleObj>
              </mc:Choice>
              <mc:Fallback>
                <p:oleObj name="Equation" r:id="rId7" imgW="1650960" imgH="368280" progId="Equation.DSMT4">
                  <p:embed/>
                  <p:pic>
                    <p:nvPicPr>
                      <p:cNvPr id="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414" y="1477206"/>
                        <a:ext cx="169227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206456"/>
              </p:ext>
            </p:extLst>
          </p:nvPr>
        </p:nvGraphicFramePr>
        <p:xfrm>
          <a:off x="1694506" y="1915192"/>
          <a:ext cx="4818063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72" name="Equation" r:id="rId9" imgW="4698720" imgH="622080" progId="Equation.DSMT4">
                  <p:embed/>
                </p:oleObj>
              </mc:Choice>
              <mc:Fallback>
                <p:oleObj name="Equation" r:id="rId9" imgW="4698720" imgH="622080" progId="Equation.DSMT4">
                  <p:embed/>
                  <p:pic>
                    <p:nvPicPr>
                      <p:cNvPr id="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506" y="1915192"/>
                        <a:ext cx="4818063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3EB7B4CF-C483-4425-B3F0-0A10F49CA654}"/>
              </a:ext>
            </a:extLst>
          </p:cNvPr>
          <p:cNvCxnSpPr>
            <a:cxnSpLocks/>
          </p:cNvCxnSpPr>
          <p:nvPr/>
        </p:nvCxnSpPr>
        <p:spPr>
          <a:xfrm flipH="1" flipV="1">
            <a:off x="4180293" y="4376957"/>
            <a:ext cx="720079" cy="153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57352C3-9DCF-4BB8-BA92-0EBDA2046F2F}"/>
              </a:ext>
            </a:extLst>
          </p:cNvPr>
          <p:cNvSpPr txBox="1"/>
          <p:nvPr/>
        </p:nvSpPr>
        <p:spPr>
          <a:xfrm>
            <a:off x="4908283" y="4113623"/>
            <a:ext cx="3632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Bessel function of the 1</a:t>
            </a:r>
            <a:r>
              <a:rPr lang="en-US" altLang="zh-TW" baseline="30000" dirty="0"/>
              <a:t>st</a:t>
            </a:r>
            <a:r>
              <a:rPr lang="en-US" altLang="zh-TW" dirty="0"/>
              <a:t> kind of zero order, see page 197</a:t>
            </a:r>
            <a:endParaRPr lang="zh-TW" altLang="en-US" dirty="0"/>
          </a:p>
          <a:p>
            <a:endParaRPr lang="zh-TW" altLang="en-US" dirty="0"/>
          </a:p>
        </p:txBody>
      </p:sp>
      <p:graphicFrame>
        <p:nvGraphicFramePr>
          <p:cNvPr id="23" name="Object 3">
            <a:extLst>
              <a:ext uri="{FF2B5EF4-FFF2-40B4-BE49-F238E27FC236}">
                <a16:creationId xmlns:a16="http://schemas.microsoft.com/office/drawing/2014/main" id="{BFBC7769-CC86-4A48-9170-7E85F390B0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638419"/>
              </p:ext>
            </p:extLst>
          </p:nvPr>
        </p:nvGraphicFramePr>
        <p:xfrm>
          <a:off x="2138620" y="5248905"/>
          <a:ext cx="38941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73" name="Equation" r:id="rId11" imgW="3797280" imgH="558720" progId="Equation.DSMT4">
                  <p:embed/>
                </p:oleObj>
              </mc:Choice>
              <mc:Fallback>
                <p:oleObj name="Equation" r:id="rId11" imgW="3797280" imgH="558720" progId="Equation.DSMT4">
                  <p:embed/>
                  <p:pic>
                    <p:nvPicPr>
                      <p:cNvPr id="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620" y="5248905"/>
                        <a:ext cx="389413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字方塊 23">
            <a:extLst>
              <a:ext uri="{FF2B5EF4-FFF2-40B4-BE49-F238E27FC236}">
                <a16:creationId xmlns:a16="http://schemas.microsoft.com/office/drawing/2014/main" id="{10C35143-0CDD-4A65-8FCE-AD01E302BFD8}"/>
              </a:ext>
            </a:extLst>
          </p:cNvPr>
          <p:cNvSpPr txBox="1"/>
          <p:nvPr/>
        </p:nvSpPr>
        <p:spPr>
          <a:xfrm>
            <a:off x="730658" y="5299597"/>
            <a:ext cx="1530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We have</a:t>
            </a:r>
            <a:endParaRPr lang="zh-TW" altLang="en-US" dirty="0"/>
          </a:p>
        </p:txBody>
      </p:sp>
      <p:graphicFrame>
        <p:nvGraphicFramePr>
          <p:cNvPr id="25" name="Object 3">
            <a:extLst>
              <a:ext uri="{FF2B5EF4-FFF2-40B4-BE49-F238E27FC236}">
                <a16:creationId xmlns:a16="http://schemas.microsoft.com/office/drawing/2014/main" id="{9CD505A3-76D1-4226-847F-EB24DA1B80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491959"/>
              </p:ext>
            </p:extLst>
          </p:nvPr>
        </p:nvGraphicFramePr>
        <p:xfrm>
          <a:off x="2212345" y="5846313"/>
          <a:ext cx="36480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74" name="Equation" r:id="rId13" imgW="3555720" imgH="558720" progId="Equation.DSMT4">
                  <p:embed/>
                </p:oleObj>
              </mc:Choice>
              <mc:Fallback>
                <p:oleObj name="Equation" r:id="rId13" imgW="3555720" imgH="558720" progId="Equation.DSMT4">
                  <p:embed/>
                  <p:pic>
                    <p:nvPicPr>
                      <p:cNvPr id="3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345" y="5846313"/>
                        <a:ext cx="36480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字方塊 25">
            <a:extLst>
              <a:ext uri="{FF2B5EF4-FFF2-40B4-BE49-F238E27FC236}">
                <a16:creationId xmlns:a16="http://schemas.microsoft.com/office/drawing/2014/main" id="{9C315C51-1336-40B4-8848-7F156937DCA4}"/>
              </a:ext>
            </a:extLst>
          </p:cNvPr>
          <p:cNvSpPr txBox="1"/>
          <p:nvPr/>
        </p:nvSpPr>
        <p:spPr>
          <a:xfrm>
            <a:off x="6166248" y="5362622"/>
            <a:ext cx="2463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(Note that it is independent of </a:t>
            </a:r>
            <a:r>
              <a:rPr lang="en-US" altLang="zh-TW" i="1" dirty="0">
                <a:sym typeface="Symbol" panose="05050102010706020507" pitchFamily="18" charset="2"/>
              </a:rPr>
              <a:t></a:t>
            </a:r>
            <a:r>
              <a:rPr lang="en-US" altLang="zh-TW" dirty="0">
                <a:sym typeface="Symbol" panose="05050102010706020507" pitchFamily="18" charset="2"/>
              </a:rPr>
              <a:t>)</a:t>
            </a:r>
            <a:endParaRPr lang="zh-TW" altLang="en-US" dirty="0"/>
          </a:p>
        </p:txBody>
      </p:sp>
      <p:graphicFrame>
        <p:nvGraphicFramePr>
          <p:cNvPr id="27" name="Object 3">
            <a:extLst>
              <a:ext uri="{FF2B5EF4-FFF2-40B4-BE49-F238E27FC236}">
                <a16:creationId xmlns:a16="http://schemas.microsoft.com/office/drawing/2014/main" id="{B5B51F6A-1EE3-4199-87B6-A193FE1D51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784514"/>
              </p:ext>
            </p:extLst>
          </p:nvPr>
        </p:nvGraphicFramePr>
        <p:xfrm>
          <a:off x="3728231" y="3004236"/>
          <a:ext cx="126365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75" name="Equation" r:id="rId15" imgW="1231560" imgH="317160" progId="Equation.DSMT4">
                  <p:embed/>
                </p:oleObj>
              </mc:Choice>
              <mc:Fallback>
                <p:oleObj name="Equation" r:id="rId15" imgW="1231560" imgH="317160" progId="Equation.DSMT4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8231" y="3004236"/>
                        <a:ext cx="1263650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字方塊 27">
            <a:extLst>
              <a:ext uri="{FF2B5EF4-FFF2-40B4-BE49-F238E27FC236}">
                <a16:creationId xmlns:a16="http://schemas.microsoft.com/office/drawing/2014/main" id="{C44CDD15-CF31-4F0D-8EFC-82AD7C5904A8}"/>
              </a:ext>
            </a:extLst>
          </p:cNvPr>
          <p:cNvSpPr txBox="1"/>
          <p:nvPr/>
        </p:nvSpPr>
        <p:spPr>
          <a:xfrm>
            <a:off x="1032535" y="4709611"/>
            <a:ext cx="3024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(cos</a:t>
            </a:r>
            <a:r>
              <a:rPr lang="en-US" altLang="zh-TW" i="1" dirty="0">
                <a:sym typeface="Symbol" panose="05050102010706020507" pitchFamily="18" charset="2"/>
              </a:rPr>
              <a:t></a:t>
            </a:r>
            <a:r>
              <a:rPr lang="en-US" altLang="zh-TW" dirty="0"/>
              <a:t> has a period of 2</a:t>
            </a:r>
            <a:r>
              <a:rPr lang="en-US" altLang="zh-TW" i="1" dirty="0">
                <a:sym typeface="Symbol" panose="05050102010706020507" pitchFamily="18" charset="2"/>
              </a:rPr>
              <a:t>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640858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401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55576" y="427038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3333FF"/>
                </a:solidFill>
              </a:rPr>
              <a:t>Hankel Transform </a:t>
            </a:r>
            <a:endParaRPr lang="zh-TW" altLang="en-US" b="1" dirty="0">
              <a:solidFill>
                <a:srgbClr val="3333FF"/>
              </a:solidFill>
            </a:endParaRP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893391"/>
              </p:ext>
            </p:extLst>
          </p:nvPr>
        </p:nvGraphicFramePr>
        <p:xfrm>
          <a:off x="1868488" y="923925"/>
          <a:ext cx="36480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27" name="Equation" r:id="rId3" imgW="3555720" imgH="558720" progId="Equation.DSMT4">
                  <p:embed/>
                </p:oleObj>
              </mc:Choice>
              <mc:Fallback>
                <p:oleObj name="Equation" r:id="rId3" imgW="3555720" imgH="558720" progId="Equation.DSMT4">
                  <p:embed/>
                  <p:pic>
                    <p:nvPicPr>
                      <p:cNvPr id="3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488" y="923925"/>
                        <a:ext cx="36480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814239" y="1538318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It is in fact the 2D Fourier transform for a rotationally symmetric signal. </a:t>
            </a:r>
            <a:endParaRPr lang="zh-TW" altLang="en-US" dirty="0"/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102154"/>
              </p:ext>
            </p:extLst>
          </p:nvPr>
        </p:nvGraphicFramePr>
        <p:xfrm>
          <a:off x="2213694" y="2337373"/>
          <a:ext cx="16922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28" name="Equation" r:id="rId5" imgW="1650960" imgH="368280" progId="Equation.DSMT4">
                  <p:embed/>
                </p:oleObj>
              </mc:Choice>
              <mc:Fallback>
                <p:oleObj name="Equation" r:id="rId5" imgW="1650960" imgH="368280" progId="Equation.DSMT4">
                  <p:embed/>
                  <p:pic>
                    <p:nvPicPr>
                      <p:cNvPr id="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3694" y="2337373"/>
                        <a:ext cx="169227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899592" y="3068960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3333FF"/>
                </a:solidFill>
              </a:rPr>
              <a:t>Inverse Hankel Transform </a:t>
            </a:r>
            <a:endParaRPr lang="zh-TW" altLang="en-US" b="1" dirty="0">
              <a:solidFill>
                <a:srgbClr val="3333FF"/>
              </a:solidFill>
            </a:endParaRP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362163"/>
              </p:ext>
            </p:extLst>
          </p:nvPr>
        </p:nvGraphicFramePr>
        <p:xfrm>
          <a:off x="1619672" y="3689548"/>
          <a:ext cx="36607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29" name="Equation" r:id="rId7" imgW="3568680" imgH="558720" progId="Equation.DSMT4">
                  <p:embed/>
                </p:oleObj>
              </mc:Choice>
              <mc:Fallback>
                <p:oleObj name="Equation" r:id="rId7" imgW="3568680" imgH="558720" progId="Equation.DSMT4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689548"/>
                        <a:ext cx="36607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字方塊 22"/>
          <p:cNvSpPr txBox="1"/>
          <p:nvPr/>
        </p:nvSpPr>
        <p:spPr>
          <a:xfrm>
            <a:off x="880323" y="4401054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It has the same form as the forward transform.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2462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402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67544" y="427038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Several Hankel Transform Pairs</a:t>
            </a:r>
            <a:endParaRPr lang="zh-TW" alt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750985"/>
              </p:ext>
            </p:extLst>
          </p:nvPr>
        </p:nvGraphicFramePr>
        <p:xfrm>
          <a:off x="1176764" y="1096048"/>
          <a:ext cx="1874837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9" name="Equation" r:id="rId3" imgW="1828800" imgH="368280" progId="Equation.DSMT4">
                  <p:embed/>
                </p:oleObj>
              </mc:Choice>
              <mc:Fallback>
                <p:oleObj name="Equation" r:id="rId3" imgW="1828800" imgH="36828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764" y="1096048"/>
                        <a:ext cx="1874837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437355" y="1068724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</a:t>
            </a:r>
            <a:r>
              <a:rPr lang="en-US" altLang="zh-TW" dirty="0" err="1"/>
              <a:t>i</a:t>
            </a:r>
            <a:r>
              <a:rPr lang="en-US" altLang="zh-TW" dirty="0"/>
              <a:t>) If</a:t>
            </a:r>
            <a:endParaRPr lang="zh-TW" altLang="en-US" dirty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4909458" y="1856587"/>
            <a:ext cx="2520280" cy="10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6025582" y="891789"/>
            <a:ext cx="0" cy="17568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/>
          <p:cNvSpPr/>
          <p:nvPr/>
        </p:nvSpPr>
        <p:spPr>
          <a:xfrm>
            <a:off x="5341506" y="1254744"/>
            <a:ext cx="1368152" cy="12241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6648122" y="1486815"/>
            <a:ext cx="504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r</a:t>
            </a:r>
            <a:r>
              <a:rPr lang="en-US" altLang="zh-TW" baseline="-25000" dirty="0"/>
              <a:t>0</a:t>
            </a:r>
            <a:endParaRPr lang="zh-TW" altLang="en-US" baseline="-250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7187548" y="1770232"/>
            <a:ext cx="504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x</a:t>
            </a:r>
            <a:endParaRPr lang="zh-TW" altLang="en-US" baseline="-250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6045258" y="676345"/>
            <a:ext cx="504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y</a:t>
            </a:r>
            <a:endParaRPr lang="zh-TW" altLang="en-US" baseline="-25000" dirty="0"/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>
            <p:extLst/>
          </p:nvPr>
        </p:nvGraphicFramePr>
        <p:xfrm>
          <a:off x="6458031" y="990737"/>
          <a:ext cx="884237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0" name="Equation" r:id="rId5" imgW="863280" imgH="368280" progId="Equation.DSMT4">
                  <p:embed/>
                </p:oleObj>
              </mc:Choice>
              <mc:Fallback>
                <p:oleObj name="Equation" r:id="rId5" imgW="863280" imgH="368280" progId="Equation.DSMT4">
                  <p:embed/>
                  <p:pic>
                    <p:nvPicPr>
                      <p:cNvPr id="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8031" y="990737"/>
                        <a:ext cx="884237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/>
          <p:cNvGraphicFramePr>
            <a:graphicFrameLocks noChangeAspect="1"/>
          </p:cNvGraphicFramePr>
          <p:nvPr>
            <p:extLst/>
          </p:nvPr>
        </p:nvGraphicFramePr>
        <p:xfrm>
          <a:off x="1587842" y="1843910"/>
          <a:ext cx="256698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1" name="Equation" r:id="rId7" imgW="2501640" imgH="368280" progId="Equation.DSMT4">
                  <p:embed/>
                </p:oleObj>
              </mc:Choice>
              <mc:Fallback>
                <p:oleObj name="Equation" r:id="rId7" imgW="2501640" imgH="368280" progId="Equation.DSMT4">
                  <p:embed/>
                  <p:pic>
                    <p:nvPicPr>
                      <p:cNvPr id="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842" y="1843910"/>
                        <a:ext cx="2566987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字方塊 27"/>
          <p:cNvSpPr txBox="1"/>
          <p:nvPr/>
        </p:nvSpPr>
        <p:spPr>
          <a:xfrm>
            <a:off x="773347" y="1804739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then</a:t>
            </a:r>
            <a:endParaRPr lang="zh-TW" altLang="en-US" dirty="0"/>
          </a:p>
        </p:txBody>
      </p:sp>
      <p:graphicFrame>
        <p:nvGraphicFramePr>
          <p:cNvPr id="32" name="Object 3">
            <a:extLst>
              <a:ext uri="{FF2B5EF4-FFF2-40B4-BE49-F238E27FC236}">
                <a16:creationId xmlns:a16="http://schemas.microsoft.com/office/drawing/2014/main" id="{719C23C2-D240-426B-B874-9143B0901B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052677"/>
              </p:ext>
            </p:extLst>
          </p:nvPr>
        </p:nvGraphicFramePr>
        <p:xfrm>
          <a:off x="1106915" y="2708410"/>
          <a:ext cx="32448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2" name="Equation" r:id="rId9" imgW="3162240" imgH="558720" progId="Equation.DSMT4">
                  <p:embed/>
                </p:oleObj>
              </mc:Choice>
              <mc:Fallback>
                <p:oleObj name="Equation" r:id="rId9" imgW="3162240" imgH="558720" progId="Equation.DSMT4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915" y="2708410"/>
                        <a:ext cx="32448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文字方塊 32">
            <a:extLst>
              <a:ext uri="{FF2B5EF4-FFF2-40B4-BE49-F238E27FC236}">
                <a16:creationId xmlns:a16="http://schemas.microsoft.com/office/drawing/2014/main" id="{0A30FEB2-169E-4C5C-9CF8-ED52DE779E4A}"/>
              </a:ext>
            </a:extLst>
          </p:cNvPr>
          <p:cNvSpPr txBox="1"/>
          <p:nvPr/>
        </p:nvSpPr>
        <p:spPr>
          <a:xfrm>
            <a:off x="475797" y="2325310"/>
            <a:ext cx="15039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Note that</a:t>
            </a:r>
            <a:endParaRPr lang="zh-TW" altLang="en-US" dirty="0"/>
          </a:p>
        </p:txBody>
      </p:sp>
      <p:graphicFrame>
        <p:nvGraphicFramePr>
          <p:cNvPr id="44" name="Object 3">
            <a:extLst>
              <a:ext uri="{FF2B5EF4-FFF2-40B4-BE49-F238E27FC236}">
                <a16:creationId xmlns:a16="http://schemas.microsoft.com/office/drawing/2014/main" id="{C82D2D34-2B33-49E0-8426-37AC605447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462975"/>
              </p:ext>
            </p:extLst>
          </p:nvPr>
        </p:nvGraphicFramePr>
        <p:xfrm>
          <a:off x="870502" y="3390348"/>
          <a:ext cx="19558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3" name="Equation" r:id="rId11" imgW="1904760" imgH="368280" progId="Equation.DSMT4">
                  <p:embed/>
                </p:oleObj>
              </mc:Choice>
              <mc:Fallback>
                <p:oleObj name="Equation" r:id="rId11" imgW="1904760" imgH="368280" progId="Equation.DSMT4">
                  <p:embed/>
                  <p:pic>
                    <p:nvPicPr>
                      <p:cNvPr id="32" name="Object 3">
                        <a:extLst>
                          <a:ext uri="{FF2B5EF4-FFF2-40B4-BE49-F238E27FC236}">
                            <a16:creationId xmlns:a16="http://schemas.microsoft.com/office/drawing/2014/main" id="{719C23C2-D240-426B-B874-9143B0901B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502" y="3390348"/>
                        <a:ext cx="195580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文字方塊 44">
            <a:extLst>
              <a:ext uri="{FF2B5EF4-FFF2-40B4-BE49-F238E27FC236}">
                <a16:creationId xmlns:a16="http://schemas.microsoft.com/office/drawing/2014/main" id="{A9EAF5EF-99A8-4675-A5D4-CB29C741C88A}"/>
              </a:ext>
            </a:extLst>
          </p:cNvPr>
          <p:cNvSpPr txBox="1"/>
          <p:nvPr/>
        </p:nvSpPr>
        <p:spPr>
          <a:xfrm>
            <a:off x="4589549" y="3053130"/>
            <a:ext cx="2646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(from page 342(2))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183313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403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13297" y="528332"/>
            <a:ext cx="10258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(ii) If</a:t>
            </a:r>
            <a:endParaRPr lang="zh-TW" altLang="en-US" dirty="0"/>
          </a:p>
        </p:txBody>
      </p:sp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604245"/>
              </p:ext>
            </p:extLst>
          </p:nvPr>
        </p:nvGraphicFramePr>
        <p:xfrm>
          <a:off x="1420147" y="548680"/>
          <a:ext cx="16795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78" name="Equation" r:id="rId3" imgW="1638000" imgH="368280" progId="Equation.DSMT4">
                  <p:embed/>
                </p:oleObj>
              </mc:Choice>
              <mc:Fallback>
                <p:oleObj name="Equation" r:id="rId3" imgW="1638000" imgH="36828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147" y="548680"/>
                        <a:ext cx="167957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025869"/>
              </p:ext>
            </p:extLst>
          </p:nvPr>
        </p:nvGraphicFramePr>
        <p:xfrm>
          <a:off x="967691" y="1270810"/>
          <a:ext cx="265588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79" name="Equation" r:id="rId5" imgW="2590560" imgH="774360" progId="Equation.DSMT4">
                  <p:embed/>
                </p:oleObj>
              </mc:Choice>
              <mc:Fallback>
                <p:oleObj name="Equation" r:id="rId5" imgW="2590560" imgH="774360" progId="Equation.DSMT4">
                  <p:embed/>
                  <p:pic>
                    <p:nvPicPr>
                      <p:cNvPr id="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691" y="1270810"/>
                        <a:ext cx="2655887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橢圓 33"/>
          <p:cNvSpPr/>
          <p:nvPr/>
        </p:nvSpPr>
        <p:spPr>
          <a:xfrm>
            <a:off x="5553739" y="1197574"/>
            <a:ext cx="1216936" cy="111187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6715706" y="1443481"/>
            <a:ext cx="504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baseline="-250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7324173" y="1699308"/>
            <a:ext cx="504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x</a:t>
            </a:r>
            <a:endParaRPr lang="zh-TW" altLang="en-US" baseline="-250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6181883" y="605421"/>
            <a:ext cx="504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y</a:t>
            </a:r>
            <a:endParaRPr lang="zh-TW" altLang="en-US" baseline="-25000" dirty="0"/>
          </a:p>
        </p:txBody>
      </p:sp>
      <p:graphicFrame>
        <p:nvGraphicFramePr>
          <p:cNvPr id="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622603"/>
              </p:ext>
            </p:extLst>
          </p:nvPr>
        </p:nvGraphicFramePr>
        <p:xfrm>
          <a:off x="6594656" y="919813"/>
          <a:ext cx="884237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80" name="Equation" r:id="rId7" imgW="863280" imgH="368280" progId="Equation.DSMT4">
                  <p:embed/>
                </p:oleObj>
              </mc:Choice>
              <mc:Fallback>
                <p:oleObj name="Equation" r:id="rId7" imgW="863280" imgH="368280" progId="Equation.DSMT4">
                  <p:embed/>
                  <p:pic>
                    <p:nvPicPr>
                      <p:cNvPr id="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656" y="919813"/>
                        <a:ext cx="884237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直線單箭頭接點 38"/>
          <p:cNvCxnSpPr/>
          <p:nvPr/>
        </p:nvCxnSpPr>
        <p:spPr>
          <a:xfrm>
            <a:off x="5046083" y="1785663"/>
            <a:ext cx="2520280" cy="10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V="1">
            <a:off x="6162207" y="820865"/>
            <a:ext cx="0" cy="17568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/>
          <p:cNvSpPr txBox="1"/>
          <p:nvPr/>
        </p:nvSpPr>
        <p:spPr>
          <a:xfrm>
            <a:off x="919100" y="2730570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then</a:t>
            </a:r>
            <a:endParaRPr lang="zh-TW" altLang="en-US" dirty="0"/>
          </a:p>
        </p:txBody>
      </p:sp>
      <p:graphicFrame>
        <p:nvGraphicFramePr>
          <p:cNvPr id="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312301"/>
              </p:ext>
            </p:extLst>
          </p:nvPr>
        </p:nvGraphicFramePr>
        <p:xfrm>
          <a:off x="1747153" y="2613433"/>
          <a:ext cx="187642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81" name="Equation" r:id="rId9" imgW="1828800" imgH="647640" progId="Equation.DSMT4">
                  <p:embed/>
                </p:oleObj>
              </mc:Choice>
              <mc:Fallback>
                <p:oleObj name="Equation" r:id="rId9" imgW="1828800" imgH="647640" progId="Equation.DSMT4">
                  <p:embed/>
                  <p:pic>
                    <p:nvPicPr>
                      <p:cNvPr id="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153" y="2613433"/>
                        <a:ext cx="1876425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直線單箭頭接點 42"/>
          <p:cNvCxnSpPr/>
          <p:nvPr/>
        </p:nvCxnSpPr>
        <p:spPr>
          <a:xfrm flipH="1" flipV="1">
            <a:off x="3623578" y="2806791"/>
            <a:ext cx="677004" cy="2868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/>
          <p:cNvSpPr txBox="1"/>
          <p:nvPr/>
        </p:nvSpPr>
        <p:spPr>
          <a:xfrm>
            <a:off x="3853694" y="3093662"/>
            <a:ext cx="5112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Bessel function of the 1</a:t>
            </a:r>
            <a:r>
              <a:rPr lang="en-US" altLang="zh-TW" baseline="30000" dirty="0"/>
              <a:t>st</a:t>
            </a:r>
            <a:r>
              <a:rPr lang="en-US" altLang="zh-TW" dirty="0"/>
              <a:t> kind of 1</a:t>
            </a:r>
            <a:r>
              <a:rPr lang="en-US" altLang="zh-TW" baseline="30000" dirty="0"/>
              <a:t>st</a:t>
            </a:r>
            <a:r>
              <a:rPr lang="en-US" altLang="zh-TW" dirty="0"/>
              <a:t> order,</a:t>
            </a:r>
          </a:p>
          <a:p>
            <a:r>
              <a:rPr lang="en-US" altLang="zh-TW" dirty="0"/>
              <a:t>See page 197.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387519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404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467544" y="427038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Jinc</a:t>
            </a:r>
            <a:r>
              <a:rPr lang="en-US" altLang="zh-TW" dirty="0"/>
              <a:t> function (also called the </a:t>
            </a:r>
            <a:r>
              <a:rPr lang="en-US" altLang="zh-TW" dirty="0" err="1"/>
              <a:t>Besinc</a:t>
            </a:r>
            <a:r>
              <a:rPr lang="en-US" altLang="zh-TW" dirty="0"/>
              <a:t> function).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39552" y="2839178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It plays a similar role as the </a:t>
            </a:r>
            <a:r>
              <a:rPr lang="en-US" altLang="zh-TW" dirty="0" err="1"/>
              <a:t>sinc</a:t>
            </a:r>
            <a:r>
              <a:rPr lang="en-US" altLang="zh-TW" dirty="0"/>
              <a:t> function. </a:t>
            </a:r>
            <a:endParaRPr lang="zh-TW" altLang="en-US" dirty="0"/>
          </a:p>
        </p:txBody>
      </p:sp>
      <p:graphicFrame>
        <p:nvGraphicFramePr>
          <p:cNvPr id="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324805"/>
              </p:ext>
            </p:extLst>
          </p:nvPr>
        </p:nvGraphicFramePr>
        <p:xfrm>
          <a:off x="2051720" y="1002432"/>
          <a:ext cx="19812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4" name="Equation" r:id="rId3" imgW="1930320" imgH="647640" progId="Equation.DSMT4">
                  <p:embed/>
                </p:oleObj>
              </mc:Choice>
              <mc:Fallback>
                <p:oleObj name="Equation" r:id="rId3" imgW="1930320" imgH="647640" progId="Equation.DSMT4">
                  <p:embed/>
                  <p:pic>
                    <p:nvPicPr>
                      <p:cNvPr id="4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002432"/>
                        <a:ext cx="1981200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979256"/>
              </p:ext>
            </p:extLst>
          </p:nvPr>
        </p:nvGraphicFramePr>
        <p:xfrm>
          <a:off x="3923928" y="2029509"/>
          <a:ext cx="3322637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5" name="Equation" r:id="rId5" imgW="3238200" imgH="647640" progId="Equation.DSMT4">
                  <p:embed/>
                </p:oleObj>
              </mc:Choice>
              <mc:Fallback>
                <p:oleObj name="Equation" r:id="rId5" imgW="3238200" imgH="647640" progId="Equation.DSMT4">
                  <p:embed/>
                  <p:pic>
                    <p:nvPicPr>
                      <p:cNvPr id="4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029509"/>
                        <a:ext cx="3322637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3325119"/>
            <a:ext cx="5834307" cy="3027500"/>
          </a:xfrm>
          <a:prstGeom prst="rect">
            <a:avLst/>
          </a:prstGeom>
        </p:spPr>
      </p:pic>
      <p:graphicFrame>
        <p:nvGraphicFramePr>
          <p:cNvPr id="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046320"/>
              </p:ext>
            </p:extLst>
          </p:nvPr>
        </p:nvGraphicFramePr>
        <p:xfrm>
          <a:off x="1259632" y="4281300"/>
          <a:ext cx="87312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6" name="Equation" r:id="rId8" imgW="850680" imgH="368280" progId="Equation.DSMT4">
                  <p:embed/>
                </p:oleObj>
              </mc:Choice>
              <mc:Fallback>
                <p:oleObj name="Equation" r:id="rId8" imgW="850680" imgH="368280" progId="Equation.DSMT4">
                  <p:embed/>
                  <p:pic>
                    <p:nvPicPr>
                      <p:cNvPr id="4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281300"/>
                        <a:ext cx="87312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97DAD9D6-3667-43EC-9676-062C79998A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464120"/>
              </p:ext>
            </p:extLst>
          </p:nvPr>
        </p:nvGraphicFramePr>
        <p:xfrm>
          <a:off x="1362745" y="2172969"/>
          <a:ext cx="16795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7" name="Equation" r:id="rId10" imgW="1638000" imgH="368280" progId="Equation.DSMT4">
                  <p:embed/>
                </p:oleObj>
              </mc:Choice>
              <mc:Fallback>
                <p:oleObj name="Equation" r:id="rId10" imgW="1638000" imgH="368280" progId="Equation.DSMT4">
                  <p:embed/>
                  <p:pic>
                    <p:nvPicPr>
                      <p:cNvPr id="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745" y="2172969"/>
                        <a:ext cx="167957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>
            <a:extLst>
              <a:ext uri="{FF2B5EF4-FFF2-40B4-BE49-F238E27FC236}">
                <a16:creationId xmlns:a16="http://schemas.microsoft.com/office/drawing/2014/main" id="{FACB099C-0CC0-4504-BF28-4C3B8C9BFE51}"/>
              </a:ext>
            </a:extLst>
          </p:cNvPr>
          <p:cNvSpPr txBox="1"/>
          <p:nvPr/>
        </p:nvSpPr>
        <p:spPr>
          <a:xfrm>
            <a:off x="827584" y="2118117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4946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405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976458"/>
              </p:ext>
            </p:extLst>
          </p:nvPr>
        </p:nvGraphicFramePr>
        <p:xfrm>
          <a:off x="5292079" y="1236679"/>
          <a:ext cx="2073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8" name="Equation" r:id="rId3" imgW="2019240" imgH="368280" progId="Equation.DSMT4">
                  <p:embed/>
                </p:oleObj>
              </mc:Choice>
              <mc:Fallback>
                <p:oleObj name="Equation" r:id="rId3" imgW="2019240" imgH="368280" progId="Equation.DSMT4">
                  <p:embed/>
                  <p:pic>
                    <p:nvPicPr>
                      <p:cNvPr id="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79" y="1236679"/>
                        <a:ext cx="2073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97DAD9D6-3667-43EC-9676-062C79998A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605676"/>
              </p:ext>
            </p:extLst>
          </p:nvPr>
        </p:nvGraphicFramePr>
        <p:xfrm>
          <a:off x="1729557" y="1238267"/>
          <a:ext cx="16795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9" name="Equation" r:id="rId5" imgW="1638000" imgH="368280" progId="Equation.DSMT4">
                  <p:embed/>
                </p:oleObj>
              </mc:Choice>
              <mc:Fallback>
                <p:oleObj name="Equation" r:id="rId5" imgW="1638000" imgH="368280" progId="Equation.DSMT4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97DAD9D6-3667-43EC-9676-062C79998A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9557" y="1238267"/>
                        <a:ext cx="167957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箭號: 向右 2">
            <a:extLst>
              <a:ext uri="{FF2B5EF4-FFF2-40B4-BE49-F238E27FC236}">
                <a16:creationId xmlns:a16="http://schemas.microsoft.com/office/drawing/2014/main" id="{C3A184EC-CDE5-426B-B655-EBC0D627F2C5}"/>
              </a:ext>
            </a:extLst>
          </p:cNvPr>
          <p:cNvSpPr/>
          <p:nvPr/>
        </p:nvSpPr>
        <p:spPr>
          <a:xfrm>
            <a:off x="3476923" y="1366399"/>
            <a:ext cx="1679575" cy="118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EB168E0-4EDE-4911-8F17-EEE539E2C265}"/>
              </a:ext>
            </a:extLst>
          </p:cNvPr>
          <p:cNvSpPr txBox="1"/>
          <p:nvPr/>
        </p:nvSpPr>
        <p:spPr>
          <a:xfrm>
            <a:off x="3257563" y="596958"/>
            <a:ext cx="1898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Hankel transform 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10709B6-32AA-4083-8932-FBF452034D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1614504"/>
            <a:ext cx="8282940" cy="31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48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39552" y="1052736"/>
            <a:ext cx="65262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[Example 1]</a:t>
            </a:r>
            <a:endParaRPr lang="zh-TW" altLang="en-US" sz="22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241280" y="1052735"/>
            <a:ext cx="37064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Find the Fourier transform of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089391"/>
              </p:ext>
            </p:extLst>
          </p:nvPr>
        </p:nvGraphicFramePr>
        <p:xfrm>
          <a:off x="2529312" y="1483622"/>
          <a:ext cx="21129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6" name="Equation" r:id="rId3" imgW="1168200" imgH="279360" progId="Equation.DSMT4">
                  <p:embed/>
                </p:oleObj>
              </mc:Choice>
              <mc:Fallback>
                <p:oleObj name="Equation" r:id="rId3" imgW="1168200" imgH="279360" progId="Equation.DSMT4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9312" y="1483622"/>
                        <a:ext cx="21129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39553" y="2118089"/>
            <a:ext cx="14857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(Solution):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049907"/>
              </p:ext>
            </p:extLst>
          </p:nvPr>
        </p:nvGraphicFramePr>
        <p:xfrm>
          <a:off x="809625" y="2728913"/>
          <a:ext cx="63071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7" name="Equation" r:id="rId5" imgW="6311880" imgH="507960" progId="Equation.DSMT4">
                  <p:embed/>
                </p:oleObj>
              </mc:Choice>
              <mc:Fallback>
                <p:oleObj name="Equation" r:id="rId5" imgW="631188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2728913"/>
                        <a:ext cx="6307138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732251"/>
              </p:ext>
            </p:extLst>
          </p:nvPr>
        </p:nvGraphicFramePr>
        <p:xfrm>
          <a:off x="1737224" y="3412954"/>
          <a:ext cx="5613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8" name="Equation" r:id="rId7" imgW="5613120" imgH="723600" progId="Equation.DSMT4">
                  <p:embed/>
                </p:oleObj>
              </mc:Choice>
              <mc:Fallback>
                <p:oleObj name="Equation" r:id="rId7" imgW="5613120" imgH="723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224" y="3412954"/>
                        <a:ext cx="56134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983809"/>
              </p:ext>
            </p:extLst>
          </p:nvPr>
        </p:nvGraphicFramePr>
        <p:xfrm>
          <a:off x="1738644" y="4173507"/>
          <a:ext cx="1384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9" name="Equation" r:id="rId9" imgW="1384200" imgH="609480" progId="Equation.DSMT4">
                  <p:embed/>
                </p:oleObj>
              </mc:Choice>
              <mc:Fallback>
                <p:oleObj name="Equation" r:id="rId9" imgW="1384200" imgH="609480" progId="Equation.DSMT4">
                  <p:embed/>
                  <p:pic>
                    <p:nvPicPr>
                      <p:cNvPr id="5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644" y="4173507"/>
                        <a:ext cx="13843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32657" y="323972"/>
            <a:ext cx="7489825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4.1.2  Transform Pair</a:t>
            </a:r>
          </a:p>
        </p:txBody>
      </p:sp>
    </p:spTree>
    <p:extLst>
      <p:ext uri="{BB962C8B-B14F-4D97-AF65-F5344CB8AC3E}">
        <p14:creationId xmlns:p14="http://schemas.microsoft.com/office/powerpoint/2010/main" val="265092463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406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76332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</a:rPr>
              <a:t>4.7  The Operations Closely Related to the Fourier Transform 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39552" y="1741935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(1) Two-Sided Laplace Transform 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355976" y="1095604"/>
            <a:ext cx="16764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</a:t>
            </a:r>
            <a:r>
              <a:rPr lang="zh-TW" altLang="en-US" dirty="0"/>
              <a:t>只教不考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024021"/>
              </p:ext>
            </p:extLst>
          </p:nvPr>
        </p:nvGraphicFramePr>
        <p:xfrm>
          <a:off x="1103220" y="2349957"/>
          <a:ext cx="35337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72" name="Equation" r:id="rId3" imgW="3543120" imgH="558720" progId="Equation.DSMT4">
                  <p:embed/>
                </p:oleObj>
              </mc:Choice>
              <mc:Fallback>
                <p:oleObj name="Equation" r:id="rId3" imgW="3543120" imgH="558720" progId="Equation.DSMT4">
                  <p:embed/>
                  <p:pic>
                    <p:nvPicPr>
                      <p:cNvPr id="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220" y="2349957"/>
                        <a:ext cx="3533775" cy="558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539552" y="2937076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Note that</a:t>
            </a:r>
            <a:r>
              <a:rPr lang="zh-TW" altLang="en-US" dirty="0"/>
              <a:t> </a:t>
            </a:r>
            <a:r>
              <a:rPr lang="en-US" altLang="zh-TW" dirty="0"/>
              <a:t>when </a:t>
            </a:r>
            <a:endParaRPr lang="zh-TW" altLang="en-US" dirty="0"/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086337"/>
              </p:ext>
            </p:extLst>
          </p:nvPr>
        </p:nvGraphicFramePr>
        <p:xfrm>
          <a:off x="2681942" y="3379026"/>
          <a:ext cx="11017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73" name="Equation" r:id="rId5" imgW="1104840" imgH="317160" progId="Equation.DSMT4">
                  <p:embed/>
                </p:oleObj>
              </mc:Choice>
              <mc:Fallback>
                <p:oleObj name="Equation" r:id="rId5" imgW="1104840" imgH="31716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942" y="3379026"/>
                        <a:ext cx="1101725" cy="317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539552" y="3851924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it is reduced to the Fourier transform. When</a:t>
            </a:r>
            <a:endParaRPr lang="zh-TW" altLang="en-US" dirty="0"/>
          </a:p>
        </p:txBody>
      </p:sp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962297"/>
              </p:ext>
            </p:extLst>
          </p:nvPr>
        </p:nvGraphicFramePr>
        <p:xfrm>
          <a:off x="2699792" y="4401750"/>
          <a:ext cx="15319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74" name="Equation" r:id="rId7" imgW="1536480" imgH="317160" progId="Equation.DSMT4">
                  <p:embed/>
                </p:oleObj>
              </mc:Choice>
              <mc:Fallback>
                <p:oleObj name="Equation" r:id="rId7" imgW="1536480" imgH="317160" progId="Equation.DSMT4">
                  <p:embed/>
                  <p:pic>
                    <p:nvPicPr>
                      <p:cNvPr id="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401750"/>
                        <a:ext cx="1531937" cy="317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字方塊 27"/>
          <p:cNvSpPr txBox="1"/>
          <p:nvPr/>
        </p:nvSpPr>
        <p:spPr>
          <a:xfrm>
            <a:off x="611188" y="4717830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it is equivalent to the Fourier transform of </a:t>
            </a:r>
            <a:r>
              <a:rPr lang="en-US" altLang="zh-TW" dirty="0" err="1"/>
              <a:t>exp</a:t>
            </a:r>
            <a:r>
              <a:rPr lang="en-US" altLang="zh-TW" dirty="0"/>
              <a:t>(</a:t>
            </a:r>
            <a:r>
              <a:rPr lang="en-US" altLang="zh-TW" dirty="0">
                <a:sym typeface="Symbol" panose="05050102010706020507" pitchFamily="18" charset="2"/>
              </a:rPr>
              <a:t></a:t>
            </a:r>
            <a:r>
              <a:rPr lang="en-US" altLang="zh-TW" i="1" dirty="0">
                <a:sym typeface="Symbol" panose="05050102010706020507" pitchFamily="18" charset="2"/>
              </a:rPr>
              <a:t></a:t>
            </a:r>
            <a:r>
              <a:rPr lang="en-US" altLang="zh-TW" i="1" dirty="0"/>
              <a:t>t</a:t>
            </a:r>
            <a:r>
              <a:rPr lang="en-US" altLang="zh-TW" dirty="0"/>
              <a:t>)</a:t>
            </a:r>
            <a:r>
              <a:rPr lang="en-US" altLang="zh-TW" i="1" dirty="0"/>
              <a:t>f</a:t>
            </a:r>
            <a:r>
              <a:rPr lang="en-US" altLang="zh-TW" dirty="0"/>
              <a:t>(</a:t>
            </a:r>
            <a:r>
              <a:rPr lang="en-US" altLang="zh-TW" i="1" dirty="0"/>
              <a:t>t</a:t>
            </a:r>
            <a:r>
              <a:rPr lang="en-US" altLang="zh-TW" dirty="0"/>
              <a:t>).  </a:t>
            </a:r>
            <a:endParaRPr lang="zh-TW" altLang="en-US" dirty="0"/>
          </a:p>
        </p:txBody>
      </p:sp>
      <p:graphicFrame>
        <p:nvGraphicFramePr>
          <p:cNvPr id="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981806"/>
              </p:ext>
            </p:extLst>
          </p:nvPr>
        </p:nvGraphicFramePr>
        <p:xfrm>
          <a:off x="1884124" y="5844519"/>
          <a:ext cx="34337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75" name="Equation" r:id="rId9" imgW="3441600" imgH="457200" progId="Equation.DSMT4">
                  <p:embed/>
                </p:oleObj>
              </mc:Choice>
              <mc:Fallback>
                <p:oleObj name="Equation" r:id="rId9" imgW="3441600" imgH="45720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124" y="5844519"/>
                        <a:ext cx="3433763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>
            <a:extLst>
              <a:ext uri="{FF2B5EF4-FFF2-40B4-BE49-F238E27FC236}">
                <a16:creationId xmlns:a16="http://schemas.microsoft.com/office/drawing/2014/main" id="{D5BFCB89-9FEC-410E-8D12-42732CDEC1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791500"/>
              </p:ext>
            </p:extLst>
          </p:nvPr>
        </p:nvGraphicFramePr>
        <p:xfrm>
          <a:off x="1884124" y="5189851"/>
          <a:ext cx="42449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76" name="Equation" r:id="rId11" imgW="4254480" imgH="558720" progId="Equation.DSMT4">
                  <p:embed/>
                </p:oleObj>
              </mc:Choice>
              <mc:Fallback>
                <p:oleObj name="Equation" r:id="rId11" imgW="4254480" imgH="55872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124" y="5189851"/>
                        <a:ext cx="4244975" cy="558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087639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407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19689" y="449719"/>
            <a:ext cx="4156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(2) One-Sided Laplace Transform </a:t>
            </a:r>
            <a:endParaRPr lang="zh-TW" altLang="en-US" dirty="0"/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826650"/>
              </p:ext>
            </p:extLst>
          </p:nvPr>
        </p:nvGraphicFramePr>
        <p:xfrm>
          <a:off x="1317014" y="880606"/>
          <a:ext cx="34829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8" name="Equation" r:id="rId3" imgW="3492360" imgH="558720" progId="Equation.DSMT4">
                  <p:embed/>
                </p:oleObj>
              </mc:Choice>
              <mc:Fallback>
                <p:oleObj name="Equation" r:id="rId3" imgW="3492360" imgH="558720" progId="Equation.DSMT4">
                  <p:embed/>
                  <p:pic>
                    <p:nvPicPr>
                      <p:cNvPr id="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014" y="880606"/>
                        <a:ext cx="3482975" cy="558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920954"/>
              </p:ext>
            </p:extLst>
          </p:nvPr>
        </p:nvGraphicFramePr>
        <p:xfrm>
          <a:off x="2861576" y="1870293"/>
          <a:ext cx="15319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9" name="Equation" r:id="rId5" imgW="1536480" imgH="317160" progId="Equation.DSMT4">
                  <p:embed/>
                </p:oleObj>
              </mc:Choice>
              <mc:Fallback>
                <p:oleObj name="Equation" r:id="rId5" imgW="1536480" imgH="317160" progId="Equation.DSMT4">
                  <p:embed/>
                  <p:pic>
                    <p:nvPicPr>
                      <p:cNvPr id="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1576" y="1870293"/>
                        <a:ext cx="1531937" cy="317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619688" y="1439406"/>
            <a:ext cx="4156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77089" y="2204027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it is equivalent to the Fourier transform of </a:t>
            </a:r>
            <a:r>
              <a:rPr lang="en-US" altLang="zh-TW" dirty="0" err="1"/>
              <a:t>exp</a:t>
            </a:r>
            <a:r>
              <a:rPr lang="en-US" altLang="zh-TW" dirty="0"/>
              <a:t>(</a:t>
            </a:r>
            <a:r>
              <a:rPr lang="en-US" altLang="zh-TW" dirty="0">
                <a:sym typeface="Symbol" panose="05050102010706020507" pitchFamily="18" charset="2"/>
              </a:rPr>
              <a:t></a:t>
            </a:r>
            <a:r>
              <a:rPr lang="en-US" altLang="zh-TW" i="1" dirty="0">
                <a:sym typeface="Symbol" panose="05050102010706020507" pitchFamily="18" charset="2"/>
              </a:rPr>
              <a:t></a:t>
            </a:r>
            <a:r>
              <a:rPr lang="en-US" altLang="zh-TW" i="1" dirty="0"/>
              <a:t>t</a:t>
            </a:r>
            <a:r>
              <a:rPr lang="en-US" altLang="zh-TW" dirty="0"/>
              <a:t>)</a:t>
            </a:r>
            <a:r>
              <a:rPr lang="en-US" altLang="zh-TW" i="1" dirty="0"/>
              <a:t>f</a:t>
            </a:r>
            <a:r>
              <a:rPr lang="en-US" altLang="zh-TW" dirty="0"/>
              <a:t>(</a:t>
            </a:r>
            <a:r>
              <a:rPr lang="en-US" altLang="zh-TW" i="1" dirty="0"/>
              <a:t>t</a:t>
            </a:r>
            <a:r>
              <a:rPr lang="en-US" altLang="zh-TW" dirty="0"/>
              <a:t>)</a:t>
            </a:r>
            <a:r>
              <a:rPr lang="en-US" altLang="zh-TW" i="1" dirty="0"/>
              <a:t>U</a:t>
            </a:r>
            <a:r>
              <a:rPr lang="en-US" altLang="zh-TW" dirty="0"/>
              <a:t>(</a:t>
            </a:r>
            <a:r>
              <a:rPr lang="en-US" altLang="zh-TW" i="1" dirty="0"/>
              <a:t>t</a:t>
            </a:r>
            <a:r>
              <a:rPr lang="en-US" altLang="zh-TW" dirty="0"/>
              <a:t>).  </a:t>
            </a:r>
            <a:endParaRPr lang="zh-TW" altLang="en-US" dirty="0"/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82198"/>
              </p:ext>
            </p:extLst>
          </p:nvPr>
        </p:nvGraphicFramePr>
        <p:xfrm>
          <a:off x="1657456" y="2691666"/>
          <a:ext cx="39401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0" name="Equation" r:id="rId7" imgW="3949560" imgH="457200" progId="Equation.DSMT4">
                  <p:embed/>
                </p:oleObj>
              </mc:Choice>
              <mc:Fallback>
                <p:oleObj name="Equation" r:id="rId7" imgW="3949560" imgH="457200" progId="Equation.DSMT4">
                  <p:embed/>
                  <p:pic>
                    <p:nvPicPr>
                      <p:cNvPr id="2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456" y="2691666"/>
                        <a:ext cx="3940175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字方塊 21"/>
          <p:cNvSpPr txBox="1"/>
          <p:nvPr/>
        </p:nvSpPr>
        <p:spPr>
          <a:xfrm>
            <a:off x="619688" y="3838366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It has less physical meaning, but the probability that the transform exists is higher. It is suitable for solving the </a:t>
            </a:r>
            <a:r>
              <a:rPr lang="en-US" altLang="zh-TW" dirty="0">
                <a:solidFill>
                  <a:srgbClr val="3333FF"/>
                </a:solidFill>
              </a:rPr>
              <a:t>initial value problem</a:t>
            </a:r>
            <a:r>
              <a:rPr lang="en-US" altLang="zh-TW" dirty="0"/>
              <a:t>. </a:t>
            </a:r>
            <a:endParaRPr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6299684-3D40-4157-B85C-1E8FA5EF5BC3}"/>
              </a:ext>
            </a:extLst>
          </p:cNvPr>
          <p:cNvSpPr/>
          <p:nvPr/>
        </p:nvSpPr>
        <p:spPr>
          <a:xfrm>
            <a:off x="4802829" y="3233001"/>
            <a:ext cx="28504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/>
              <a:t>U</a:t>
            </a:r>
            <a:r>
              <a:rPr lang="en-US" altLang="zh-TW" dirty="0"/>
              <a:t>(</a:t>
            </a:r>
            <a:r>
              <a:rPr lang="en-US" altLang="zh-TW" i="1" dirty="0"/>
              <a:t>t</a:t>
            </a:r>
            <a:r>
              <a:rPr lang="en-US" altLang="zh-TW" dirty="0"/>
              <a:t>): unit step function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231394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408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557491"/>
              </p:ext>
            </p:extLst>
          </p:nvPr>
        </p:nvGraphicFramePr>
        <p:xfrm>
          <a:off x="2234619" y="324061"/>
          <a:ext cx="40640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78" name="Equation" r:id="rId3" imgW="4101840" imgH="558720" progId="Equation.DSMT4">
                  <p:embed/>
                </p:oleObj>
              </mc:Choice>
              <mc:Fallback>
                <p:oleObj name="Equation" r:id="rId3" imgW="4101840" imgH="558720" progId="Equation.DSMT4">
                  <p:embed/>
                  <p:pic>
                    <p:nvPicPr>
                      <p:cNvPr id="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619" y="324061"/>
                        <a:ext cx="406400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063015"/>
              </p:ext>
            </p:extLst>
          </p:nvPr>
        </p:nvGraphicFramePr>
        <p:xfrm>
          <a:off x="2224883" y="965454"/>
          <a:ext cx="4256087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79" name="Equation" r:id="rId5" imgW="4292280" imgH="558720" progId="Equation.DSMT4">
                  <p:embed/>
                </p:oleObj>
              </mc:Choice>
              <mc:Fallback>
                <p:oleObj name="Equation" r:id="rId5" imgW="4292280" imgH="558720" progId="Equation.DSMT4">
                  <p:embed/>
                  <p:pic>
                    <p:nvPicPr>
                      <p:cNvPr id="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883" y="965454"/>
                        <a:ext cx="4256087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251521" y="1701969"/>
            <a:ext cx="4156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(3) Fourier Cosine Transform 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51520" y="2132856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 </a:t>
            </a:r>
            <a:r>
              <a:rPr lang="en-US" altLang="zh-TW" i="1" dirty="0"/>
              <a:t>g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 is even, the FT is reduced to the Fourier cosine transform. 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132124" y="388811"/>
            <a:ext cx="5730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FT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645566" y="1030204"/>
            <a:ext cx="1592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inverse FT</a:t>
            </a:r>
            <a:endParaRPr lang="zh-TW" altLang="en-US" dirty="0"/>
          </a:p>
        </p:txBody>
      </p:sp>
      <p:graphicFrame>
        <p:nvGraphicFramePr>
          <p:cNvPr id="2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352663"/>
              </p:ext>
            </p:extLst>
          </p:nvPr>
        </p:nvGraphicFramePr>
        <p:xfrm>
          <a:off x="1682427" y="2679700"/>
          <a:ext cx="47307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80" name="Equation" r:id="rId7" imgW="4775040" imgH="558720" progId="Equation.DSMT4">
                  <p:embed/>
                </p:oleObj>
              </mc:Choice>
              <mc:Fallback>
                <p:oleObj name="Equation" r:id="rId7" imgW="4775040" imgH="558720" progId="Equation.DSMT4">
                  <p:embed/>
                  <p:pic>
                    <p:nvPicPr>
                      <p:cNvPr id="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427" y="2679700"/>
                        <a:ext cx="473075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457643"/>
              </p:ext>
            </p:extLst>
          </p:nvPr>
        </p:nvGraphicFramePr>
        <p:xfrm>
          <a:off x="1688107" y="3356045"/>
          <a:ext cx="51498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81" name="Equation" r:id="rId9" imgW="5194080" imgH="558720" progId="Equation.DSMT4">
                  <p:embed/>
                </p:oleObj>
              </mc:Choice>
              <mc:Fallback>
                <p:oleObj name="Equation" r:id="rId9" imgW="5194080" imgH="558720" progId="Equation.DSMT4">
                  <p:embed/>
                  <p:pic>
                    <p:nvPicPr>
                      <p:cNvPr id="1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8107" y="3356045"/>
                        <a:ext cx="514985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251521" y="3908917"/>
            <a:ext cx="4156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(4) Fourier Sine Transform 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51520" y="4339804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 </a:t>
            </a:r>
            <a:r>
              <a:rPr lang="en-US" altLang="zh-TW" i="1" dirty="0"/>
              <a:t>g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 is odd, the FT is reduced to the Fourier sine transform. </a:t>
            </a:r>
            <a:endParaRPr lang="zh-TW" altLang="en-US" dirty="0"/>
          </a:p>
        </p:txBody>
      </p:sp>
      <p:graphicFrame>
        <p:nvGraphicFramePr>
          <p:cNvPr id="2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770723"/>
              </p:ext>
            </p:extLst>
          </p:nvPr>
        </p:nvGraphicFramePr>
        <p:xfrm>
          <a:off x="1738313" y="4895850"/>
          <a:ext cx="46799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82" name="Equation" r:id="rId11" imgW="4724280" imgH="558720" progId="Equation.DSMT4">
                  <p:embed/>
                </p:oleObj>
              </mc:Choice>
              <mc:Fallback>
                <p:oleObj name="Equation" r:id="rId11" imgW="4724280" imgH="558720" progId="Equation.DSMT4">
                  <p:embed/>
                  <p:pic>
                    <p:nvPicPr>
                      <p:cNvPr id="2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4895850"/>
                        <a:ext cx="467995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081571"/>
              </p:ext>
            </p:extLst>
          </p:nvPr>
        </p:nvGraphicFramePr>
        <p:xfrm>
          <a:off x="1743075" y="5572125"/>
          <a:ext cx="510063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83" name="Equation" r:id="rId13" imgW="5143320" imgH="558720" progId="Equation.DSMT4">
                  <p:embed/>
                </p:oleObj>
              </mc:Choice>
              <mc:Fallback>
                <p:oleObj name="Equation" r:id="rId13" imgW="5143320" imgH="558720" progId="Equation.DSMT4">
                  <p:embed/>
                  <p:pic>
                    <p:nvPicPr>
                      <p:cNvPr id="2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5572125"/>
                        <a:ext cx="5100638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0221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409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44924" y="439853"/>
            <a:ext cx="4156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(5) Hartley Transform </a:t>
            </a:r>
            <a:endParaRPr lang="zh-TW" altLang="en-US" dirty="0"/>
          </a:p>
        </p:txBody>
      </p:sp>
      <p:graphicFrame>
        <p:nvGraphicFramePr>
          <p:cNvPr id="2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440695"/>
              </p:ext>
            </p:extLst>
          </p:nvPr>
        </p:nvGraphicFramePr>
        <p:xfrm>
          <a:off x="1326233" y="902585"/>
          <a:ext cx="49561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85" name="Equation" r:id="rId3" imgW="5003640" imgH="558720" progId="Equation.DSMT4">
                  <p:embed/>
                </p:oleObj>
              </mc:Choice>
              <mc:Fallback>
                <p:oleObj name="Equation" r:id="rId3" imgW="5003640" imgH="558720" progId="Equation.DSMT4">
                  <p:embed/>
                  <p:pic>
                    <p:nvPicPr>
                      <p:cNvPr id="2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233" y="902585"/>
                        <a:ext cx="495617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922167"/>
              </p:ext>
            </p:extLst>
          </p:nvPr>
        </p:nvGraphicFramePr>
        <p:xfrm>
          <a:off x="1326233" y="2050982"/>
          <a:ext cx="5221288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86" name="Equation" r:id="rId5" imgW="5270400" imgH="558720" progId="Equation.DSMT4">
                  <p:embed/>
                </p:oleObj>
              </mc:Choice>
              <mc:Fallback>
                <p:oleObj name="Equation" r:id="rId5" imgW="5270400" imgH="558720" progId="Equation.DSMT4">
                  <p:embed/>
                  <p:pic>
                    <p:nvPicPr>
                      <p:cNvPr id="2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233" y="2050982"/>
                        <a:ext cx="5221288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444924" y="1541533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 </a:t>
            </a:r>
            <a:r>
              <a:rPr lang="en-US" altLang="zh-TW" dirty="0" err="1"/>
              <a:t>cas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 = cos(</a:t>
            </a:r>
            <a:r>
              <a:rPr lang="en-US" altLang="zh-TW" i="1" dirty="0"/>
              <a:t>x</a:t>
            </a:r>
            <a:r>
              <a:rPr lang="en-US" altLang="zh-TW" dirty="0"/>
              <a:t>) + sin(</a:t>
            </a:r>
            <a:r>
              <a:rPr lang="en-US" altLang="zh-TW" i="1" dirty="0"/>
              <a:t>x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44924" y="2655245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real input </a:t>
            </a:r>
            <a:r>
              <a:rPr lang="en-US" altLang="zh-TW" dirty="0">
                <a:sym typeface="Symbol" panose="05050102010706020507" pitchFamily="18" charset="2"/>
              </a:rPr>
              <a:t></a:t>
            </a:r>
            <a:r>
              <a:rPr lang="en-US" altLang="zh-TW" dirty="0"/>
              <a:t>  real output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141588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410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15229" y="365444"/>
            <a:ext cx="4156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(6) </a:t>
            </a:r>
            <a:r>
              <a:rPr lang="en-US" altLang="zh-TW" dirty="0" err="1"/>
              <a:t>Mellin</a:t>
            </a:r>
            <a:r>
              <a:rPr lang="en-US" altLang="zh-TW" dirty="0"/>
              <a:t> Transform </a:t>
            </a:r>
            <a:endParaRPr lang="zh-TW" altLang="en-US" dirty="0"/>
          </a:p>
        </p:txBody>
      </p:sp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165649"/>
              </p:ext>
            </p:extLst>
          </p:nvPr>
        </p:nvGraphicFramePr>
        <p:xfrm>
          <a:off x="1319459" y="935022"/>
          <a:ext cx="40132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0" name="Equation" r:id="rId3" imgW="4051080" imgH="558720" progId="Equation.DSMT4">
                  <p:embed/>
                </p:oleObj>
              </mc:Choice>
              <mc:Fallback>
                <p:oleObj name="Equation" r:id="rId3" imgW="4051080" imgH="558720" progId="Equation.DSMT4">
                  <p:embed/>
                  <p:pic>
                    <p:nvPicPr>
                      <p:cNvPr id="2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459" y="935022"/>
                        <a:ext cx="401320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字方塊 22"/>
          <p:cNvSpPr txBox="1"/>
          <p:nvPr/>
        </p:nvSpPr>
        <p:spPr>
          <a:xfrm>
            <a:off x="510158" y="1675186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If we set </a:t>
            </a:r>
            <a:r>
              <a:rPr lang="en-US" altLang="zh-TW" i="1" dirty="0"/>
              <a:t>x</a:t>
            </a:r>
            <a:r>
              <a:rPr lang="en-US" altLang="zh-TW" dirty="0"/>
              <a:t> = </a:t>
            </a:r>
            <a:r>
              <a:rPr lang="en-US" altLang="zh-TW" dirty="0" err="1"/>
              <a:t>exp</a:t>
            </a:r>
            <a:r>
              <a:rPr lang="en-US" altLang="zh-TW" dirty="0"/>
              <a:t>(-</a:t>
            </a:r>
            <a:r>
              <a:rPr lang="en-US" altLang="zh-TW" i="1" dirty="0"/>
              <a:t>t</a:t>
            </a:r>
            <a:r>
              <a:rPr lang="en-US" altLang="zh-TW" dirty="0"/>
              <a:t>),   </a:t>
            </a:r>
            <a:endParaRPr lang="zh-TW" altLang="en-US" dirty="0"/>
          </a:p>
        </p:txBody>
      </p:sp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497400"/>
              </p:ext>
            </p:extLst>
          </p:nvPr>
        </p:nvGraphicFramePr>
        <p:xfrm>
          <a:off x="3174454" y="1630986"/>
          <a:ext cx="2579687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1" name="Equation" r:id="rId5" imgW="2514600" imgH="545760" progId="Equation.DSMT4">
                  <p:embed/>
                </p:oleObj>
              </mc:Choice>
              <mc:Fallback>
                <p:oleObj name="Equation" r:id="rId5" imgW="2514600" imgH="545760" progId="Equation.DSMT4">
                  <p:embed/>
                  <p:pic>
                    <p:nvPicPr>
                      <p:cNvPr id="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4454" y="1630986"/>
                        <a:ext cx="2579687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文字方塊 31"/>
          <p:cNvSpPr txBox="1"/>
          <p:nvPr/>
        </p:nvSpPr>
        <p:spPr>
          <a:xfrm>
            <a:off x="5645346" y="1675185"/>
            <a:ext cx="1260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, then</a:t>
            </a:r>
            <a:endParaRPr lang="zh-TW" altLang="en-US" dirty="0"/>
          </a:p>
        </p:txBody>
      </p:sp>
      <p:graphicFrame>
        <p:nvGraphicFramePr>
          <p:cNvPr id="3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607501"/>
              </p:ext>
            </p:extLst>
          </p:nvPr>
        </p:nvGraphicFramePr>
        <p:xfrm>
          <a:off x="1590278" y="2285850"/>
          <a:ext cx="27686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2" name="Equation" r:id="rId7" imgW="2793960" imgH="558720" progId="Equation.DSMT4">
                  <p:embed/>
                </p:oleObj>
              </mc:Choice>
              <mc:Fallback>
                <p:oleObj name="Equation" r:id="rId7" imgW="2793960" imgH="558720" progId="Equation.DSMT4">
                  <p:embed/>
                  <p:pic>
                    <p:nvPicPr>
                      <p:cNvPr id="3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278" y="2285850"/>
                        <a:ext cx="276860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文字方塊 33"/>
          <p:cNvSpPr txBox="1"/>
          <p:nvPr/>
        </p:nvSpPr>
        <p:spPr>
          <a:xfrm>
            <a:off x="510158" y="3020020"/>
            <a:ext cx="4822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It is the two-sided Laplace transform of  </a:t>
            </a:r>
            <a:endParaRPr lang="zh-TW" altLang="en-US" dirty="0"/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160060"/>
              </p:ext>
            </p:extLst>
          </p:nvPr>
        </p:nvGraphicFramePr>
        <p:xfrm>
          <a:off x="5141290" y="2995294"/>
          <a:ext cx="7937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3" name="Equation" r:id="rId9" imgW="774360" imgH="444240" progId="Equation.DSMT4">
                  <p:embed/>
                </p:oleObj>
              </mc:Choice>
              <mc:Fallback>
                <p:oleObj name="Equation" r:id="rId9" imgW="774360" imgH="444240" progId="Equation.DSMT4">
                  <p:embed/>
                  <p:pic>
                    <p:nvPicPr>
                      <p:cNvPr id="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290" y="2995294"/>
                        <a:ext cx="79375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>
            <a:extLst>
              <a:ext uri="{FF2B5EF4-FFF2-40B4-BE49-F238E27FC236}">
                <a16:creationId xmlns:a16="http://schemas.microsoft.com/office/drawing/2014/main" id="{DDF6BC20-4B10-4395-92EA-A7C6EFD1DD6A}"/>
              </a:ext>
            </a:extLst>
          </p:cNvPr>
          <p:cNvSpPr txBox="1"/>
          <p:nvPr/>
        </p:nvSpPr>
        <p:spPr>
          <a:xfrm>
            <a:off x="510157" y="3650157"/>
            <a:ext cx="7446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It is suitable to deal with the fractal (</a:t>
            </a:r>
            <a:r>
              <a:rPr lang="zh-TW" altLang="en-US" dirty="0"/>
              <a:t>碎形</a:t>
            </a:r>
            <a:r>
              <a:rPr lang="en-US" altLang="zh-TW" dirty="0"/>
              <a:t>), since if </a:t>
            </a:r>
            <a:endParaRPr lang="zh-TW" altLang="en-US" dirty="0"/>
          </a:p>
        </p:txBody>
      </p:sp>
      <p:graphicFrame>
        <p:nvGraphicFramePr>
          <p:cNvPr id="22" name="Object 3">
            <a:extLst>
              <a:ext uri="{FF2B5EF4-FFF2-40B4-BE49-F238E27FC236}">
                <a16:creationId xmlns:a16="http://schemas.microsoft.com/office/drawing/2014/main" id="{997BDE1A-57C3-4E9E-BA58-8703B7B35B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888569"/>
              </p:ext>
            </p:extLst>
          </p:nvPr>
        </p:nvGraphicFramePr>
        <p:xfrm>
          <a:off x="1798860" y="4202202"/>
          <a:ext cx="17430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4" name="Equation" r:id="rId11" imgW="1701720" imgH="368280" progId="Equation.DSMT4">
                  <p:embed/>
                </p:oleObj>
              </mc:Choice>
              <mc:Fallback>
                <p:oleObj name="Equation" r:id="rId11" imgW="1701720" imgH="368280" progId="Equation.DSMT4">
                  <p:embed/>
                  <p:pic>
                    <p:nvPicPr>
                      <p:cNvPr id="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860" y="4202202"/>
                        <a:ext cx="174307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字方塊 23">
            <a:extLst>
              <a:ext uri="{FF2B5EF4-FFF2-40B4-BE49-F238E27FC236}">
                <a16:creationId xmlns:a16="http://schemas.microsoft.com/office/drawing/2014/main" id="{B2AB77F5-0802-4085-983F-20392F23BD17}"/>
              </a:ext>
            </a:extLst>
          </p:cNvPr>
          <p:cNvSpPr txBox="1"/>
          <p:nvPr/>
        </p:nvSpPr>
        <p:spPr>
          <a:xfrm>
            <a:off x="635681" y="4674853"/>
            <a:ext cx="839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then</a:t>
            </a:r>
            <a:endParaRPr lang="zh-TW" altLang="en-US" dirty="0"/>
          </a:p>
        </p:txBody>
      </p:sp>
      <p:graphicFrame>
        <p:nvGraphicFramePr>
          <p:cNvPr id="26" name="Object 3">
            <a:extLst>
              <a:ext uri="{FF2B5EF4-FFF2-40B4-BE49-F238E27FC236}">
                <a16:creationId xmlns:a16="http://schemas.microsoft.com/office/drawing/2014/main" id="{A97FB4DD-DF4F-43FD-AB5F-6B6263EA76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675106"/>
              </p:ext>
            </p:extLst>
          </p:nvPr>
        </p:nvGraphicFramePr>
        <p:xfrm>
          <a:off x="1851936" y="4980431"/>
          <a:ext cx="23272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5" name="Equation" r:id="rId13" imgW="2273040" imgH="444240" progId="Equation.DSMT4">
                  <p:embed/>
                </p:oleObj>
              </mc:Choice>
              <mc:Fallback>
                <p:oleObj name="Equation" r:id="rId13" imgW="2273040" imgH="444240" progId="Equation.DSMT4">
                  <p:embed/>
                  <p:pic>
                    <p:nvPicPr>
                      <p:cNvPr id="22" name="Object 3">
                        <a:extLst>
                          <a:ext uri="{FF2B5EF4-FFF2-40B4-BE49-F238E27FC236}">
                            <a16:creationId xmlns:a16="http://schemas.microsoft.com/office/drawing/2014/main" id="{997BDE1A-57C3-4E9E-BA58-8703B7B35B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936" y="4980431"/>
                        <a:ext cx="23272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337802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411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44924" y="439853"/>
            <a:ext cx="4156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(7) Hilbert Transform </a:t>
            </a:r>
            <a:endParaRPr lang="zh-TW" alt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079597"/>
              </p:ext>
            </p:extLst>
          </p:nvPr>
        </p:nvGraphicFramePr>
        <p:xfrm>
          <a:off x="1619672" y="980728"/>
          <a:ext cx="33210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20" name="Equation" r:id="rId3" imgW="3352680" imgH="419040" progId="Equation.DSMT4">
                  <p:embed/>
                </p:oleObj>
              </mc:Choice>
              <mc:Fallback>
                <p:oleObj name="Equation" r:id="rId3" imgW="3352680" imgH="419040" progId="Equation.DSMT4">
                  <p:embed/>
                  <p:pic>
                    <p:nvPicPr>
                      <p:cNvPr id="2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980728"/>
                        <a:ext cx="33210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字方塊 21"/>
          <p:cNvSpPr txBox="1"/>
          <p:nvPr/>
        </p:nvSpPr>
        <p:spPr>
          <a:xfrm>
            <a:off x="444925" y="1509816"/>
            <a:ext cx="9587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</a:t>
            </a:r>
            <a:endParaRPr lang="zh-TW" altLang="en-US" dirty="0"/>
          </a:p>
        </p:txBody>
      </p:sp>
      <p:graphicFrame>
        <p:nvGraphicFramePr>
          <p:cNvPr id="2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561872"/>
              </p:ext>
            </p:extLst>
          </p:nvPr>
        </p:nvGraphicFramePr>
        <p:xfrm>
          <a:off x="1996703" y="1844824"/>
          <a:ext cx="2566987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21" name="Equation" r:id="rId5" imgW="2590560" imgH="1206360" progId="Equation.DSMT4">
                  <p:embed/>
                </p:oleObj>
              </mc:Choice>
              <mc:Fallback>
                <p:oleObj name="Equation" r:id="rId5" imgW="2590560" imgH="120636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703" y="1844824"/>
                        <a:ext cx="2566987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字方塊 25"/>
          <p:cNvSpPr txBox="1"/>
          <p:nvPr/>
        </p:nvSpPr>
        <p:spPr>
          <a:xfrm>
            <a:off x="444924" y="3212976"/>
            <a:ext cx="2182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Note that</a:t>
            </a:r>
            <a:endParaRPr lang="zh-TW" altLang="en-US" dirty="0"/>
          </a:p>
        </p:txBody>
      </p:sp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319327"/>
              </p:ext>
            </p:extLst>
          </p:nvPr>
        </p:nvGraphicFramePr>
        <p:xfrm>
          <a:off x="1882775" y="3233738"/>
          <a:ext cx="46593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22" name="Equation" r:id="rId7" imgW="4546440" imgH="558720" progId="Equation.DSMT4">
                  <p:embed/>
                </p:oleObj>
              </mc:Choice>
              <mc:Fallback>
                <p:oleObj name="Equation" r:id="rId7" imgW="4546440" imgH="558720" progId="Equation.DSMT4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3233738"/>
                        <a:ext cx="46593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104837"/>
              </p:ext>
            </p:extLst>
          </p:nvPr>
        </p:nvGraphicFramePr>
        <p:xfrm>
          <a:off x="1528763" y="3811588"/>
          <a:ext cx="4830762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23" name="Equation" r:id="rId9" imgW="4711680" imgH="622080" progId="Equation.DSMT4">
                  <p:embed/>
                </p:oleObj>
              </mc:Choice>
              <mc:Fallback>
                <p:oleObj name="Equation" r:id="rId9" imgW="4711680" imgH="622080" progId="Equation.DSMT4">
                  <p:embed/>
                  <p:pic>
                    <p:nvPicPr>
                      <p:cNvPr id="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3811588"/>
                        <a:ext cx="4830762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197290"/>
              </p:ext>
            </p:extLst>
          </p:nvPr>
        </p:nvGraphicFramePr>
        <p:xfrm>
          <a:off x="1536353" y="4664273"/>
          <a:ext cx="441483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24" name="Equation" r:id="rId11" imgW="4305240" imgH="850680" progId="Equation.DSMT4">
                  <p:embed/>
                </p:oleObj>
              </mc:Choice>
              <mc:Fallback>
                <p:oleObj name="Equation" r:id="rId11" imgW="4305240" imgH="850680" progId="Equation.DSMT4">
                  <p:embed/>
                  <p:pic>
                    <p:nvPicPr>
                      <p:cNvPr id="2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353" y="4664273"/>
                        <a:ext cx="4414838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595701"/>
              </p:ext>
            </p:extLst>
          </p:nvPr>
        </p:nvGraphicFramePr>
        <p:xfrm>
          <a:off x="1528763" y="5720098"/>
          <a:ext cx="65627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25" name="Equation" r:id="rId13" imgW="6400800" imgH="698400" progId="Equation.DSMT4">
                  <p:embed/>
                </p:oleObj>
              </mc:Choice>
              <mc:Fallback>
                <p:oleObj name="Equation" r:id="rId13" imgW="6400800" imgH="698400" progId="Equation.DSMT4">
                  <p:embed/>
                  <p:pic>
                    <p:nvPicPr>
                      <p:cNvPr id="2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5720098"/>
                        <a:ext cx="65627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609090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412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67544" y="427038"/>
            <a:ext cx="2182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Therefore, </a:t>
            </a:r>
            <a:endParaRPr lang="zh-TW" altLang="en-US" dirty="0"/>
          </a:p>
        </p:txBody>
      </p:sp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501701"/>
              </p:ext>
            </p:extLst>
          </p:nvPr>
        </p:nvGraphicFramePr>
        <p:xfrm>
          <a:off x="1691680" y="857925"/>
          <a:ext cx="4000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20" name="Equation" r:id="rId3" imgW="4038480" imgH="711000" progId="Equation.DSMT4">
                  <p:embed/>
                </p:oleObj>
              </mc:Choice>
              <mc:Fallback>
                <p:oleObj name="Equation" r:id="rId3" imgW="4038480" imgH="7110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857925"/>
                        <a:ext cx="40005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1772816"/>
            <a:ext cx="5220169" cy="4480700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1325985" y="2680156"/>
            <a:ext cx="7313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h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609899"/>
              </p:ext>
            </p:extLst>
          </p:nvPr>
        </p:nvGraphicFramePr>
        <p:xfrm>
          <a:off x="1077913" y="4652963"/>
          <a:ext cx="12382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21" name="Equation" r:id="rId6" imgW="1206360" imgH="380880" progId="Equation.DSMT4">
                  <p:embed/>
                </p:oleObj>
              </mc:Choice>
              <mc:Fallback>
                <p:oleObj name="Equation" r:id="rId6" imgW="1206360" imgH="380880" progId="Equation.DSMT4">
                  <p:embed/>
                  <p:pic>
                    <p:nvPicPr>
                      <p:cNvPr id="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4652963"/>
                        <a:ext cx="12382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單箭頭接點 4"/>
          <p:cNvCxnSpPr/>
          <p:nvPr/>
        </p:nvCxnSpPr>
        <p:spPr>
          <a:xfrm flipH="1">
            <a:off x="3707904" y="665163"/>
            <a:ext cx="216024" cy="3155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3710969" y="246685"/>
            <a:ext cx="7313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h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16154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413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30332"/>
              </p:ext>
            </p:extLst>
          </p:nvPr>
        </p:nvGraphicFramePr>
        <p:xfrm>
          <a:off x="539552" y="665163"/>
          <a:ext cx="21113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43" name="Equation" r:id="rId3" imgW="2057400" imgH="368280" progId="Equation.DSMT4">
                  <p:embed/>
                </p:oleObj>
              </mc:Choice>
              <mc:Fallback>
                <p:oleObj name="Equation" r:id="rId3" imgW="2057400" imgH="368280" progId="Equation.DSMT4">
                  <p:embed/>
                  <p:pic>
                    <p:nvPicPr>
                      <p:cNvPr id="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665163"/>
                        <a:ext cx="21113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1786831" y="999719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k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</a:t>
            </a:r>
            <a:r>
              <a:rPr lang="en-US" altLang="zh-TW" dirty="0"/>
              <a:t> 0</a:t>
            </a:r>
            <a:endParaRPr lang="zh-TW" altLang="en-US" dirty="0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116697"/>
              </p:ext>
            </p:extLst>
          </p:nvPr>
        </p:nvGraphicFramePr>
        <p:xfrm>
          <a:off x="4620865" y="665162"/>
          <a:ext cx="22415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44" name="Equation" r:id="rId5" imgW="2184120" imgH="368280" progId="Equation.DSMT4">
                  <p:embed/>
                </p:oleObj>
              </mc:Choice>
              <mc:Fallback>
                <p:oleObj name="Equation" r:id="rId5" imgW="2184120" imgH="368280" progId="Equation.DSMT4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0865" y="665162"/>
                        <a:ext cx="22415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向右箭號 3"/>
          <p:cNvSpPr/>
          <p:nvPr/>
        </p:nvSpPr>
        <p:spPr>
          <a:xfrm>
            <a:off x="2771800" y="778473"/>
            <a:ext cx="1656184" cy="130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168998" y="44348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Hilbert</a:t>
            </a:r>
            <a:endParaRPr lang="zh-TW" altLang="en-US" sz="2000" dirty="0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710138"/>
              </p:ext>
            </p:extLst>
          </p:nvPr>
        </p:nvGraphicFramePr>
        <p:xfrm>
          <a:off x="585788" y="1476375"/>
          <a:ext cx="2073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45" name="Equation" r:id="rId7" imgW="2019240" imgH="368280" progId="Equation.DSMT4">
                  <p:embed/>
                </p:oleObj>
              </mc:Choice>
              <mc:Fallback>
                <p:oleObj name="Equation" r:id="rId7" imgW="2019240" imgH="368280" progId="Equation.DSMT4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1476375"/>
                        <a:ext cx="2073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1814620" y="1810183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k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</a:t>
            </a:r>
            <a:r>
              <a:rPr lang="en-US" altLang="zh-TW" dirty="0"/>
              <a:t> 0</a:t>
            </a:r>
            <a:endParaRPr lang="zh-TW" altLang="en-US" dirty="0"/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81312"/>
              </p:ext>
            </p:extLst>
          </p:nvPr>
        </p:nvGraphicFramePr>
        <p:xfrm>
          <a:off x="4530725" y="1476375"/>
          <a:ext cx="24765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46" name="Equation" r:id="rId9" imgW="2412720" imgH="368280" progId="Equation.DSMT4">
                  <p:embed/>
                </p:oleObj>
              </mc:Choice>
              <mc:Fallback>
                <p:oleObj name="Equation" r:id="rId9" imgW="2412720" imgH="36828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1476375"/>
                        <a:ext cx="24765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向右箭號 19"/>
          <p:cNvSpPr/>
          <p:nvPr/>
        </p:nvSpPr>
        <p:spPr>
          <a:xfrm>
            <a:off x="2799589" y="1588937"/>
            <a:ext cx="1656184" cy="130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3196787" y="125395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Hilbert</a:t>
            </a:r>
            <a:endParaRPr lang="zh-TW" altLang="en-US" sz="20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2EA72F1-9142-4B08-ADEB-88E7F549D7F6}"/>
              </a:ext>
            </a:extLst>
          </p:cNvPr>
          <p:cNvSpPr txBox="1"/>
          <p:nvPr/>
        </p:nvSpPr>
        <p:spPr>
          <a:xfrm>
            <a:off x="539552" y="2492896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(Proof): If </a:t>
            </a:r>
            <a:endParaRPr lang="zh-TW" altLang="en-US" dirty="0"/>
          </a:p>
        </p:txBody>
      </p:sp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D5720734-995C-4909-B07E-5E6F7EF919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845977"/>
              </p:ext>
            </p:extLst>
          </p:nvPr>
        </p:nvGraphicFramePr>
        <p:xfrm>
          <a:off x="1979712" y="2517207"/>
          <a:ext cx="21113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47" name="Equation" r:id="rId11" imgW="2057400" imgH="368280" progId="Equation.DSMT4">
                  <p:embed/>
                </p:oleObj>
              </mc:Choice>
              <mc:Fallback>
                <p:oleObj name="Equation" r:id="rId11" imgW="2057400" imgH="368280" progId="Equation.DSMT4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517207"/>
                        <a:ext cx="21113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>
            <a:extLst>
              <a:ext uri="{FF2B5EF4-FFF2-40B4-BE49-F238E27FC236}">
                <a16:creationId xmlns:a16="http://schemas.microsoft.com/office/drawing/2014/main" id="{029ADBA1-C134-4D1A-ACF2-B542FE918BAE}"/>
              </a:ext>
            </a:extLst>
          </p:cNvPr>
          <p:cNvSpPr txBox="1"/>
          <p:nvPr/>
        </p:nvSpPr>
        <p:spPr>
          <a:xfrm>
            <a:off x="829926" y="3110232"/>
            <a:ext cx="859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then</a:t>
            </a:r>
            <a:endParaRPr lang="zh-TW" altLang="en-US" dirty="0"/>
          </a:p>
        </p:txBody>
      </p:sp>
      <p:graphicFrame>
        <p:nvGraphicFramePr>
          <p:cNvPr id="18" name="物件 17">
            <a:extLst>
              <a:ext uri="{FF2B5EF4-FFF2-40B4-BE49-F238E27FC236}">
                <a16:creationId xmlns:a16="http://schemas.microsoft.com/office/drawing/2014/main" id="{6ABBD94E-0DD2-4CB8-AC75-FCB569088A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848608"/>
              </p:ext>
            </p:extLst>
          </p:nvPr>
        </p:nvGraphicFramePr>
        <p:xfrm>
          <a:off x="1569478" y="3098694"/>
          <a:ext cx="36576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48" name="Equation" r:id="rId12" imgW="3644640" imgH="545760" progId="Equation.DSMT4">
                  <p:embed/>
                </p:oleObj>
              </mc:Choice>
              <mc:Fallback>
                <p:oleObj name="Equation" r:id="rId12" imgW="3644640" imgH="545760" progId="Equation.DSMT4">
                  <p:embed/>
                  <p:pic>
                    <p:nvPicPr>
                      <p:cNvPr id="19" name="物件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478" y="3098694"/>
                        <a:ext cx="36576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物件 21">
            <a:extLst>
              <a:ext uri="{FF2B5EF4-FFF2-40B4-BE49-F238E27FC236}">
                <a16:creationId xmlns:a16="http://schemas.microsoft.com/office/drawing/2014/main" id="{DF71553E-F1A9-4233-ACAB-A65FB4B6F0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569796"/>
              </p:ext>
            </p:extLst>
          </p:nvPr>
        </p:nvGraphicFramePr>
        <p:xfrm>
          <a:off x="1497963" y="3727569"/>
          <a:ext cx="454977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49" name="Equation" r:id="rId14" imgW="4533840" imgH="609480" progId="Equation.DSMT4">
                  <p:embed/>
                </p:oleObj>
              </mc:Choice>
              <mc:Fallback>
                <p:oleObj name="Equation" r:id="rId14" imgW="4533840" imgH="609480" progId="Equation.DSMT4">
                  <p:embed/>
                  <p:pic>
                    <p:nvPicPr>
                      <p:cNvPr id="18" name="物件 17">
                        <a:extLst>
                          <a:ext uri="{FF2B5EF4-FFF2-40B4-BE49-F238E27FC236}">
                            <a16:creationId xmlns:a16="http://schemas.microsoft.com/office/drawing/2014/main" id="{6ABBD94E-0DD2-4CB8-AC75-FCB569088A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963" y="3727569"/>
                        <a:ext cx="4549775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5">
            <a:extLst>
              <a:ext uri="{FF2B5EF4-FFF2-40B4-BE49-F238E27FC236}">
                <a16:creationId xmlns:a16="http://schemas.microsoft.com/office/drawing/2014/main" id="{11F5D9DF-9268-4392-A5D5-080B1D40B9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839167"/>
              </p:ext>
            </p:extLst>
          </p:nvPr>
        </p:nvGraphicFramePr>
        <p:xfrm>
          <a:off x="1565431" y="4445405"/>
          <a:ext cx="44148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50" name="Equation" r:id="rId16" imgW="4457520" imgH="406080" progId="Equation.DSMT4">
                  <p:embed/>
                </p:oleObj>
              </mc:Choice>
              <mc:Fallback>
                <p:oleObj name="Equation" r:id="rId16" imgW="4457520" imgH="4060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431" y="4445405"/>
                        <a:ext cx="44148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523677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414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44924" y="439853"/>
            <a:ext cx="4156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(8) Analytic Signal </a:t>
            </a:r>
            <a:endParaRPr lang="zh-TW" altLang="en-US" dirty="0"/>
          </a:p>
        </p:txBody>
      </p:sp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669949"/>
              </p:ext>
            </p:extLst>
          </p:nvPr>
        </p:nvGraphicFramePr>
        <p:xfrm>
          <a:off x="1619672" y="1052736"/>
          <a:ext cx="2616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61" name="Equation" r:id="rId3" imgW="2641320" imgH="368280" progId="Equation.DSMT4">
                  <p:embed/>
                </p:oleObj>
              </mc:Choice>
              <mc:Fallback>
                <p:oleObj name="Equation" r:id="rId3" imgW="2641320" imgH="3682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052736"/>
                        <a:ext cx="2616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444924" y="1499513"/>
            <a:ext cx="958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Since</a:t>
            </a:r>
            <a:endParaRPr lang="zh-TW" altLang="en-US" dirty="0"/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429860"/>
              </p:ext>
            </p:extLst>
          </p:nvPr>
        </p:nvGraphicFramePr>
        <p:xfrm>
          <a:off x="1338263" y="1930400"/>
          <a:ext cx="39179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62" name="Equation" r:id="rId5" imgW="3822480" imgH="393480" progId="Equation.DSMT4">
                  <p:embed/>
                </p:oleObj>
              </mc:Choice>
              <mc:Fallback>
                <p:oleObj name="Equation" r:id="rId5" imgW="3822480" imgH="393480" progId="Equation.DSMT4">
                  <p:embed/>
                  <p:pic>
                    <p:nvPicPr>
                      <p:cNvPr id="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1930400"/>
                        <a:ext cx="39179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009295"/>
              </p:ext>
            </p:extLst>
          </p:nvPr>
        </p:nvGraphicFramePr>
        <p:xfrm>
          <a:off x="1379117" y="2564598"/>
          <a:ext cx="58959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63" name="Equation" r:id="rId7" imgW="5752800" imgH="393480" progId="Equation.DSMT4">
                  <p:embed/>
                </p:oleObj>
              </mc:Choice>
              <mc:Fallback>
                <p:oleObj name="Equation" r:id="rId7" imgW="5752800" imgH="393480" progId="Equation.DSMT4">
                  <p:embed/>
                  <p:pic>
                    <p:nvPicPr>
                      <p:cNvPr id="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117" y="2564598"/>
                        <a:ext cx="58959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482309"/>
              </p:ext>
            </p:extLst>
          </p:nvPr>
        </p:nvGraphicFramePr>
        <p:xfrm>
          <a:off x="1561388" y="3223730"/>
          <a:ext cx="2954338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64" name="Equation" r:id="rId9" imgW="2882880" imgH="1206360" progId="Equation.DSMT4">
                  <p:embed/>
                </p:oleObj>
              </mc:Choice>
              <mc:Fallback>
                <p:oleObj name="Equation" r:id="rId9" imgW="2882880" imgH="1206360" progId="Equation.DSMT4">
                  <p:embed/>
                  <p:pic>
                    <p:nvPicPr>
                      <p:cNvPr id="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1388" y="3223730"/>
                        <a:ext cx="2954338" cy="123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字方塊 24"/>
          <p:cNvSpPr txBox="1"/>
          <p:nvPr/>
        </p:nvSpPr>
        <p:spPr>
          <a:xfrm>
            <a:off x="602663" y="4714879"/>
            <a:ext cx="1161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we have</a:t>
            </a:r>
            <a:endParaRPr lang="zh-TW" altLang="en-US" dirty="0"/>
          </a:p>
        </p:txBody>
      </p:sp>
      <p:graphicFrame>
        <p:nvGraphicFramePr>
          <p:cNvPr id="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948461"/>
              </p:ext>
            </p:extLst>
          </p:nvPr>
        </p:nvGraphicFramePr>
        <p:xfrm>
          <a:off x="1780726" y="4930322"/>
          <a:ext cx="3108325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65" name="Equation" r:id="rId11" imgW="3136680" imgH="1231560" progId="Equation.DSMT4">
                  <p:embed/>
                </p:oleObj>
              </mc:Choice>
              <mc:Fallback>
                <p:oleObj name="Equation" r:id="rId11" imgW="3136680" imgH="1231560" progId="Equation.DSMT4">
                  <p:embed/>
                  <p:pic>
                    <p:nvPicPr>
                      <p:cNvPr id="2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0726" y="4930322"/>
                        <a:ext cx="3108325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字方塊 27"/>
          <p:cNvSpPr txBox="1"/>
          <p:nvPr/>
        </p:nvSpPr>
        <p:spPr>
          <a:xfrm>
            <a:off x="561486" y="6093296"/>
            <a:ext cx="3954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(halve the bandwidth)</a:t>
            </a:r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1CC423A-86D6-444F-8597-BE831A109C45}"/>
              </a:ext>
            </a:extLst>
          </p:cNvPr>
          <p:cNvSpPr txBox="1"/>
          <p:nvPr/>
        </p:nvSpPr>
        <p:spPr>
          <a:xfrm>
            <a:off x="5856500" y="4869160"/>
            <a:ext cx="2837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(It is called the ‘single sided band signal’)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F293DAC-9E49-4DA0-AAAB-2EA9D4E4A8CE}"/>
              </a:ext>
            </a:extLst>
          </p:cNvPr>
          <p:cNvSpPr txBox="1"/>
          <p:nvPr/>
        </p:nvSpPr>
        <p:spPr>
          <a:xfrm>
            <a:off x="6426197" y="625685"/>
            <a:ext cx="20249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reconstruction:</a:t>
            </a:r>
            <a:endParaRPr lang="zh-TW" altLang="en-US" dirty="0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432CA37-E57A-47E1-B7B7-925634107B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236250"/>
              </p:ext>
            </p:extLst>
          </p:nvPr>
        </p:nvGraphicFramePr>
        <p:xfrm>
          <a:off x="6335712" y="1040036"/>
          <a:ext cx="2111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66" name="Equation" r:id="rId13" imgW="2133360" imgH="393480" progId="Equation.DSMT4">
                  <p:embed/>
                </p:oleObj>
              </mc:Choice>
              <mc:Fallback>
                <p:oleObj name="Equation" r:id="rId13" imgW="2133360" imgH="393480" progId="Equation.DSMT4">
                  <p:embed/>
                  <p:pic>
                    <p:nvPicPr>
                      <p:cNvPr id="1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2" y="1040036"/>
                        <a:ext cx="21113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字方塊 18">
            <a:extLst>
              <a:ext uri="{FF2B5EF4-FFF2-40B4-BE49-F238E27FC236}">
                <a16:creationId xmlns:a16="http://schemas.microsoft.com/office/drawing/2014/main" id="{3A976605-096B-4225-8FE1-774B0495DEBC}"/>
              </a:ext>
            </a:extLst>
          </p:cNvPr>
          <p:cNvSpPr txBox="1"/>
          <p:nvPr/>
        </p:nvSpPr>
        <p:spPr>
          <a:xfrm>
            <a:off x="6642166" y="1421355"/>
            <a:ext cx="20249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if </a:t>
            </a:r>
            <a:r>
              <a:rPr lang="en-US" altLang="zh-TW" i="1" dirty="0"/>
              <a:t>g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 is real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04104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415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44924" y="439853"/>
            <a:ext cx="4156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(9) Fractional Fourier Transform </a:t>
            </a:r>
            <a:endParaRPr lang="zh-TW" altLang="en-US" dirty="0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0116"/>
              </p:ext>
            </p:extLst>
          </p:nvPr>
        </p:nvGraphicFramePr>
        <p:xfrm>
          <a:off x="1187624" y="1196752"/>
          <a:ext cx="64944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9" name="Equation" r:id="rId3" imgW="6489360" imgH="558720" progId="Equation.DSMT4">
                  <p:embed/>
                </p:oleObj>
              </mc:Choice>
              <mc:Fallback>
                <p:oleObj name="Equation" r:id="rId3" imgW="6489360" imgH="558720" progId="Equation.DSMT4">
                  <p:embed/>
                  <p:pic>
                    <p:nvPicPr>
                      <p:cNvPr id="2150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196752"/>
                        <a:ext cx="649446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55576" y="2208214"/>
            <a:ext cx="59046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When </a:t>
            </a:r>
            <a:r>
              <a:rPr lang="en-US" altLang="zh-TW" i="1" dirty="0">
                <a:solidFill>
                  <a:srgbClr val="3333FF"/>
                </a:solidFill>
                <a:sym typeface="Symbol" panose="05050102010706020507" pitchFamily="18" charset="2"/>
              </a:rPr>
              <a:t></a:t>
            </a:r>
            <a:r>
              <a:rPr lang="en-US" altLang="zh-TW" dirty="0">
                <a:solidFill>
                  <a:srgbClr val="3333FF"/>
                </a:solidFill>
              </a:rPr>
              <a:t> = 0.5</a:t>
            </a:r>
            <a:r>
              <a:rPr lang="en-US" altLang="zh-TW" i="1" dirty="0">
                <a:solidFill>
                  <a:srgbClr val="3333FF"/>
                </a:solidFill>
                <a:sym typeface="Symbol" panose="05050102010706020507" pitchFamily="18" charset="2"/>
              </a:rPr>
              <a:t></a:t>
            </a:r>
            <a:r>
              <a:rPr lang="en-US" altLang="zh-TW" dirty="0"/>
              <a:t>, the FRFT becomes the</a:t>
            </a:r>
            <a:r>
              <a:rPr lang="en-US" altLang="zh-TW" dirty="0">
                <a:solidFill>
                  <a:srgbClr val="3333FF"/>
                </a:solidFill>
              </a:rPr>
              <a:t> FT</a:t>
            </a:r>
            <a:r>
              <a:rPr lang="en-US" altLang="zh-TW" dirty="0"/>
              <a:t>. 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738943" y="3036996"/>
            <a:ext cx="66521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Physical meaning:  Performing the FT </a:t>
            </a:r>
            <a:r>
              <a:rPr lang="en-US" altLang="zh-TW" i="1" dirty="0">
                <a:solidFill>
                  <a:srgbClr val="FF0000"/>
                </a:solidFill>
              </a:rPr>
              <a:t>a</a:t>
            </a:r>
            <a:r>
              <a:rPr lang="en-US" altLang="zh-TW" dirty="0">
                <a:solidFill>
                  <a:srgbClr val="FF0000"/>
                </a:solidFill>
              </a:rPr>
              <a:t> times,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516216" y="3036995"/>
            <a:ext cx="13516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solidFill>
                  <a:srgbClr val="FF0000"/>
                </a:solidFill>
                <a:sym typeface="Symbol" panose="05050102010706020507" pitchFamily="18" charset="2"/>
              </a:rPr>
              <a:t></a:t>
            </a:r>
            <a:r>
              <a:rPr lang="en-US" altLang="zh-TW" dirty="0">
                <a:solidFill>
                  <a:srgbClr val="FF0000"/>
                </a:solidFill>
              </a:rPr>
              <a:t> = 0.5</a:t>
            </a:r>
            <a:r>
              <a:rPr lang="en-US" altLang="zh-TW" i="1" dirty="0">
                <a:solidFill>
                  <a:srgbClr val="FF0000"/>
                </a:solidFill>
              </a:rPr>
              <a:t>a</a:t>
            </a:r>
            <a:r>
              <a:rPr lang="en-US" altLang="zh-TW" i="1" dirty="0">
                <a:solidFill>
                  <a:srgbClr val="FF0000"/>
                </a:solidFill>
                <a:sym typeface="Symbol" panose="05050102010706020507" pitchFamily="18" charset="2"/>
              </a:rPr>
              <a:t>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9001" y="3717032"/>
            <a:ext cx="8445388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eaLnBrk="1" hangingPunct="1">
              <a:spcBef>
                <a:spcPct val="15000"/>
              </a:spcBef>
              <a:buFontTx/>
              <a:buNone/>
            </a:pPr>
            <a:r>
              <a:rPr lang="en-US" altLang="zh-TW" sz="2000" dirty="0"/>
              <a:t>[Ref] L. B. Almeida, “The fractional Fourier transform and time-frequency </a:t>
            </a:r>
          </a:p>
          <a:p>
            <a:pPr eaLnBrk="1" hangingPunct="1"/>
            <a:r>
              <a:rPr lang="en-US" altLang="zh-TW" sz="2000" dirty="0"/>
              <a:t>         representations,” </a:t>
            </a:r>
            <a:r>
              <a:rPr lang="en-US" altLang="zh-TW" sz="2000" i="1" dirty="0"/>
              <a:t>IEEE Trans. Signal Processing</a:t>
            </a:r>
            <a:r>
              <a:rPr lang="en-US" altLang="zh-TW" sz="2000" dirty="0"/>
              <a:t>, vol. 42, no. 11, pp. 3084-</a:t>
            </a:r>
          </a:p>
          <a:p>
            <a:pPr eaLnBrk="1" hangingPunct="1"/>
            <a:r>
              <a:rPr lang="en-US" altLang="zh-TW" sz="2000" dirty="0"/>
              <a:t>         3091, Nov. 1994.</a:t>
            </a:r>
          </a:p>
          <a:p>
            <a:pPr algn="just" eaLnBrk="1" hangingPunct="1"/>
            <a:r>
              <a:rPr lang="en-US" altLang="zh-TW" sz="2000" dirty="0"/>
              <a:t>[Ref] H. M. </a:t>
            </a:r>
            <a:r>
              <a:rPr lang="en-US" altLang="zh-TW" sz="2000" dirty="0" err="1"/>
              <a:t>Ozaktas</a:t>
            </a:r>
            <a:r>
              <a:rPr lang="en-US" altLang="zh-TW" sz="2000" dirty="0"/>
              <a:t>, Z. </a:t>
            </a:r>
            <a:r>
              <a:rPr lang="en-US" altLang="zh-TW" sz="2000" dirty="0" err="1"/>
              <a:t>Zalevsky</a:t>
            </a:r>
            <a:r>
              <a:rPr lang="en-US" altLang="zh-TW" sz="2000" dirty="0"/>
              <a:t>, and M. A. </a:t>
            </a:r>
            <a:r>
              <a:rPr lang="en-US" altLang="zh-TW" sz="2000" dirty="0" err="1"/>
              <a:t>Kutay</a:t>
            </a:r>
            <a:r>
              <a:rPr lang="en-US" altLang="zh-TW" sz="2000" dirty="0"/>
              <a:t>, </a:t>
            </a:r>
            <a:r>
              <a:rPr lang="en-US" altLang="zh-TW" sz="2000" i="1" dirty="0"/>
              <a:t>The Fractional Fourier</a:t>
            </a:r>
            <a:br>
              <a:rPr lang="en-US" altLang="zh-TW" sz="2000" i="1" dirty="0"/>
            </a:br>
            <a:r>
              <a:rPr lang="en-US" altLang="zh-TW" sz="2000" i="1" dirty="0"/>
              <a:t>         Transform with Applications in Optics and Signal Processing</a:t>
            </a:r>
            <a:r>
              <a:rPr lang="en-US" altLang="zh-TW" sz="2000" dirty="0"/>
              <a:t>, New York,</a:t>
            </a:r>
            <a:br>
              <a:rPr lang="en-US" altLang="zh-TW" sz="2000" dirty="0"/>
            </a:br>
            <a:r>
              <a:rPr lang="en-US" altLang="zh-TW" sz="2000" dirty="0"/>
              <a:t>         John Wiley &amp; Sons, 2000.  </a:t>
            </a:r>
          </a:p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en-US" altLang="zh-TW" sz="2000" dirty="0"/>
              <a:t>[Ref] V. </a:t>
            </a:r>
            <a:r>
              <a:rPr lang="en-US" altLang="zh-TW" sz="2000" dirty="0" err="1"/>
              <a:t>Namias</a:t>
            </a:r>
            <a:r>
              <a:rPr lang="en-US" altLang="zh-TW" sz="2000" dirty="0"/>
              <a:t>, “The fractional order Fourier transform and its application to</a:t>
            </a:r>
            <a:br>
              <a:rPr lang="en-US" altLang="zh-TW" sz="2000" dirty="0"/>
            </a:br>
            <a:r>
              <a:rPr lang="en-US" altLang="zh-TW" sz="2000" dirty="0"/>
              <a:t>         quantum mechanics,” </a:t>
            </a:r>
            <a:r>
              <a:rPr lang="en-US" altLang="zh-TW" sz="2000" i="1" dirty="0"/>
              <a:t>J. Inst. </a:t>
            </a:r>
            <a:r>
              <a:rPr lang="en-US" altLang="zh-TW" sz="2000" i="1" dirty="0" err="1"/>
              <a:t>Maths</a:t>
            </a:r>
            <a:r>
              <a:rPr lang="en-US" altLang="zh-TW" sz="2000" i="1" dirty="0"/>
              <a:t>. </a:t>
            </a:r>
            <a:r>
              <a:rPr lang="en-US" altLang="zh-TW" sz="2000" i="1" dirty="0" err="1"/>
              <a:t>Applics</a:t>
            </a:r>
            <a:r>
              <a:rPr lang="en-US" altLang="zh-TW" sz="2000" i="1" dirty="0"/>
              <a:t>.</a:t>
            </a:r>
            <a:r>
              <a:rPr lang="en-US" altLang="zh-TW" sz="2000" dirty="0"/>
              <a:t>, vol. 25, pp. 241-265, 1980. </a:t>
            </a:r>
          </a:p>
        </p:txBody>
      </p:sp>
    </p:spTree>
    <p:extLst>
      <p:ext uri="{BB962C8B-B14F-4D97-AF65-F5344CB8AC3E}">
        <p14:creationId xmlns:p14="http://schemas.microsoft.com/office/powerpoint/2010/main" val="1055077459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21873</TotalTime>
  <Words>3536</Words>
  <Application>Microsoft Office PowerPoint</Application>
  <PresentationFormat>如螢幕大小 (4:3)</PresentationFormat>
  <Paragraphs>628</Paragraphs>
  <Slides>103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103</vt:i4>
      </vt:variant>
    </vt:vector>
  </HeadingPairs>
  <TitlesOfParts>
    <vt:vector size="110" baseType="lpstr">
      <vt:lpstr>新細明體</vt:lpstr>
      <vt:lpstr>標楷體</vt:lpstr>
      <vt:lpstr>Arial</vt:lpstr>
      <vt:lpstr>Symbol</vt:lpstr>
      <vt:lpstr>Times New Roman</vt:lpstr>
      <vt:lpstr>預設簡報設計</vt:lpstr>
      <vt:lpstr>Equation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NTUEE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273</dc:title>
  <dc:creator>Jian-Jiun Ding</dc:creator>
  <cp:lastModifiedBy>user</cp:lastModifiedBy>
  <cp:revision>695</cp:revision>
  <cp:lastPrinted>2023-03-21T05:36:37Z</cp:lastPrinted>
  <dcterms:created xsi:type="dcterms:W3CDTF">2007-11-13T06:18:38Z</dcterms:created>
  <dcterms:modified xsi:type="dcterms:W3CDTF">2024-02-19T13:09:25Z</dcterms:modified>
</cp:coreProperties>
</file>