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420" saveSubsetFonts="1">
  <p:sldMasterIdLst>
    <p:sldMasterId id="2147483648" r:id="rId1"/>
  </p:sldMasterIdLst>
  <p:notesMasterIdLst>
    <p:notesMasterId r:id="rId57"/>
  </p:notesMasterIdLst>
  <p:sldIdLst>
    <p:sldId id="386" r:id="rId2"/>
    <p:sldId id="387" r:id="rId3"/>
    <p:sldId id="388" r:id="rId4"/>
    <p:sldId id="444" r:id="rId5"/>
    <p:sldId id="389" r:id="rId6"/>
    <p:sldId id="390" r:id="rId7"/>
    <p:sldId id="391" r:id="rId8"/>
    <p:sldId id="392" r:id="rId9"/>
    <p:sldId id="393" r:id="rId10"/>
    <p:sldId id="394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398" r:id="rId20"/>
    <p:sldId id="412" r:id="rId21"/>
    <p:sldId id="413" r:id="rId22"/>
    <p:sldId id="414" r:id="rId23"/>
    <p:sldId id="415" r:id="rId24"/>
    <p:sldId id="417" r:id="rId25"/>
    <p:sldId id="416" r:id="rId26"/>
    <p:sldId id="418" r:id="rId27"/>
    <p:sldId id="419" r:id="rId28"/>
    <p:sldId id="422" r:id="rId29"/>
    <p:sldId id="423" r:id="rId30"/>
    <p:sldId id="424" r:id="rId31"/>
    <p:sldId id="399" r:id="rId32"/>
    <p:sldId id="449" r:id="rId33"/>
    <p:sldId id="445" r:id="rId34"/>
    <p:sldId id="426" r:id="rId35"/>
    <p:sldId id="427" r:id="rId36"/>
    <p:sldId id="428" r:id="rId37"/>
    <p:sldId id="429" r:id="rId38"/>
    <p:sldId id="430" r:id="rId39"/>
    <p:sldId id="431" r:id="rId40"/>
    <p:sldId id="432" r:id="rId41"/>
    <p:sldId id="433" r:id="rId42"/>
    <p:sldId id="446" r:id="rId43"/>
    <p:sldId id="447" r:id="rId44"/>
    <p:sldId id="448" r:id="rId45"/>
    <p:sldId id="425" r:id="rId46"/>
    <p:sldId id="437" r:id="rId47"/>
    <p:sldId id="434" r:id="rId48"/>
    <p:sldId id="435" r:id="rId49"/>
    <p:sldId id="436" r:id="rId50"/>
    <p:sldId id="438" r:id="rId51"/>
    <p:sldId id="403" r:id="rId52"/>
    <p:sldId id="441" r:id="rId53"/>
    <p:sldId id="440" r:id="rId54"/>
    <p:sldId id="442" r:id="rId55"/>
    <p:sldId id="443" r:id="rId56"/>
  </p:sldIdLst>
  <p:sldSz cx="9144000" cy="6858000" type="screen4x3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  <a:srgbClr val="FF00FF"/>
    <a:srgbClr val="A50021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68" autoAdjust="0"/>
  </p:normalViewPr>
  <p:slideViewPr>
    <p:cSldViewPr>
      <p:cViewPr varScale="1">
        <p:scale>
          <a:sx n="63" d="100"/>
          <a:sy n="63" d="100"/>
        </p:scale>
        <p:origin x="140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5" Type="http://schemas.openxmlformats.org/officeDocument/2006/relationships/image" Target="../media/image31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7" Type="http://schemas.openxmlformats.org/officeDocument/2006/relationships/image" Target="../media/image57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49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7.wmf"/><Relationship Id="rId5" Type="http://schemas.openxmlformats.org/officeDocument/2006/relationships/image" Target="../media/image62.wmf"/><Relationship Id="rId4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5.wmf"/><Relationship Id="rId7" Type="http://schemas.openxmlformats.org/officeDocument/2006/relationships/image" Target="../media/image46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45.wmf"/><Relationship Id="rId5" Type="http://schemas.openxmlformats.org/officeDocument/2006/relationships/image" Target="../media/image77.wmf"/><Relationship Id="rId4" Type="http://schemas.openxmlformats.org/officeDocument/2006/relationships/image" Target="../media/image76.wmf"/><Relationship Id="rId9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Relationship Id="rId4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83.wmf"/><Relationship Id="rId1" Type="http://schemas.openxmlformats.org/officeDocument/2006/relationships/image" Target="../media/image106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4" Type="http://schemas.openxmlformats.org/officeDocument/2006/relationships/image" Target="../media/image10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4" Type="http://schemas.openxmlformats.org/officeDocument/2006/relationships/image" Target="../media/image12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8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4" Type="http://schemas.openxmlformats.org/officeDocument/2006/relationships/image" Target="../media/image146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9.wmf"/><Relationship Id="rId1" Type="http://schemas.openxmlformats.org/officeDocument/2006/relationships/image" Target="../media/image148.wmf"/><Relationship Id="rId5" Type="http://schemas.openxmlformats.org/officeDocument/2006/relationships/image" Target="../media/image152.wmf"/><Relationship Id="rId4" Type="http://schemas.openxmlformats.org/officeDocument/2006/relationships/image" Target="../media/image15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54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5" Type="http://schemas.openxmlformats.org/officeDocument/2006/relationships/image" Target="../media/image160.wmf"/><Relationship Id="rId4" Type="http://schemas.openxmlformats.org/officeDocument/2006/relationships/image" Target="../media/image159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4" Type="http://schemas.openxmlformats.org/officeDocument/2006/relationships/image" Target="../media/image164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wmf"/><Relationship Id="rId2" Type="http://schemas.openxmlformats.org/officeDocument/2006/relationships/image" Target="../media/image169.wmf"/><Relationship Id="rId1" Type="http://schemas.openxmlformats.org/officeDocument/2006/relationships/image" Target="../media/image1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wmf"/><Relationship Id="rId7" Type="http://schemas.openxmlformats.org/officeDocument/2006/relationships/image" Target="../media/image180.wmf"/><Relationship Id="rId2" Type="http://schemas.openxmlformats.org/officeDocument/2006/relationships/image" Target="../media/image175.wmf"/><Relationship Id="rId1" Type="http://schemas.openxmlformats.org/officeDocument/2006/relationships/image" Target="../media/image174.wmf"/><Relationship Id="rId6" Type="http://schemas.openxmlformats.org/officeDocument/2006/relationships/image" Target="../media/image179.wmf"/><Relationship Id="rId5" Type="http://schemas.openxmlformats.org/officeDocument/2006/relationships/image" Target="../media/image178.wmf"/><Relationship Id="rId4" Type="http://schemas.openxmlformats.org/officeDocument/2006/relationships/image" Target="../media/image177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7" Type="http://schemas.openxmlformats.org/officeDocument/2006/relationships/image" Target="../media/image184.wmf"/><Relationship Id="rId2" Type="http://schemas.openxmlformats.org/officeDocument/2006/relationships/image" Target="../media/image179.wmf"/><Relationship Id="rId1" Type="http://schemas.openxmlformats.org/officeDocument/2006/relationships/image" Target="../media/image178.wmf"/><Relationship Id="rId6" Type="http://schemas.openxmlformats.org/officeDocument/2006/relationships/image" Target="../media/image183.wmf"/><Relationship Id="rId5" Type="http://schemas.openxmlformats.org/officeDocument/2006/relationships/image" Target="../media/image182.wmf"/><Relationship Id="rId4" Type="http://schemas.openxmlformats.org/officeDocument/2006/relationships/image" Target="../media/image181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5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7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5" Type="http://schemas.openxmlformats.org/officeDocument/2006/relationships/image" Target="../media/image192.wmf"/><Relationship Id="rId4" Type="http://schemas.openxmlformats.org/officeDocument/2006/relationships/image" Target="../media/image191.w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3.w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wmf"/><Relationship Id="rId1" Type="http://schemas.openxmlformats.org/officeDocument/2006/relationships/image" Target="../media/image19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4.emf"/><Relationship Id="rId2" Type="http://schemas.openxmlformats.org/officeDocument/2006/relationships/image" Target="../media/image2.wmf"/><Relationship Id="rId1" Type="http://schemas.openxmlformats.org/officeDocument/2006/relationships/image" Target="../media/image24.wmf"/><Relationship Id="rId6" Type="http://schemas.openxmlformats.org/officeDocument/2006/relationships/image" Target="../media/image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28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1301D58B-FE0D-4CE2-9748-F8364644A6B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744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2213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28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4424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4102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8205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5964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603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1D58B-FE0D-4CE2-9748-F8364644A6B1}" type="slidenum">
              <a:rPr lang="en-US" altLang="zh-TW" smtClean="0"/>
              <a:pPr>
                <a:defRPr/>
              </a:pPr>
              <a:t>470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26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57F1E-A702-42DD-AB20-3F5EDEC2F8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73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BB95B-5FA1-46F5-920B-4774A80CE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09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FEA09-D1A1-40BB-AE16-8B94CB35C7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14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3EA53-F452-4049-9326-D44963E1A5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7633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9D133-7E16-47BA-BCEF-66814C7A48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503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D7FC-FCA5-4A2D-9729-AF585C908B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0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3013-CCC5-494C-AC69-4569F310A5F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6693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2FB8F-4DEB-4B02-9F6D-3ED186F14D4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4235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31D50-E045-4B62-9BB3-EB57A28F53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252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343C-B607-479B-9CBC-C8702BAC8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230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7F913-7985-44D1-88A2-6BED01257C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975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188913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solidFill>
                  <a:srgbClr val="3333FF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6204C62B-D294-4548-82C9-106397410AE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39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4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48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2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4.wmf"/><Relationship Id="rId5" Type="http://schemas.openxmlformats.org/officeDocument/2006/relationships/image" Target="../media/image41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45.bin"/><Relationship Id="rId19" Type="http://schemas.openxmlformats.org/officeDocument/2006/relationships/oleObject" Target="../embeddings/oleObject49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4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54.bin"/><Relationship Id="rId17" Type="http://schemas.openxmlformats.org/officeDocument/2006/relationships/image" Target="../media/image5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5" Type="http://schemas.openxmlformats.org/officeDocument/2006/relationships/image" Target="../media/image42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5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55.wmf"/><Relationship Id="rId4" Type="http://schemas.openxmlformats.org/officeDocument/2006/relationships/image" Target="../media/image52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4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1.wmf"/><Relationship Id="rId4" Type="http://schemas.openxmlformats.org/officeDocument/2006/relationships/image" Target="../media/image58.wmf"/><Relationship Id="rId9" Type="http://schemas.openxmlformats.org/officeDocument/2006/relationships/oleObject" Target="../embeddings/oleObject6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62.wmf"/><Relationship Id="rId3" Type="http://schemas.openxmlformats.org/officeDocument/2006/relationships/image" Target="../media/image68.e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66.wmf"/><Relationship Id="rId5" Type="http://schemas.openxmlformats.org/officeDocument/2006/relationships/image" Target="../media/image63.wmf"/><Relationship Id="rId15" Type="http://schemas.openxmlformats.org/officeDocument/2006/relationships/image" Target="../media/image67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7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76.bin"/><Relationship Id="rId4" Type="http://schemas.openxmlformats.org/officeDocument/2006/relationships/oleObject" Target="../embeddings/oleObject73.bin"/><Relationship Id="rId9" Type="http://schemas.openxmlformats.org/officeDocument/2006/relationships/image" Target="../media/image7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9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82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79.wmf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1.bin"/><Relationship Id="rId1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7.bin"/><Relationship Id="rId20" Type="http://schemas.openxmlformats.org/officeDocument/2006/relationships/oleObject" Target="../embeddings/oleObject83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8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5" Type="http://schemas.openxmlformats.org/officeDocument/2006/relationships/image" Target="../media/image45.wmf"/><Relationship Id="rId10" Type="http://schemas.openxmlformats.org/officeDocument/2006/relationships/oleObject" Target="../embeddings/oleObject80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5.wmf"/><Relationship Id="rId14" Type="http://schemas.openxmlformats.org/officeDocument/2006/relationships/oleObject" Target="../embeddings/oleObject4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5.bin"/><Relationship Id="rId4" Type="http://schemas.openxmlformats.org/officeDocument/2006/relationships/image" Target="../media/image8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8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9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9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96.wmf"/><Relationship Id="rId5" Type="http://schemas.openxmlformats.org/officeDocument/2006/relationships/oleObject" Target="../embeddings/oleObject101.bin"/><Relationship Id="rId4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0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02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0" Type="http://schemas.openxmlformats.org/officeDocument/2006/relationships/image" Target="../media/image104.wmf"/><Relationship Id="rId4" Type="http://schemas.openxmlformats.org/officeDocument/2006/relationships/image" Target="../media/image101.wmf"/><Relationship Id="rId9" Type="http://schemas.openxmlformats.org/officeDocument/2006/relationships/oleObject" Target="../embeddings/oleObject10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16.bin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0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83.wmf"/><Relationship Id="rId11" Type="http://schemas.openxmlformats.org/officeDocument/2006/relationships/oleObject" Target="../embeddings/oleObject115.bin"/><Relationship Id="rId5" Type="http://schemas.openxmlformats.org/officeDocument/2006/relationships/oleObject" Target="../embeddings/oleObject112.bin"/><Relationship Id="rId10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1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7.bin"/><Relationship Id="rId7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18.bin"/><Relationship Id="rId5" Type="http://schemas.openxmlformats.org/officeDocument/2006/relationships/image" Target="../media/image114.emf"/><Relationship Id="rId4" Type="http://schemas.openxmlformats.org/officeDocument/2006/relationships/image" Target="../media/image111.wmf"/><Relationship Id="rId9" Type="http://schemas.openxmlformats.org/officeDocument/2006/relationships/image" Target="../media/image11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emf"/><Relationship Id="rId3" Type="http://schemas.openxmlformats.org/officeDocument/2006/relationships/image" Target="../media/image117.emf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20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2.bin"/><Relationship Id="rId7" Type="http://schemas.openxmlformats.org/officeDocument/2006/relationships/image" Target="../media/image1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1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23.emf"/><Relationship Id="rId4" Type="http://schemas.openxmlformats.org/officeDocument/2006/relationships/image" Target="../media/image12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126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12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29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3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2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13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37.bin"/><Relationship Id="rId4" Type="http://schemas.openxmlformats.org/officeDocument/2006/relationships/image" Target="../media/image134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43.bin"/><Relationship Id="rId3" Type="http://schemas.openxmlformats.org/officeDocument/2006/relationships/oleObject" Target="../embeddings/oleObject138.bin"/><Relationship Id="rId7" Type="http://schemas.openxmlformats.org/officeDocument/2006/relationships/oleObject" Target="../embeddings/oleObject140.bin"/><Relationship Id="rId12" Type="http://schemas.openxmlformats.org/officeDocument/2006/relationships/image" Target="../media/image140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42.bin"/><Relationship Id="rId5" Type="http://schemas.openxmlformats.org/officeDocument/2006/relationships/oleObject" Target="../embeddings/oleObject139.bin"/><Relationship Id="rId15" Type="http://schemas.openxmlformats.org/officeDocument/2006/relationships/oleObject" Target="../embeddings/oleObject144.bin"/><Relationship Id="rId10" Type="http://schemas.openxmlformats.org/officeDocument/2006/relationships/image" Target="../media/image139.wmf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41.bin"/><Relationship Id="rId14" Type="http://schemas.openxmlformats.org/officeDocument/2006/relationships/image" Target="../media/image14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7.bin"/><Relationship Id="rId3" Type="http://schemas.openxmlformats.org/officeDocument/2006/relationships/oleObject" Target="../embeddings/oleObject145.bin"/><Relationship Id="rId7" Type="http://schemas.openxmlformats.org/officeDocument/2006/relationships/image" Target="../media/image1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46.bin"/><Relationship Id="rId11" Type="http://schemas.openxmlformats.org/officeDocument/2006/relationships/image" Target="../media/image146.wmf"/><Relationship Id="rId5" Type="http://schemas.openxmlformats.org/officeDocument/2006/relationships/image" Target="../media/image147.emf"/><Relationship Id="rId10" Type="http://schemas.openxmlformats.org/officeDocument/2006/relationships/oleObject" Target="../embeddings/oleObject148.bin"/><Relationship Id="rId4" Type="http://schemas.openxmlformats.org/officeDocument/2006/relationships/image" Target="../media/image143.wmf"/><Relationship Id="rId9" Type="http://schemas.openxmlformats.org/officeDocument/2006/relationships/image" Target="../media/image14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oleObject" Target="../embeddings/oleObject149.bin"/><Relationship Id="rId7" Type="http://schemas.openxmlformats.org/officeDocument/2006/relationships/oleObject" Target="../embeddings/oleObject151.bin"/><Relationship Id="rId12" Type="http://schemas.openxmlformats.org/officeDocument/2006/relationships/image" Target="../media/image1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49.wmf"/><Relationship Id="rId11" Type="http://schemas.openxmlformats.org/officeDocument/2006/relationships/oleObject" Target="../embeddings/oleObject153.bin"/><Relationship Id="rId5" Type="http://schemas.openxmlformats.org/officeDocument/2006/relationships/oleObject" Target="../embeddings/oleObject150.bin"/><Relationship Id="rId10" Type="http://schemas.openxmlformats.org/officeDocument/2006/relationships/image" Target="../media/image151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52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157.bin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153.wmf"/><Relationship Id="rId4" Type="http://schemas.openxmlformats.org/officeDocument/2006/relationships/image" Target="../media/image155.emf"/><Relationship Id="rId9" Type="http://schemas.openxmlformats.org/officeDocument/2006/relationships/oleObject" Target="../embeddings/oleObject15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oleObject" Target="../embeddings/oleObject158.bin"/><Relationship Id="rId7" Type="http://schemas.openxmlformats.org/officeDocument/2006/relationships/oleObject" Target="../embeddings/oleObject160.bin"/><Relationship Id="rId12" Type="http://schemas.openxmlformats.org/officeDocument/2006/relationships/image" Target="../media/image1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7.wmf"/><Relationship Id="rId11" Type="http://schemas.openxmlformats.org/officeDocument/2006/relationships/oleObject" Target="../embeddings/oleObject162.bin"/><Relationship Id="rId5" Type="http://schemas.openxmlformats.org/officeDocument/2006/relationships/oleObject" Target="../embeddings/oleObject159.bin"/><Relationship Id="rId10" Type="http://schemas.openxmlformats.org/officeDocument/2006/relationships/image" Target="../media/image159.wmf"/><Relationship Id="rId4" Type="http://schemas.openxmlformats.org/officeDocument/2006/relationships/image" Target="../media/image156.wmf"/><Relationship Id="rId9" Type="http://schemas.openxmlformats.org/officeDocument/2006/relationships/oleObject" Target="../embeddings/oleObject16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168.bin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16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7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5" Type="http://schemas.openxmlformats.org/officeDocument/2006/relationships/oleObject" Target="../embeddings/oleObject169.bin"/><Relationship Id="rId10" Type="http://schemas.openxmlformats.org/officeDocument/2006/relationships/image" Target="../media/image164.wmf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16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oleObject" Target="../embeddings/oleObject170.bin"/><Relationship Id="rId7" Type="http://schemas.openxmlformats.org/officeDocument/2006/relationships/oleObject" Target="../embeddings/oleObject1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69.wmf"/><Relationship Id="rId5" Type="http://schemas.openxmlformats.org/officeDocument/2006/relationships/oleObject" Target="../embeddings/oleObject171.bin"/><Relationship Id="rId4" Type="http://schemas.openxmlformats.org/officeDocument/2006/relationships/image" Target="../media/image16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oleObject" Target="../embeddings/oleObject173.bin"/><Relationship Id="rId7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72.wmf"/><Relationship Id="rId5" Type="http://schemas.openxmlformats.org/officeDocument/2006/relationships/oleObject" Target="../embeddings/oleObject174.bin"/><Relationship Id="rId4" Type="http://schemas.openxmlformats.org/officeDocument/2006/relationships/image" Target="../media/image17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13" Type="http://schemas.openxmlformats.org/officeDocument/2006/relationships/oleObject" Target="../embeddings/oleObject181.bin"/><Relationship Id="rId3" Type="http://schemas.openxmlformats.org/officeDocument/2006/relationships/oleObject" Target="../embeddings/oleObject176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0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5.wmf"/><Relationship Id="rId11" Type="http://schemas.openxmlformats.org/officeDocument/2006/relationships/oleObject" Target="../embeddings/oleObject180.bin"/><Relationship Id="rId5" Type="http://schemas.openxmlformats.org/officeDocument/2006/relationships/oleObject" Target="../embeddings/oleObject177.bin"/><Relationship Id="rId15" Type="http://schemas.openxmlformats.org/officeDocument/2006/relationships/oleObject" Target="../embeddings/oleObject182.bin"/><Relationship Id="rId10" Type="http://schemas.openxmlformats.org/officeDocument/2006/relationships/image" Target="../media/image177.wmf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79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88.bin"/><Relationship Id="rId3" Type="http://schemas.openxmlformats.org/officeDocument/2006/relationships/oleObject" Target="../embeddings/oleObject183.bin"/><Relationship Id="rId7" Type="http://schemas.openxmlformats.org/officeDocument/2006/relationships/oleObject" Target="../embeddings/oleObject185.bin"/><Relationship Id="rId12" Type="http://schemas.openxmlformats.org/officeDocument/2006/relationships/image" Target="../media/image18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4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9.wmf"/><Relationship Id="rId11" Type="http://schemas.openxmlformats.org/officeDocument/2006/relationships/oleObject" Target="../embeddings/oleObject187.bin"/><Relationship Id="rId5" Type="http://schemas.openxmlformats.org/officeDocument/2006/relationships/oleObject" Target="../embeddings/oleObject184.bin"/><Relationship Id="rId15" Type="http://schemas.openxmlformats.org/officeDocument/2006/relationships/oleObject" Target="../embeddings/oleObject189.bin"/><Relationship Id="rId10" Type="http://schemas.openxmlformats.org/officeDocument/2006/relationships/image" Target="../media/image181.wmf"/><Relationship Id="rId4" Type="http://schemas.openxmlformats.org/officeDocument/2006/relationships/image" Target="../media/image178.wmf"/><Relationship Id="rId9" Type="http://schemas.openxmlformats.org/officeDocument/2006/relationships/oleObject" Target="../embeddings/oleObject186.bin"/><Relationship Id="rId14" Type="http://schemas.openxmlformats.org/officeDocument/2006/relationships/image" Target="../media/image18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85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192.bin"/><Relationship Id="rId4" Type="http://schemas.openxmlformats.org/officeDocument/2006/relationships/image" Target="../media/image185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8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194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89.wmf"/><Relationship Id="rId11" Type="http://schemas.openxmlformats.org/officeDocument/2006/relationships/oleObject" Target="../embeddings/oleObject198.bin"/><Relationship Id="rId5" Type="http://schemas.openxmlformats.org/officeDocument/2006/relationships/oleObject" Target="../embeddings/oleObject195.bin"/><Relationship Id="rId10" Type="http://schemas.openxmlformats.org/officeDocument/2006/relationships/image" Target="../media/image191.wmf"/><Relationship Id="rId4" Type="http://schemas.openxmlformats.org/officeDocument/2006/relationships/image" Target="../media/image188.wmf"/><Relationship Id="rId9" Type="http://schemas.openxmlformats.org/officeDocument/2006/relationships/oleObject" Target="../embeddings/oleObject19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8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8.vml"/><Relationship Id="rId4" Type="http://schemas.openxmlformats.org/officeDocument/2006/relationships/image" Target="../media/image193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202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20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203.bin"/><Relationship Id="rId4" Type="http://schemas.openxmlformats.org/officeDocument/2006/relationships/image" Target="../media/image19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emf"/><Relationship Id="rId2" Type="http://schemas.openxmlformats.org/officeDocument/2006/relationships/image" Target="../media/image201.em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4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1.wmf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22.wmf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oleObject" Target="../embeddings/oleObject2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image" Target="../media/image23.wmf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9.wmf"/><Relationship Id="rId22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3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26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6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81372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 Sampling and Discrete Fourier Transform </a:t>
            </a:r>
          </a:p>
        </p:txBody>
      </p:sp>
      <p:sp>
        <p:nvSpPr>
          <p:cNvPr id="50" name="矩形 49"/>
          <p:cNvSpPr/>
          <p:nvPr/>
        </p:nvSpPr>
        <p:spPr>
          <a:xfrm>
            <a:off x="585426" y="1177691"/>
            <a:ext cx="80910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zh-TW" sz="2000" dirty="0"/>
              <a:t>Section 5.1  Sampling and Reconstruction</a:t>
            </a:r>
          </a:p>
          <a:p>
            <a:pPr>
              <a:spcBef>
                <a:spcPts val="600"/>
              </a:spcBef>
            </a:pPr>
            <a:r>
              <a:rPr lang="en-US" altLang="zh-TW" sz="2000" dirty="0"/>
              <a:t>Section 5.2  Discrete Fourier Transform</a:t>
            </a:r>
          </a:p>
        </p:txBody>
      </p:sp>
      <p:sp>
        <p:nvSpPr>
          <p:cNvPr id="51" name="矩形 50"/>
          <p:cNvSpPr/>
          <p:nvPr/>
        </p:nvSpPr>
        <p:spPr>
          <a:xfrm>
            <a:off x="346464" y="3356992"/>
            <a:ext cx="8568952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[1] R. N. Bracewell, The Fourier Transform and Its Applications, 3rd ed., McGraw Hill, Boston, 2000. </a:t>
            </a:r>
          </a:p>
          <a:p>
            <a:pPr algn="just" eaLnBrk="1" hangingPunct="1">
              <a:spcBef>
                <a:spcPts val="600"/>
              </a:spcBef>
            </a:pPr>
            <a:r>
              <a:rPr lang="en-US" altLang="zh-TW" sz="1800" dirty="0">
                <a:cs typeface="Times New Roman" panose="02020603050405020304" pitchFamily="18" charset="0"/>
              </a:rPr>
              <a:t>[2] </a:t>
            </a:r>
            <a:r>
              <a:rPr lang="en-US" altLang="zh-TW" sz="1800" dirty="0"/>
              <a:t>A. V. Oppenheim and R. W. Schafer, </a:t>
            </a:r>
            <a:r>
              <a:rPr lang="en-US" altLang="zh-TW" sz="1800" i="1" dirty="0"/>
              <a:t>Discrete-Time Signal Processing</a:t>
            </a:r>
            <a:r>
              <a:rPr lang="en-US" altLang="zh-TW" sz="1800" dirty="0"/>
              <a:t>, London: Prentice-Hall, 3</a:t>
            </a:r>
            <a:r>
              <a:rPr lang="en-US" altLang="zh-TW" sz="1800" baseline="30000" dirty="0"/>
              <a:t>rd</a:t>
            </a:r>
            <a:r>
              <a:rPr lang="en-US" altLang="zh-TW" sz="1800" dirty="0"/>
              <a:t> ed., 2010. </a:t>
            </a:r>
          </a:p>
        </p:txBody>
      </p:sp>
    </p:spTree>
    <p:extLst>
      <p:ext uri="{BB962C8B-B14F-4D97-AF65-F5344CB8AC3E}">
        <p14:creationId xmlns:p14="http://schemas.microsoft.com/office/powerpoint/2010/main" val="2113349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55576" y="548680"/>
            <a:ext cx="47525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[Sampling Theory]</a:t>
            </a:r>
            <a:endParaRPr lang="zh-TW" altLang="en-US" b="1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465880"/>
              </p:ext>
            </p:extLst>
          </p:nvPr>
        </p:nvGraphicFramePr>
        <p:xfrm>
          <a:off x="3707904" y="1179887"/>
          <a:ext cx="9398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2" name="Equation" r:id="rId4" imgW="520560" imgH="368280" progId="Equation.DSMT4">
                  <p:embed/>
                </p:oleObj>
              </mc:Choice>
              <mc:Fallback>
                <p:oleObj name="Equation" r:id="rId4" imgW="520560" imgH="36828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1179887"/>
                        <a:ext cx="9398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文字方塊 42"/>
          <p:cNvSpPr txBox="1"/>
          <p:nvPr/>
        </p:nvSpPr>
        <p:spPr>
          <a:xfrm>
            <a:off x="755575" y="1209096"/>
            <a:ext cx="2952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sampling frequency 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716016" y="1209096"/>
            <a:ext cx="402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should be larger than twice of the</a:t>
            </a:r>
            <a:endParaRPr lang="zh-TW" altLang="en-US" dirty="0"/>
          </a:p>
        </p:txBody>
      </p:sp>
      <p:sp>
        <p:nvSpPr>
          <p:cNvPr id="48" name="文字方塊 47"/>
          <p:cNvSpPr txBox="1"/>
          <p:nvPr/>
        </p:nvSpPr>
        <p:spPr>
          <a:xfrm>
            <a:off x="757424" y="1774077"/>
            <a:ext cx="6840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bandwidth of the original continuous function: </a:t>
            </a:r>
            <a:endParaRPr lang="zh-TW" altLang="en-US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734525" y="4225219"/>
            <a:ext cx="7826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Otherwise, the original function cannot be reconstructed and the aliasing effect is led. </a:t>
            </a:r>
            <a:endParaRPr lang="zh-TW" altLang="en-US" dirty="0"/>
          </a:p>
        </p:txBody>
      </p:sp>
      <p:sp>
        <p:nvSpPr>
          <p:cNvPr id="53" name="文字方塊 52"/>
          <p:cNvSpPr txBox="1"/>
          <p:nvPr/>
        </p:nvSpPr>
        <p:spPr>
          <a:xfrm>
            <a:off x="4887379" y="2670134"/>
            <a:ext cx="25375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(Nyquist criterion)</a:t>
            </a:r>
            <a:endParaRPr lang="zh-TW" altLang="en-US" dirty="0"/>
          </a:p>
        </p:txBody>
      </p:sp>
      <p:graphicFrame>
        <p:nvGraphicFramePr>
          <p:cNvPr id="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391037"/>
              </p:ext>
            </p:extLst>
          </p:nvPr>
        </p:nvGraphicFramePr>
        <p:xfrm>
          <a:off x="3444866" y="2754946"/>
          <a:ext cx="89852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3" name="Equation" r:id="rId6" imgW="888840" imgH="342720" progId="Equation.DSMT4">
                  <p:embed/>
                </p:oleObj>
              </mc:Choice>
              <mc:Fallback>
                <p:oleObj name="Equation" r:id="rId6" imgW="888840" imgH="34272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66" y="2754946"/>
                        <a:ext cx="898525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10670"/>
              </p:ext>
            </p:extLst>
          </p:nvPr>
        </p:nvGraphicFramePr>
        <p:xfrm>
          <a:off x="2567727" y="3455983"/>
          <a:ext cx="11239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4" name="Equation" r:id="rId8" imgW="622080" imgH="253800" progId="Equation.DSMT4">
                  <p:embed/>
                </p:oleObj>
              </mc:Choice>
              <mc:Fallback>
                <p:oleObj name="Equation" r:id="rId8" imgW="622080" imgH="253800" progId="Equation.DSMT4">
                  <p:embed/>
                  <p:pic>
                    <p:nvPicPr>
                      <p:cNvPr id="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727" y="3455983"/>
                        <a:ext cx="11239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文字方塊 61"/>
          <p:cNvSpPr txBox="1"/>
          <p:nvPr/>
        </p:nvSpPr>
        <p:spPr>
          <a:xfrm>
            <a:off x="4095270" y="3429282"/>
            <a:ext cx="2060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when </a:t>
            </a:r>
            <a:r>
              <a:rPr lang="en-US" altLang="zh-TW" i="1" dirty="0"/>
              <a:t>f</a:t>
            </a:r>
            <a:r>
              <a:rPr lang="en-US" altLang="zh-TW" dirty="0"/>
              <a:t> &gt; </a:t>
            </a:r>
            <a:r>
              <a:rPr lang="en-US" altLang="zh-TW" i="1" dirty="0"/>
              <a:t>B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cxnSp>
        <p:nvCxnSpPr>
          <p:cNvPr id="63" name="直線單箭頭接點 62"/>
          <p:cNvCxnSpPr/>
          <p:nvPr/>
        </p:nvCxnSpPr>
        <p:spPr>
          <a:xfrm flipV="1">
            <a:off x="588301" y="5934483"/>
            <a:ext cx="8136903" cy="15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手繪多邊形 63"/>
          <p:cNvSpPr/>
          <p:nvPr/>
        </p:nvSpPr>
        <p:spPr>
          <a:xfrm>
            <a:off x="2843808" y="5164361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5" name="直線接點 64"/>
          <p:cNvCxnSpPr/>
          <p:nvPr/>
        </p:nvCxnSpPr>
        <p:spPr>
          <a:xfrm>
            <a:off x="3632199" y="5052159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字方塊 65"/>
          <p:cNvSpPr txBox="1"/>
          <p:nvPr/>
        </p:nvSpPr>
        <p:spPr>
          <a:xfrm>
            <a:off x="3336505" y="589143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dirty="0"/>
              <a:t>=0</a:t>
            </a:r>
            <a:endParaRPr lang="zh-TW" altLang="en-US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8113136" y="5968148"/>
            <a:ext cx="82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dirty="0"/>
              <a:t>-axis</a:t>
            </a:r>
            <a:endParaRPr lang="zh-TW" altLang="en-US" dirty="0"/>
          </a:p>
        </p:txBody>
      </p:sp>
      <p:sp>
        <p:nvSpPr>
          <p:cNvPr id="68" name="手繪多邊形 67"/>
          <p:cNvSpPr/>
          <p:nvPr/>
        </p:nvSpPr>
        <p:spPr>
          <a:xfrm>
            <a:off x="880626" y="5164361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手繪多邊形 68"/>
          <p:cNvSpPr/>
          <p:nvPr/>
        </p:nvSpPr>
        <p:spPr>
          <a:xfrm>
            <a:off x="4806990" y="5164361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0" name="手繪多邊形 69"/>
          <p:cNvSpPr/>
          <p:nvPr/>
        </p:nvSpPr>
        <p:spPr>
          <a:xfrm>
            <a:off x="6848431" y="5149013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1" name="直線接點 70"/>
          <p:cNvCxnSpPr/>
          <p:nvPr/>
        </p:nvCxnSpPr>
        <p:spPr>
          <a:xfrm>
            <a:off x="1680883" y="5051424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文字方塊 71"/>
          <p:cNvSpPr txBox="1"/>
          <p:nvPr/>
        </p:nvSpPr>
        <p:spPr>
          <a:xfrm>
            <a:off x="1502340" y="5891438"/>
            <a:ext cx="477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-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endParaRPr lang="zh-TW" altLang="en-US" i="1" baseline="-2500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5518181" y="5891437"/>
            <a:ext cx="477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endParaRPr lang="zh-TW" altLang="en-US" i="1" baseline="-25000" dirty="0"/>
          </a:p>
        </p:txBody>
      </p:sp>
      <p:cxnSp>
        <p:nvCxnSpPr>
          <p:cNvPr id="74" name="直線接點 73"/>
          <p:cNvCxnSpPr/>
          <p:nvPr/>
        </p:nvCxnSpPr>
        <p:spPr>
          <a:xfrm>
            <a:off x="5665406" y="5044486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7706847" y="5051424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文字方塊 75"/>
          <p:cNvSpPr txBox="1"/>
          <p:nvPr/>
        </p:nvSpPr>
        <p:spPr>
          <a:xfrm>
            <a:off x="7481363" y="5891436"/>
            <a:ext cx="477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endParaRPr lang="zh-TW" altLang="en-US" i="1" baseline="-25000" dirty="0"/>
          </a:p>
        </p:txBody>
      </p:sp>
      <p:sp>
        <p:nvSpPr>
          <p:cNvPr id="2" name="矩形 1"/>
          <p:cNvSpPr/>
          <p:nvPr/>
        </p:nvSpPr>
        <p:spPr>
          <a:xfrm>
            <a:off x="4343391" y="5891436"/>
            <a:ext cx="35779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B</a:t>
            </a:r>
            <a:endParaRPr lang="zh-TW" altLang="en-US" dirty="0"/>
          </a:p>
        </p:txBody>
      </p:sp>
      <p:sp>
        <p:nvSpPr>
          <p:cNvPr id="77" name="矩形 76"/>
          <p:cNvSpPr/>
          <p:nvPr/>
        </p:nvSpPr>
        <p:spPr>
          <a:xfrm>
            <a:off x="4645879" y="5880424"/>
            <a:ext cx="773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err="1"/>
              <a:t>f</a:t>
            </a:r>
            <a:r>
              <a:rPr lang="en-US" altLang="zh-TW" i="1" baseline="-25000" dirty="0" err="1"/>
              <a:t>s</a:t>
            </a:r>
            <a:r>
              <a:rPr lang="en-US" altLang="zh-TW" dirty="0" err="1">
                <a:sym typeface="Symbol" panose="05050102010706020507" pitchFamily="18" charset="2"/>
              </a:rPr>
              <a:t></a:t>
            </a:r>
            <a:r>
              <a:rPr lang="en-US" altLang="zh-TW" i="1" dirty="0" err="1"/>
              <a:t>B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949906" y="2975086"/>
            <a:ext cx="11048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30" name="Object 4">
            <a:extLst>
              <a:ext uri="{FF2B5EF4-FFF2-40B4-BE49-F238E27FC236}">
                <a16:creationId xmlns:a16="http://schemas.microsoft.com/office/drawing/2014/main" id="{6885F7D7-AF9C-47AE-AABD-AEB03ED27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588495"/>
              </p:ext>
            </p:extLst>
          </p:nvPr>
        </p:nvGraphicFramePr>
        <p:xfrm>
          <a:off x="3406775" y="2206625"/>
          <a:ext cx="119380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45" name="Equation" r:id="rId10" imgW="1180800" imgH="342720" progId="Equation.DSMT4">
                  <p:embed/>
                </p:oleObj>
              </mc:Choice>
              <mc:Fallback>
                <p:oleObj name="Equation" r:id="rId10" imgW="1180800" imgH="342720" progId="Equation.DSMT4">
                  <p:embed/>
                  <p:pic>
                    <p:nvPicPr>
                      <p:cNvPr id="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206625"/>
                        <a:ext cx="1193800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id="{A073C4CE-773A-427D-8687-CA57D49827C3}"/>
              </a:ext>
            </a:extLst>
          </p:cNvPr>
          <p:cNvSpPr/>
          <p:nvPr/>
        </p:nvSpPr>
        <p:spPr>
          <a:xfrm>
            <a:off x="2633232" y="5903414"/>
            <a:ext cx="5349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</a:t>
            </a:r>
            <a:r>
              <a:rPr lang="en-US" altLang="zh-TW" i="1" dirty="0"/>
              <a:t>B</a:t>
            </a:r>
            <a:endParaRPr lang="zh-TW" altLang="en-US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5DC517B3-4D10-45C6-82D9-1408017DAC87}"/>
              </a:ext>
            </a:extLst>
          </p:cNvPr>
          <p:cNvSpPr/>
          <p:nvPr/>
        </p:nvSpPr>
        <p:spPr>
          <a:xfrm>
            <a:off x="6131689" y="5891436"/>
            <a:ext cx="77317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err="1"/>
              <a:t>f</a:t>
            </a:r>
            <a:r>
              <a:rPr lang="en-US" altLang="zh-TW" i="1" baseline="-25000" dirty="0" err="1"/>
              <a:t>s</a:t>
            </a:r>
            <a:r>
              <a:rPr lang="en-US" altLang="zh-TW" dirty="0" err="1">
                <a:sym typeface="Symbol" panose="05050102010706020507" pitchFamily="18" charset="2"/>
              </a:rPr>
              <a:t>+</a:t>
            </a:r>
            <a:r>
              <a:rPr lang="en-US" altLang="zh-TW" i="1" dirty="0" err="1"/>
              <a:t>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818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611560" y="427038"/>
            <a:ext cx="29523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Q: What will happen if </a:t>
            </a:r>
            <a:endParaRPr lang="zh-TW" altLang="en-US" dirty="0"/>
          </a:p>
        </p:txBody>
      </p:sp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205222"/>
              </p:ext>
            </p:extLst>
          </p:nvPr>
        </p:nvGraphicFramePr>
        <p:xfrm>
          <a:off x="3419872" y="492125"/>
          <a:ext cx="1052513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34" name="Equation" r:id="rId4" imgW="1041120" imgH="342720" progId="Equation.DSMT4">
                  <p:embed/>
                </p:oleObj>
              </mc:Choice>
              <mc:Fallback>
                <p:oleObj name="Equation" r:id="rId4" imgW="1041120" imgH="342720" progId="Equation.DSMT4">
                  <p:embed/>
                  <p:pic>
                    <p:nvPicPr>
                      <p:cNvPr id="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92125"/>
                        <a:ext cx="1052513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597564" y="1340768"/>
            <a:ext cx="6422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Even component with frequency </a:t>
            </a:r>
            <a:r>
              <a:rPr lang="en-US" altLang="zh-TW" i="1" dirty="0"/>
              <a:t>f </a:t>
            </a:r>
            <a:r>
              <a:rPr lang="en-US" altLang="zh-TW" dirty="0"/>
              <a:t>= </a:t>
            </a:r>
            <a:r>
              <a:rPr lang="en-US" altLang="zh-TW" dirty="0">
                <a:sym typeface="Symbol" panose="05050102010706020507" pitchFamily="18" charset="2"/>
              </a:rPr>
              <a:t></a:t>
            </a:r>
            <a:r>
              <a:rPr lang="en-US" altLang="zh-TW" i="1" dirty="0"/>
              <a:t>B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 preserved</a:t>
            </a:r>
            <a:r>
              <a:rPr lang="en-US" altLang="zh-TW" dirty="0"/>
              <a:t> 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615009" y="3284984"/>
            <a:ext cx="64227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Odd component with frequency </a:t>
            </a:r>
            <a:r>
              <a:rPr lang="en-US" altLang="zh-TW" i="1" dirty="0"/>
              <a:t>f </a:t>
            </a:r>
            <a:r>
              <a:rPr lang="en-US" altLang="zh-TW" dirty="0"/>
              <a:t>= </a:t>
            </a:r>
            <a:r>
              <a:rPr lang="en-US" altLang="zh-TW" dirty="0">
                <a:sym typeface="Symbol" panose="05050102010706020507" pitchFamily="18" charset="2"/>
              </a:rPr>
              <a:t></a:t>
            </a:r>
            <a:r>
              <a:rPr lang="en-US" altLang="zh-TW" i="1" dirty="0"/>
              <a:t>B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 destroyed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56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592308" y="1812810"/>
            <a:ext cx="239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Frequency Domain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308175"/>
              </p:ext>
            </p:extLst>
          </p:nvPr>
        </p:nvGraphicFramePr>
        <p:xfrm>
          <a:off x="6440483" y="2323764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6" name="Equation" r:id="rId4" imgW="685800" imgH="393480" progId="Equation.DSMT4">
                  <p:embed/>
                </p:oleObj>
              </mc:Choice>
              <mc:Fallback>
                <p:oleObj name="Equation" r:id="rId4" imgW="685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40483" y="2323764"/>
                        <a:ext cx="685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單箭頭接點 24"/>
          <p:cNvCxnSpPr/>
          <p:nvPr/>
        </p:nvCxnSpPr>
        <p:spPr>
          <a:xfrm>
            <a:off x="6822919" y="2716172"/>
            <a:ext cx="0" cy="7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676521"/>
              </p:ext>
            </p:extLst>
          </p:nvPr>
        </p:nvGraphicFramePr>
        <p:xfrm>
          <a:off x="5592308" y="3634796"/>
          <a:ext cx="28781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7" name="Equation" r:id="rId6" imgW="2844720" imgH="583920" progId="Equation.DSMT4">
                  <p:embed/>
                </p:oleObj>
              </mc:Choice>
              <mc:Fallback>
                <p:oleObj name="Equation" r:id="rId6" imgW="2844720" imgH="583920" progId="Equation.DSMT4">
                  <p:embed/>
                  <p:pic>
                    <p:nvPicPr>
                      <p:cNvPr id="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308" y="3634796"/>
                        <a:ext cx="287813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單箭頭接點 27"/>
          <p:cNvCxnSpPr/>
          <p:nvPr/>
        </p:nvCxnSpPr>
        <p:spPr>
          <a:xfrm>
            <a:off x="6783383" y="4220584"/>
            <a:ext cx="0" cy="7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8877268"/>
              </p:ext>
            </p:extLst>
          </p:nvPr>
        </p:nvGraphicFramePr>
        <p:xfrm>
          <a:off x="5521439" y="4887783"/>
          <a:ext cx="2959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8" name="Equation" r:id="rId8" imgW="2958840" imgH="723600" progId="Equation.DSMT4">
                  <p:embed/>
                </p:oleObj>
              </mc:Choice>
              <mc:Fallback>
                <p:oleObj name="Equation" r:id="rId8" imgW="295884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1439" y="4887783"/>
                        <a:ext cx="29591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5623546" y="5697244"/>
            <a:ext cx="2684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B</a:t>
            </a:r>
            <a:r>
              <a:rPr lang="en-US" altLang="zh-TW" dirty="0"/>
              <a:t> &lt; 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c</a:t>
            </a:r>
            <a:r>
              <a:rPr lang="en-US" altLang="zh-TW" dirty="0"/>
              <a:t> &lt; 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r>
              <a:rPr lang="en-US" altLang="zh-TW" dirty="0"/>
              <a:t>–</a:t>
            </a:r>
            <a:r>
              <a:rPr lang="en-US" altLang="zh-TW" i="1" dirty="0"/>
              <a:t>B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647722"/>
              </p:ext>
            </p:extLst>
          </p:nvPr>
        </p:nvGraphicFramePr>
        <p:xfrm>
          <a:off x="460256" y="1844824"/>
          <a:ext cx="622080" cy="380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39" name="Equation" r:id="rId10" imgW="622080" imgH="380880" progId="Equation.DSMT4">
                  <p:embed/>
                </p:oleObj>
              </mc:Choice>
              <mc:Fallback>
                <p:oleObj name="Equation" r:id="rId10" imgW="622080" imgH="3808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56" y="1844824"/>
                        <a:ext cx="622080" cy="3808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手繪多邊形 35"/>
          <p:cNvSpPr/>
          <p:nvPr/>
        </p:nvSpPr>
        <p:spPr>
          <a:xfrm>
            <a:off x="2016118" y="2202567"/>
            <a:ext cx="1128455" cy="521175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7" name="直線接點 36"/>
          <p:cNvCxnSpPr/>
          <p:nvPr/>
        </p:nvCxnSpPr>
        <p:spPr>
          <a:xfrm>
            <a:off x="2592182" y="1841681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166812"/>
              </p:ext>
            </p:extLst>
          </p:nvPr>
        </p:nvGraphicFramePr>
        <p:xfrm>
          <a:off x="2671730" y="1898166"/>
          <a:ext cx="55242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0" name="Equation" r:id="rId12" imgW="368280" imgH="253800" progId="Equation.DSMT4">
                  <p:embed/>
                </p:oleObj>
              </mc:Choice>
              <mc:Fallback>
                <p:oleObj name="Equation" r:id="rId12" imgW="368280" imgH="25380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1730" y="1898166"/>
                        <a:ext cx="552420" cy="38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字方塊 38"/>
          <p:cNvSpPr txBox="1"/>
          <p:nvPr/>
        </p:nvSpPr>
        <p:spPr>
          <a:xfrm flipH="1">
            <a:off x="4604596" y="2675510"/>
            <a:ext cx="98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-axis</a:t>
            </a:r>
            <a:endParaRPr lang="zh-TW" altLang="en-US" sz="2000" dirty="0"/>
          </a:p>
        </p:txBody>
      </p:sp>
      <p:cxnSp>
        <p:nvCxnSpPr>
          <p:cNvPr id="40" name="直線單箭頭接點 39"/>
          <p:cNvCxnSpPr/>
          <p:nvPr/>
        </p:nvCxnSpPr>
        <p:spPr>
          <a:xfrm>
            <a:off x="462771" y="4215707"/>
            <a:ext cx="4680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318396"/>
              </p:ext>
            </p:extLst>
          </p:nvPr>
        </p:nvGraphicFramePr>
        <p:xfrm>
          <a:off x="438719" y="3211550"/>
          <a:ext cx="696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1" name="Equation" r:id="rId14" imgW="698400" imgH="380880" progId="Equation.DSMT4">
                  <p:embed/>
                </p:oleObj>
              </mc:Choice>
              <mc:Fallback>
                <p:oleObj name="Equation" r:id="rId14" imgW="698400" imgH="38088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719" y="3211550"/>
                        <a:ext cx="6969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手繪多邊形 41"/>
          <p:cNvSpPr/>
          <p:nvPr/>
        </p:nvSpPr>
        <p:spPr>
          <a:xfrm>
            <a:off x="2056349" y="3592550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4" name="直線接點 43"/>
          <p:cNvCxnSpPr/>
          <p:nvPr/>
        </p:nvCxnSpPr>
        <p:spPr>
          <a:xfrm>
            <a:off x="2596224" y="3318036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41815"/>
              </p:ext>
            </p:extLst>
          </p:nvPr>
        </p:nvGraphicFramePr>
        <p:xfrm>
          <a:off x="2596224" y="3284140"/>
          <a:ext cx="7429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2" name="Equation" r:id="rId16" imgW="495000" imgH="253800" progId="Equation.DSMT4">
                  <p:embed/>
                </p:oleObj>
              </mc:Choice>
              <mc:Fallback>
                <p:oleObj name="Equation" r:id="rId16" imgW="495000" imgH="253800" progId="Equation.DSMT4">
                  <p:embed/>
                  <p:pic>
                    <p:nvPicPr>
                      <p:cNvPr id="3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6224" y="3284140"/>
                        <a:ext cx="7429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字方塊 45"/>
          <p:cNvSpPr txBox="1"/>
          <p:nvPr/>
        </p:nvSpPr>
        <p:spPr>
          <a:xfrm flipH="1">
            <a:off x="4611696" y="4159895"/>
            <a:ext cx="98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-axis</a:t>
            </a:r>
            <a:endParaRPr lang="zh-TW" altLang="en-US" sz="2000" dirty="0"/>
          </a:p>
        </p:txBody>
      </p:sp>
      <p:sp>
        <p:nvSpPr>
          <p:cNvPr id="47" name="手繪多邊形 46"/>
          <p:cNvSpPr/>
          <p:nvPr/>
        </p:nvSpPr>
        <p:spPr>
          <a:xfrm>
            <a:off x="3543135" y="3603087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手繪多邊形 47"/>
          <p:cNvSpPr/>
          <p:nvPr/>
        </p:nvSpPr>
        <p:spPr>
          <a:xfrm>
            <a:off x="604145" y="3592550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2277474" y="4172874"/>
            <a:ext cx="58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=0</a:t>
            </a:r>
            <a:endParaRPr lang="zh-TW" altLang="en-US" sz="2000" dirty="0"/>
          </a:p>
        </p:txBody>
      </p:sp>
      <p:sp>
        <p:nvSpPr>
          <p:cNvPr id="50" name="文字方塊 49"/>
          <p:cNvSpPr txBox="1"/>
          <p:nvPr/>
        </p:nvSpPr>
        <p:spPr>
          <a:xfrm>
            <a:off x="898862" y="4172874"/>
            <a:ext cx="4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-</a:t>
            </a:r>
            <a:r>
              <a:rPr lang="en-US" altLang="zh-TW" sz="2000" i="1" dirty="0"/>
              <a:t>f</a:t>
            </a:r>
            <a:r>
              <a:rPr lang="en-US" altLang="zh-TW" sz="2000" i="1" baseline="-25000" dirty="0"/>
              <a:t>s</a:t>
            </a:r>
            <a:endParaRPr lang="zh-TW" altLang="en-US" sz="2000" i="1" baseline="-25000" dirty="0"/>
          </a:p>
        </p:txBody>
      </p:sp>
      <p:sp>
        <p:nvSpPr>
          <p:cNvPr id="51" name="文字方塊 50"/>
          <p:cNvSpPr txBox="1"/>
          <p:nvPr/>
        </p:nvSpPr>
        <p:spPr>
          <a:xfrm>
            <a:off x="4005025" y="4150474"/>
            <a:ext cx="4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i="1" baseline="-25000" dirty="0"/>
              <a:t>s</a:t>
            </a:r>
            <a:endParaRPr lang="zh-TW" altLang="en-US" sz="2000" i="1" baseline="-25000" dirty="0"/>
          </a:p>
        </p:txBody>
      </p:sp>
      <p:sp>
        <p:nvSpPr>
          <p:cNvPr id="52" name="矩形 51"/>
          <p:cNvSpPr/>
          <p:nvPr/>
        </p:nvSpPr>
        <p:spPr>
          <a:xfrm>
            <a:off x="2986298" y="4159895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/>
              <a:t>B</a:t>
            </a:r>
            <a:endParaRPr lang="zh-TW" altLang="en-US" sz="2000" dirty="0"/>
          </a:p>
        </p:txBody>
      </p:sp>
      <p:sp>
        <p:nvSpPr>
          <p:cNvPr id="53" name="矩形 52"/>
          <p:cNvSpPr/>
          <p:nvPr/>
        </p:nvSpPr>
        <p:spPr>
          <a:xfrm>
            <a:off x="3338621" y="4170149"/>
            <a:ext cx="773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s</a:t>
            </a:r>
            <a:r>
              <a:rPr lang="en-US" altLang="zh-TW" sz="2000" dirty="0" err="1">
                <a:sym typeface="Symbol" panose="05050102010706020507" pitchFamily="18" charset="2"/>
              </a:rPr>
              <a:t></a:t>
            </a:r>
            <a:r>
              <a:rPr lang="en-US" altLang="zh-TW" sz="2000" i="1" dirty="0" err="1"/>
              <a:t>B</a:t>
            </a:r>
            <a:endParaRPr lang="zh-TW" altLang="en-US" sz="2000" dirty="0"/>
          </a:p>
        </p:txBody>
      </p:sp>
      <p:cxnSp>
        <p:nvCxnSpPr>
          <p:cNvPr id="54" name="直線接點 53"/>
          <p:cNvCxnSpPr/>
          <p:nvPr/>
        </p:nvCxnSpPr>
        <p:spPr>
          <a:xfrm>
            <a:off x="4108627" y="3328290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接點 54"/>
          <p:cNvCxnSpPr/>
          <p:nvPr/>
        </p:nvCxnSpPr>
        <p:spPr>
          <a:xfrm>
            <a:off x="1166259" y="3318036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單箭頭接點 55"/>
          <p:cNvCxnSpPr/>
          <p:nvPr/>
        </p:nvCxnSpPr>
        <p:spPr>
          <a:xfrm>
            <a:off x="541889" y="2746243"/>
            <a:ext cx="4680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單箭頭接點 57"/>
          <p:cNvCxnSpPr/>
          <p:nvPr/>
        </p:nvCxnSpPr>
        <p:spPr>
          <a:xfrm>
            <a:off x="524637" y="5842130"/>
            <a:ext cx="4680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7298360"/>
              </p:ext>
            </p:extLst>
          </p:nvPr>
        </p:nvGraphicFramePr>
        <p:xfrm>
          <a:off x="500585" y="4837973"/>
          <a:ext cx="696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3" name="Equation" r:id="rId18" imgW="698400" imgH="380880" progId="Equation.DSMT4">
                  <p:embed/>
                </p:oleObj>
              </mc:Choice>
              <mc:Fallback>
                <p:oleObj name="Equation" r:id="rId18" imgW="698400" imgH="380880" progId="Equation.DSMT4">
                  <p:embed/>
                  <p:pic>
                    <p:nvPicPr>
                      <p:cNvPr id="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85" y="4837973"/>
                        <a:ext cx="6969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手繪多邊形 59"/>
          <p:cNvSpPr/>
          <p:nvPr/>
        </p:nvSpPr>
        <p:spPr>
          <a:xfrm>
            <a:off x="2118215" y="5218973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1" name="直線接點 60"/>
          <p:cNvCxnSpPr/>
          <p:nvPr/>
        </p:nvCxnSpPr>
        <p:spPr>
          <a:xfrm>
            <a:off x="2658090" y="4944459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614876"/>
              </p:ext>
            </p:extLst>
          </p:nvPr>
        </p:nvGraphicFramePr>
        <p:xfrm>
          <a:off x="2658090" y="4910563"/>
          <a:ext cx="7429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44" name="Equation" r:id="rId19" imgW="495000" imgH="253800" progId="Equation.DSMT4">
                  <p:embed/>
                </p:oleObj>
              </mc:Choice>
              <mc:Fallback>
                <p:oleObj name="Equation" r:id="rId19" imgW="495000" imgH="253800" progId="Equation.DSMT4">
                  <p:embed/>
                  <p:pic>
                    <p:nvPicPr>
                      <p:cNvPr id="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8090" y="4910563"/>
                        <a:ext cx="7429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手繪多邊形 62"/>
          <p:cNvSpPr/>
          <p:nvPr/>
        </p:nvSpPr>
        <p:spPr>
          <a:xfrm>
            <a:off x="3588401" y="5226575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4" name="手繪多邊形 63"/>
          <p:cNvSpPr/>
          <p:nvPr/>
        </p:nvSpPr>
        <p:spPr>
          <a:xfrm>
            <a:off x="666011" y="5218973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5" name="文字方塊 64"/>
          <p:cNvSpPr txBox="1"/>
          <p:nvPr/>
        </p:nvSpPr>
        <p:spPr>
          <a:xfrm>
            <a:off x="2339340" y="5799297"/>
            <a:ext cx="58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=0</a:t>
            </a:r>
            <a:endParaRPr lang="zh-TW" altLang="en-US" sz="2000" dirty="0"/>
          </a:p>
        </p:txBody>
      </p:sp>
      <p:sp>
        <p:nvSpPr>
          <p:cNvPr id="66" name="文字方塊 65"/>
          <p:cNvSpPr txBox="1"/>
          <p:nvPr/>
        </p:nvSpPr>
        <p:spPr>
          <a:xfrm>
            <a:off x="960728" y="5799297"/>
            <a:ext cx="4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-</a:t>
            </a:r>
            <a:r>
              <a:rPr lang="en-US" altLang="zh-TW" sz="2000" i="1" dirty="0"/>
              <a:t>f</a:t>
            </a:r>
            <a:r>
              <a:rPr lang="en-US" altLang="zh-TW" sz="2000" i="1" baseline="-25000" dirty="0"/>
              <a:t>s</a:t>
            </a:r>
            <a:endParaRPr lang="zh-TW" altLang="en-US" sz="2000" i="1" baseline="-25000" dirty="0"/>
          </a:p>
        </p:txBody>
      </p:sp>
      <p:sp>
        <p:nvSpPr>
          <p:cNvPr id="67" name="文字方塊 66"/>
          <p:cNvSpPr txBox="1"/>
          <p:nvPr/>
        </p:nvSpPr>
        <p:spPr>
          <a:xfrm>
            <a:off x="4050291" y="5773962"/>
            <a:ext cx="4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i="1" baseline="-25000" dirty="0"/>
              <a:t>s</a:t>
            </a:r>
            <a:endParaRPr lang="zh-TW" altLang="en-US" sz="2000" i="1" baseline="-25000" dirty="0"/>
          </a:p>
        </p:txBody>
      </p:sp>
      <p:sp>
        <p:nvSpPr>
          <p:cNvPr id="68" name="矩形 67"/>
          <p:cNvSpPr/>
          <p:nvPr/>
        </p:nvSpPr>
        <p:spPr>
          <a:xfrm>
            <a:off x="3048164" y="5786318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/>
              <a:t>B</a:t>
            </a:r>
            <a:endParaRPr lang="zh-TW" altLang="en-US" sz="2000" dirty="0"/>
          </a:p>
        </p:txBody>
      </p:sp>
      <p:sp>
        <p:nvSpPr>
          <p:cNvPr id="69" name="矩形 68"/>
          <p:cNvSpPr/>
          <p:nvPr/>
        </p:nvSpPr>
        <p:spPr>
          <a:xfrm>
            <a:off x="3383887" y="5793637"/>
            <a:ext cx="773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s</a:t>
            </a:r>
            <a:r>
              <a:rPr lang="en-US" altLang="zh-TW" sz="2000" dirty="0" err="1">
                <a:sym typeface="Symbol" panose="05050102010706020507" pitchFamily="18" charset="2"/>
              </a:rPr>
              <a:t></a:t>
            </a:r>
            <a:r>
              <a:rPr lang="en-US" altLang="zh-TW" sz="2000" i="1" dirty="0" err="1"/>
              <a:t>B</a:t>
            </a:r>
            <a:endParaRPr lang="zh-TW" altLang="en-US" sz="2000" dirty="0"/>
          </a:p>
        </p:txBody>
      </p:sp>
      <p:cxnSp>
        <p:nvCxnSpPr>
          <p:cNvPr id="70" name="直線接點 69"/>
          <p:cNvCxnSpPr/>
          <p:nvPr/>
        </p:nvCxnSpPr>
        <p:spPr>
          <a:xfrm>
            <a:off x="4153893" y="4951778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接點 70"/>
          <p:cNvCxnSpPr/>
          <p:nvPr/>
        </p:nvCxnSpPr>
        <p:spPr>
          <a:xfrm>
            <a:off x="1228125" y="4944459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接點 71"/>
          <p:cNvCxnSpPr/>
          <p:nvPr/>
        </p:nvCxnSpPr>
        <p:spPr>
          <a:xfrm>
            <a:off x="1947776" y="5160602"/>
            <a:ext cx="0" cy="688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接點 72"/>
          <p:cNvCxnSpPr/>
          <p:nvPr/>
        </p:nvCxnSpPr>
        <p:spPr>
          <a:xfrm>
            <a:off x="3402988" y="5160602"/>
            <a:ext cx="0" cy="68884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接點 73"/>
          <p:cNvCxnSpPr/>
          <p:nvPr/>
        </p:nvCxnSpPr>
        <p:spPr>
          <a:xfrm>
            <a:off x="1945815" y="5160602"/>
            <a:ext cx="14552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文字方塊 80"/>
          <p:cNvSpPr txBox="1"/>
          <p:nvPr/>
        </p:nvSpPr>
        <p:spPr>
          <a:xfrm>
            <a:off x="2868957" y="6159964"/>
            <a:ext cx="4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i="1" baseline="-25000" dirty="0"/>
              <a:t>c</a:t>
            </a:r>
            <a:endParaRPr lang="zh-TW" altLang="en-US" sz="2000" i="1" baseline="-25000" dirty="0"/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611187" y="345978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5.1.3  Reconstruction (Digital to Analogous)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68202" y="901880"/>
            <a:ext cx="76328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the Nyquist criterion is satisfied, one can apply the </a:t>
            </a:r>
            <a:r>
              <a:rPr lang="en-US" altLang="zh-TW" dirty="0" err="1"/>
              <a:t>lowpass</a:t>
            </a:r>
            <a:r>
              <a:rPr lang="en-US" altLang="zh-TW" dirty="0"/>
              <a:t> filter to reconstruct the original signal.  </a:t>
            </a:r>
            <a:endParaRPr lang="zh-TW" altLang="en-US" dirty="0"/>
          </a:p>
        </p:txBody>
      </p:sp>
      <p:cxnSp>
        <p:nvCxnSpPr>
          <p:cNvPr id="57" name="直線單箭頭接點 56"/>
          <p:cNvCxnSpPr/>
          <p:nvPr/>
        </p:nvCxnSpPr>
        <p:spPr>
          <a:xfrm flipV="1">
            <a:off x="1773074" y="5880117"/>
            <a:ext cx="167993" cy="3136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單箭頭接點 74"/>
          <p:cNvCxnSpPr/>
          <p:nvPr/>
        </p:nvCxnSpPr>
        <p:spPr>
          <a:xfrm flipV="1">
            <a:off x="3104698" y="5853975"/>
            <a:ext cx="304496" cy="4847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文字方塊 76"/>
          <p:cNvSpPr txBox="1"/>
          <p:nvPr/>
        </p:nvSpPr>
        <p:spPr>
          <a:xfrm>
            <a:off x="1438100" y="6116644"/>
            <a:ext cx="54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-</a:t>
            </a:r>
            <a:r>
              <a:rPr lang="en-US" altLang="zh-TW" sz="2000" i="1" dirty="0"/>
              <a:t>f</a:t>
            </a:r>
            <a:r>
              <a:rPr lang="en-US" altLang="zh-TW" sz="2000" i="1" baseline="-25000" dirty="0"/>
              <a:t>c</a:t>
            </a:r>
            <a:endParaRPr lang="zh-TW" altLang="en-US" sz="2000" i="1" baseline="-25000" dirty="0"/>
          </a:p>
        </p:txBody>
      </p:sp>
    </p:spTree>
    <p:extLst>
      <p:ext uri="{BB962C8B-B14F-4D97-AF65-F5344CB8AC3E}">
        <p14:creationId xmlns:p14="http://schemas.microsoft.com/office/powerpoint/2010/main" val="373336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336341"/>
              </p:ext>
            </p:extLst>
          </p:nvPr>
        </p:nvGraphicFramePr>
        <p:xfrm>
          <a:off x="1007070" y="1159614"/>
          <a:ext cx="642938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5" name="Equation" r:id="rId4" imgW="355320" imgH="253800" progId="Equation.DSMT4">
                  <p:embed/>
                </p:oleObj>
              </mc:Choice>
              <mc:Fallback>
                <p:oleObj name="Equation" r:id="rId4" imgW="355320" imgH="2538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070" y="1159614"/>
                        <a:ext cx="642938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/>
          <p:cNvCxnSpPr/>
          <p:nvPr/>
        </p:nvCxnSpPr>
        <p:spPr>
          <a:xfrm>
            <a:off x="1381235" y="1590403"/>
            <a:ext cx="0" cy="7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381235" y="1529978"/>
            <a:ext cx="12206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sampling</a:t>
            </a:r>
            <a:endParaRPr lang="zh-TW" alt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738350"/>
              </p:ext>
            </p:extLst>
          </p:nvPr>
        </p:nvGraphicFramePr>
        <p:xfrm>
          <a:off x="544513" y="2581275"/>
          <a:ext cx="2732087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6" name="Equation" r:id="rId6" imgW="1511280" imgH="431640" progId="Equation.DSMT4">
                  <p:embed/>
                </p:oleObj>
              </mc:Choice>
              <mc:Fallback>
                <p:oleObj name="Equation" r:id="rId6" imgW="1511280" imgH="43164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2581275"/>
                        <a:ext cx="2732087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725342"/>
              </p:ext>
            </p:extLst>
          </p:nvPr>
        </p:nvGraphicFramePr>
        <p:xfrm>
          <a:off x="854670" y="2288327"/>
          <a:ext cx="144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7" name="Equation" r:id="rId8" imgW="1447560" imgH="393480" progId="Equation.DSMT4">
                  <p:embed/>
                </p:oleObj>
              </mc:Choice>
              <mc:Fallback>
                <p:oleObj name="Equation" r:id="rId8" imgW="1447560" imgH="3934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4670" y="2288327"/>
                        <a:ext cx="1447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線單箭頭接點 17"/>
          <p:cNvCxnSpPr/>
          <p:nvPr/>
        </p:nvCxnSpPr>
        <p:spPr>
          <a:xfrm>
            <a:off x="1381235" y="3247623"/>
            <a:ext cx="0" cy="11626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695722" y="3681419"/>
            <a:ext cx="22322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reconstruction</a:t>
            </a:r>
            <a:endParaRPr lang="zh-TW" altLang="en-US" dirty="0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885137"/>
              </p:ext>
            </p:extLst>
          </p:nvPr>
        </p:nvGraphicFramePr>
        <p:xfrm>
          <a:off x="548977" y="4452702"/>
          <a:ext cx="3403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8" name="Equation" r:id="rId10" imgW="3403440" imgH="698400" progId="Equation.DSMT4">
                  <p:embed/>
                </p:oleObj>
              </mc:Choice>
              <mc:Fallback>
                <p:oleObj name="Equation" r:id="rId10" imgW="3403440" imgH="698400" progId="Equation.DSMT4">
                  <p:embed/>
                  <p:pic>
                    <p:nvPicPr>
                      <p:cNvPr id="14" name="物件 1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8977" y="4452702"/>
                        <a:ext cx="34036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11560" y="449719"/>
            <a:ext cx="239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Time Domain</a:t>
            </a:r>
            <a:endParaRPr lang="zh-TW" altLang="en-US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738760" y="449719"/>
            <a:ext cx="239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Frequency Domain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596663"/>
              </p:ext>
            </p:extLst>
          </p:nvPr>
        </p:nvGraphicFramePr>
        <p:xfrm>
          <a:off x="6588224" y="1141412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79" name="Equation" r:id="rId12" imgW="685800" imgH="393480" progId="Equation.DSMT4">
                  <p:embed/>
                </p:oleObj>
              </mc:Choice>
              <mc:Fallback>
                <p:oleObj name="Equation" r:id="rId12" imgW="685800" imgH="393480" progId="Equation.DSMT4">
                  <p:embed/>
                  <p:pic>
                    <p:nvPicPr>
                      <p:cNvPr id="16" name="物件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88224" y="1141412"/>
                        <a:ext cx="685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直線單箭頭接點 24"/>
          <p:cNvCxnSpPr/>
          <p:nvPr/>
        </p:nvCxnSpPr>
        <p:spPr>
          <a:xfrm>
            <a:off x="6970660" y="1533820"/>
            <a:ext cx="0" cy="7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835328"/>
              </p:ext>
            </p:extLst>
          </p:nvPr>
        </p:nvGraphicFramePr>
        <p:xfrm>
          <a:off x="5740049" y="2452444"/>
          <a:ext cx="2878137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80" name="Equation" r:id="rId14" imgW="2844720" imgH="583920" progId="Equation.DSMT4">
                  <p:embed/>
                </p:oleObj>
              </mc:Choice>
              <mc:Fallback>
                <p:oleObj name="Equation" r:id="rId14" imgW="2844720" imgH="583920" progId="Equation.DSMT4">
                  <p:embed/>
                  <p:pic>
                    <p:nvPicPr>
                      <p:cNvPr id="2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049" y="2452444"/>
                        <a:ext cx="2878137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線單箭頭接點 27"/>
          <p:cNvCxnSpPr/>
          <p:nvPr/>
        </p:nvCxnSpPr>
        <p:spPr>
          <a:xfrm>
            <a:off x="6931124" y="3038232"/>
            <a:ext cx="0" cy="721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物件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48517"/>
              </p:ext>
            </p:extLst>
          </p:nvPr>
        </p:nvGraphicFramePr>
        <p:xfrm>
          <a:off x="5751207" y="3759348"/>
          <a:ext cx="2959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81" name="Equation" r:id="rId16" imgW="2958840" imgH="723600" progId="Equation.DSMT4">
                  <p:embed/>
                </p:oleObj>
              </mc:Choice>
              <mc:Fallback>
                <p:oleObj name="Equation" r:id="rId16" imgW="2958840" imgH="723600" progId="Equation.DSMT4">
                  <p:embed/>
                  <p:pic>
                    <p:nvPicPr>
                      <p:cNvPr id="19" name="物件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751207" y="3759348"/>
                        <a:ext cx="29591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5771287" y="4514892"/>
            <a:ext cx="2684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B</a:t>
            </a:r>
            <a:r>
              <a:rPr lang="en-US" altLang="zh-TW" dirty="0"/>
              <a:t> &lt; 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c</a:t>
            </a:r>
            <a:r>
              <a:rPr lang="en-US" altLang="zh-TW" dirty="0"/>
              <a:t> &lt; 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r>
              <a:rPr lang="en-US" altLang="zh-TW" dirty="0"/>
              <a:t>–</a:t>
            </a:r>
            <a:r>
              <a:rPr lang="en-US" altLang="zh-TW" i="1" dirty="0"/>
              <a:t>B</a:t>
            </a:r>
            <a:r>
              <a:rPr lang="en-US" altLang="zh-TW" dirty="0"/>
              <a:t>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368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950966"/>
              </p:ext>
            </p:extLst>
          </p:nvPr>
        </p:nvGraphicFramePr>
        <p:xfrm>
          <a:off x="919163" y="333375"/>
          <a:ext cx="53848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5" name="Equation" r:id="rId3" imgW="5384520" imgH="1536480" progId="Equation.DSMT4">
                  <p:embed/>
                </p:oleObj>
              </mc:Choice>
              <mc:Fallback>
                <p:oleObj name="Equation" r:id="rId3" imgW="5384520" imgH="1536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9163" y="333375"/>
                        <a:ext cx="53848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879237"/>
              </p:ext>
            </p:extLst>
          </p:nvPr>
        </p:nvGraphicFramePr>
        <p:xfrm>
          <a:off x="919163" y="2132856"/>
          <a:ext cx="3987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6" name="Equation" r:id="rId5" imgW="3987720" imgH="749160" progId="Equation.DSMT4">
                  <p:embed/>
                </p:oleObj>
              </mc:Choice>
              <mc:Fallback>
                <p:oleObj name="Equation" r:id="rId5" imgW="398772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9163" y="2132856"/>
                        <a:ext cx="39878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683568" y="3139054"/>
            <a:ext cx="2394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Specially, when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208406"/>
              </p:ext>
            </p:extLst>
          </p:nvPr>
        </p:nvGraphicFramePr>
        <p:xfrm>
          <a:off x="2699792" y="3227041"/>
          <a:ext cx="1130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7" name="Equation" r:id="rId7" imgW="1130040" imgH="342720" progId="Equation.DSMT4">
                  <p:embed/>
                </p:oleObj>
              </mc:Choice>
              <mc:Fallback>
                <p:oleObj name="Equation" r:id="rId7" imgW="11300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99792" y="3227041"/>
                        <a:ext cx="1130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899851"/>
              </p:ext>
            </p:extLst>
          </p:nvPr>
        </p:nvGraphicFramePr>
        <p:xfrm>
          <a:off x="1043608" y="3859035"/>
          <a:ext cx="29591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8" name="Equation" r:id="rId9" imgW="2958840" imgH="583920" progId="Equation.DSMT4">
                  <p:embed/>
                </p:oleObj>
              </mc:Choice>
              <mc:Fallback>
                <p:oleObj name="Equation" r:id="rId9" imgW="29588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608" y="3859035"/>
                        <a:ext cx="29591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209425"/>
              </p:ext>
            </p:extLst>
          </p:nvPr>
        </p:nvGraphicFramePr>
        <p:xfrm>
          <a:off x="1085471" y="4977958"/>
          <a:ext cx="2997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69" name="Equation" r:id="rId11" imgW="2997000" imgH="749160" progId="Equation.DSMT4">
                  <p:embed/>
                </p:oleObj>
              </mc:Choice>
              <mc:Fallback>
                <p:oleObj name="Equation" r:id="rId11" imgW="29970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85471" y="4977958"/>
                        <a:ext cx="2997200" cy="749300"/>
                      </a:xfrm>
                      <a:prstGeom prst="rect">
                        <a:avLst/>
                      </a:prstGeom>
                      <a:ln>
                        <a:solidFill>
                          <a:srgbClr val="FF00FF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>
            <a:extLst>
              <a:ext uri="{FF2B5EF4-FFF2-40B4-BE49-F238E27FC236}">
                <a16:creationId xmlns:a16="http://schemas.microsoft.com/office/drawing/2014/main" id="{386D18D2-893B-400D-911C-2E85B7A9F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07506"/>
              </p:ext>
            </p:extLst>
          </p:nvPr>
        </p:nvGraphicFramePr>
        <p:xfrm>
          <a:off x="5608038" y="5041872"/>
          <a:ext cx="144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0" name="Equation" r:id="rId13" imgW="1447560" imgH="393480" progId="Equation.DSMT4">
                  <p:embed/>
                </p:oleObj>
              </mc:Choice>
              <mc:Fallback>
                <p:oleObj name="Equation" r:id="rId13" imgW="1447560" imgH="3934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08038" y="5041872"/>
                        <a:ext cx="1447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CAD158DB-6609-4D1E-B6DC-C96D08E08048}"/>
              </a:ext>
            </a:extLst>
          </p:cNvPr>
          <p:cNvSpPr/>
          <p:nvPr/>
        </p:nvSpPr>
        <p:spPr>
          <a:xfrm>
            <a:off x="4532902" y="5003334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42DF7F18-1FA5-4EA5-83C3-E0DB64AAEFF9}"/>
              </a:ext>
            </a:extLst>
          </p:cNvPr>
          <p:cNvSpPr txBox="1"/>
          <p:nvPr/>
        </p:nvSpPr>
        <p:spPr>
          <a:xfrm>
            <a:off x="683568" y="4393758"/>
            <a:ext cx="4410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u="sng" dirty="0">
                <a:solidFill>
                  <a:srgbClr val="FF0000"/>
                </a:solidFill>
              </a:rPr>
              <a:t>Signal Reconstruction Formula:</a:t>
            </a:r>
            <a:endParaRPr lang="zh-TW" altLang="en-US" u="sng" dirty="0">
              <a:solidFill>
                <a:srgbClr val="FF0000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7003CF-F41B-4B9A-AAA8-52D374CC6C92}"/>
              </a:ext>
            </a:extLst>
          </p:cNvPr>
          <p:cNvSpPr/>
          <p:nvPr/>
        </p:nvSpPr>
        <p:spPr>
          <a:xfrm>
            <a:off x="4657290" y="5627062"/>
            <a:ext cx="14462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constraint: </a:t>
            </a:r>
            <a:endParaRPr lang="zh-TW" altLang="en-US" dirty="0"/>
          </a:p>
        </p:txBody>
      </p:sp>
      <p:graphicFrame>
        <p:nvGraphicFramePr>
          <p:cNvPr id="13" name="物件 12">
            <a:extLst>
              <a:ext uri="{FF2B5EF4-FFF2-40B4-BE49-F238E27FC236}">
                <a16:creationId xmlns:a16="http://schemas.microsoft.com/office/drawing/2014/main" id="{FF6941E7-E8C8-4328-A0E0-AA9326CE54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848218"/>
              </p:ext>
            </p:extLst>
          </p:nvPr>
        </p:nvGraphicFramePr>
        <p:xfrm>
          <a:off x="6086754" y="5651480"/>
          <a:ext cx="990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71" name="Equation" r:id="rId15" imgW="990360" imgH="622080" progId="Equation.DSMT4">
                  <p:embed/>
                </p:oleObj>
              </mc:Choice>
              <mc:Fallback>
                <p:oleObj name="Equation" r:id="rId15" imgW="990360" imgH="622080" progId="Equation.DSMT4">
                  <p:embed/>
                  <p:pic>
                    <p:nvPicPr>
                      <p:cNvPr id="9" name="物件 8">
                        <a:extLst>
                          <a:ext uri="{FF2B5EF4-FFF2-40B4-BE49-F238E27FC236}">
                            <a16:creationId xmlns:a16="http://schemas.microsoft.com/office/drawing/2014/main" id="{386D18D2-893B-400D-911C-2E85B7A9F0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86754" y="5651480"/>
                        <a:ext cx="9906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7307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39552" y="449719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1] </a:t>
            </a:r>
            <a:r>
              <a:rPr lang="en-US" altLang="zh-TW" dirty="0"/>
              <a:t>Suppose that </a:t>
            </a:r>
            <a:endParaRPr lang="zh-TW" altLang="en-US" b="1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751795"/>
              </p:ext>
            </p:extLst>
          </p:nvPr>
        </p:nvGraphicFramePr>
        <p:xfrm>
          <a:off x="2195736" y="980728"/>
          <a:ext cx="1193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5" name="Equation" r:id="rId3" imgW="1193760" imgH="596880" progId="Equation.DSMT4">
                  <p:embed/>
                </p:oleObj>
              </mc:Choice>
              <mc:Fallback>
                <p:oleObj name="Equation" r:id="rId3" imgW="1193760" imgH="596880" progId="Equation.DSMT4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980728"/>
                        <a:ext cx="11938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20113"/>
              </p:ext>
            </p:extLst>
          </p:nvPr>
        </p:nvGraphicFramePr>
        <p:xfrm>
          <a:off x="1115616" y="1735108"/>
          <a:ext cx="2349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6" name="Equation" r:id="rId5" imgW="2349360" imgH="342720" progId="Equation.DSMT4">
                  <p:embed/>
                </p:oleObj>
              </mc:Choice>
              <mc:Fallback>
                <p:oleObj name="Equation" r:id="rId5" imgW="2349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1735108"/>
                        <a:ext cx="2349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361637"/>
              </p:ext>
            </p:extLst>
          </p:nvPr>
        </p:nvGraphicFramePr>
        <p:xfrm>
          <a:off x="4485308" y="1735613"/>
          <a:ext cx="723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7" name="Equation" r:id="rId7" imgW="723600" imgH="342720" progId="Equation.DSMT4">
                  <p:embed/>
                </p:oleObj>
              </mc:Choice>
              <mc:Fallback>
                <p:oleObj name="Equation" r:id="rId7" imgW="723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5308" y="1735613"/>
                        <a:ext cx="7239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5493420" y="1647121"/>
            <a:ext cx="12811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otherwise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427622"/>
              </p:ext>
            </p:extLst>
          </p:nvPr>
        </p:nvGraphicFramePr>
        <p:xfrm>
          <a:off x="1115818" y="2367280"/>
          <a:ext cx="1371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8" name="Equation" r:id="rId9" imgW="1371600" imgH="393480" progId="Equation.DSMT4">
                  <p:embed/>
                </p:oleObj>
              </mc:Choice>
              <mc:Fallback>
                <p:oleObj name="Equation" r:id="rId9" imgW="1371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15818" y="2367280"/>
                        <a:ext cx="1371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2487418" y="2311837"/>
            <a:ext cx="11176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i="1" dirty="0"/>
              <a:t>f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 1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935189" y="2848858"/>
            <a:ext cx="27940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Try to reconstruct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).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67277" y="3743068"/>
            <a:ext cx="14093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802456"/>
              </p:ext>
            </p:extLst>
          </p:nvPr>
        </p:nvGraphicFramePr>
        <p:xfrm>
          <a:off x="994966" y="4546770"/>
          <a:ext cx="494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9" name="Equation" r:id="rId11" imgW="4940280" imgH="393480" progId="Equation.DSMT4">
                  <p:embed/>
                </p:oleObj>
              </mc:Choice>
              <mc:Fallback>
                <p:oleObj name="Equation" r:id="rId11" imgW="4940280" imgH="39348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94966" y="4546770"/>
                        <a:ext cx="4940300" cy="393700"/>
                      </a:xfrm>
                      <a:prstGeom prst="rect">
                        <a:avLst/>
                      </a:prstGeom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16"/>
          <p:cNvSpPr/>
          <p:nvPr/>
        </p:nvSpPr>
        <p:spPr>
          <a:xfrm>
            <a:off x="2332206" y="3743068"/>
            <a:ext cx="1291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</a:t>
            </a:r>
            <a:r>
              <a:rPr lang="en-US" altLang="zh-TW" i="1" baseline="-25000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 = 1/2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667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57" y="764704"/>
            <a:ext cx="7658388" cy="4896544"/>
          </a:xfrm>
          <a:prstGeom prst="rect">
            <a:avLst/>
          </a:prstGeom>
        </p:spPr>
      </p:pic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991525"/>
              </p:ext>
            </p:extLst>
          </p:nvPr>
        </p:nvGraphicFramePr>
        <p:xfrm>
          <a:off x="670369" y="4528633"/>
          <a:ext cx="59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4"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16" name="物件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0369" y="4528633"/>
                        <a:ext cx="596900" cy="393700"/>
                      </a:xfrm>
                      <a:prstGeom prst="rect">
                        <a:avLst/>
                      </a:prstGeom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563472"/>
              </p:ext>
            </p:extLst>
          </p:nvPr>
        </p:nvGraphicFramePr>
        <p:xfrm>
          <a:off x="436166" y="1412776"/>
          <a:ext cx="135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5" name="Equation" r:id="rId6" imgW="1358640" imgH="393480" progId="Equation.DSMT4">
                  <p:embed/>
                </p:oleObj>
              </mc:Choice>
              <mc:Fallback>
                <p:oleObj name="Equation" r:id="rId6" imgW="1358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166" y="1412776"/>
                        <a:ext cx="1358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1082428"/>
              </p:ext>
            </p:extLst>
          </p:nvPr>
        </p:nvGraphicFramePr>
        <p:xfrm>
          <a:off x="448866" y="3389932"/>
          <a:ext cx="134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6" name="Equation" r:id="rId8" imgW="1346040" imgH="393480" progId="Equation.DSMT4">
                  <p:embed/>
                </p:oleObj>
              </mc:Choice>
              <mc:Fallback>
                <p:oleObj name="Equation" r:id="rId8" imgW="1346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8866" y="3389932"/>
                        <a:ext cx="1346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208156"/>
              </p:ext>
            </p:extLst>
          </p:nvPr>
        </p:nvGraphicFramePr>
        <p:xfrm>
          <a:off x="369888" y="2384425"/>
          <a:ext cx="1181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7" name="Equation" r:id="rId10" imgW="1180800" imgH="393480" progId="Equation.DSMT4">
                  <p:embed/>
                </p:oleObj>
              </mc:Choice>
              <mc:Fallback>
                <p:oleObj name="Equation" r:id="rId10" imgW="11808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9888" y="2384425"/>
                        <a:ext cx="1181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>
            <a:extLst>
              <a:ext uri="{FF2B5EF4-FFF2-40B4-BE49-F238E27FC236}">
                <a16:creationId xmlns:a16="http://schemas.microsoft.com/office/drawing/2014/main" id="{C59CE38A-2C36-415C-94FE-93E45E8B89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693478"/>
              </p:ext>
            </p:extLst>
          </p:nvPr>
        </p:nvGraphicFramePr>
        <p:xfrm>
          <a:off x="1805411" y="427038"/>
          <a:ext cx="4940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8" name="Equation" r:id="rId12" imgW="4940280" imgH="393480" progId="Equation.DSMT4">
                  <p:embed/>
                </p:oleObj>
              </mc:Choice>
              <mc:Fallback>
                <p:oleObj name="Equation" r:id="rId12" imgW="4940280" imgH="393480" progId="Equation.DSMT4">
                  <p:embed/>
                  <p:pic>
                    <p:nvPicPr>
                      <p:cNvPr id="16" name="物件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05411" y="427038"/>
                        <a:ext cx="4940300" cy="393700"/>
                      </a:xfrm>
                      <a:prstGeom prst="rect">
                        <a:avLst/>
                      </a:prstGeom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>
            <a:extLst>
              <a:ext uri="{FF2B5EF4-FFF2-40B4-BE49-F238E27FC236}">
                <a16:creationId xmlns:a16="http://schemas.microsoft.com/office/drawing/2014/main" id="{E0635061-BCC7-4AAE-9D17-E348189BC459}"/>
              </a:ext>
            </a:extLst>
          </p:cNvPr>
          <p:cNvSpPr/>
          <p:nvPr/>
        </p:nvSpPr>
        <p:spPr>
          <a:xfrm>
            <a:off x="396051" y="5599818"/>
            <a:ext cx="121219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(Note):   </a:t>
            </a:r>
            <a:endParaRPr lang="zh-TW" altLang="en-US" dirty="0"/>
          </a:p>
        </p:txBody>
      </p:sp>
      <p:graphicFrame>
        <p:nvGraphicFramePr>
          <p:cNvPr id="10" name="物件 9">
            <a:extLst>
              <a:ext uri="{FF2B5EF4-FFF2-40B4-BE49-F238E27FC236}">
                <a16:creationId xmlns:a16="http://schemas.microsoft.com/office/drawing/2014/main" id="{168AAF00-A753-4FC7-B215-E3A3987D0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77119"/>
              </p:ext>
            </p:extLst>
          </p:nvPr>
        </p:nvGraphicFramePr>
        <p:xfrm>
          <a:off x="1475656" y="5649127"/>
          <a:ext cx="4267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9" name="Equation" r:id="rId14" imgW="4267080" imgH="393480" progId="Equation.DSMT4">
                  <p:embed/>
                </p:oleObj>
              </mc:Choice>
              <mc:Fallback>
                <p:oleObj name="Equation" r:id="rId14" imgW="4267080" imgH="3934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75656" y="5649127"/>
                        <a:ext cx="4267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>
            <a:extLst>
              <a:ext uri="{FF2B5EF4-FFF2-40B4-BE49-F238E27FC236}">
                <a16:creationId xmlns:a16="http://schemas.microsoft.com/office/drawing/2014/main" id="{4E948FBD-8C2F-4156-9FD3-EB9199C2FD45}"/>
              </a:ext>
            </a:extLst>
          </p:cNvPr>
          <p:cNvSpPr/>
          <p:nvPr/>
        </p:nvSpPr>
        <p:spPr>
          <a:xfrm>
            <a:off x="1460443" y="6057611"/>
            <a:ext cx="52501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do not interfere with one another at </a:t>
            </a:r>
            <a:r>
              <a:rPr lang="en-US" altLang="zh-TW" i="1" dirty="0"/>
              <a:t>x</a:t>
            </a:r>
            <a:r>
              <a:rPr lang="en-US" altLang="zh-TW" dirty="0"/>
              <a:t> = </a:t>
            </a:r>
            <a:r>
              <a:rPr lang="en-US" altLang="zh-TW" i="1" dirty="0"/>
              <a:t>n</a:t>
            </a:r>
            <a:r>
              <a:rPr lang="en-US" altLang="zh-TW" dirty="0"/>
              <a:t>/2.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36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Text Box 2"/>
          <p:cNvSpPr txBox="1">
            <a:spLocks noChangeArrowheads="1"/>
          </p:cNvSpPr>
          <p:nvPr/>
        </p:nvSpPr>
        <p:spPr bwMode="auto">
          <a:xfrm>
            <a:off x="611187" y="345978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5.1.4  Varying the Sampling Rate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648509" y="1196752"/>
            <a:ext cx="6336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 D/A conversion</a:t>
            </a:r>
            <a:endParaRPr lang="zh-TW" altLang="en-US" dirty="0"/>
          </a:p>
        </p:txBody>
      </p:sp>
      <p:graphicFrame>
        <p:nvGraphicFramePr>
          <p:cNvPr id="57" name="物件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957395"/>
              </p:ext>
            </p:extLst>
          </p:nvPr>
        </p:nvGraphicFramePr>
        <p:xfrm>
          <a:off x="1440970" y="1700808"/>
          <a:ext cx="2997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7" name="Equation" r:id="rId4" imgW="2997000" imgH="749160" progId="Equation.DSMT4">
                  <p:embed/>
                </p:oleObj>
              </mc:Choice>
              <mc:Fallback>
                <p:oleObj name="Equation" r:id="rId4" imgW="2997000" imgH="74916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40970" y="1700808"/>
                        <a:ext cx="2997200" cy="749300"/>
                      </a:xfrm>
                      <a:prstGeom prst="rect">
                        <a:avLst/>
                      </a:prstGeom>
                      <a:ln>
                        <a:noFill/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文字方塊 74"/>
          <p:cNvSpPr txBox="1"/>
          <p:nvPr/>
        </p:nvSpPr>
        <p:spPr>
          <a:xfrm>
            <a:off x="643641" y="2636912"/>
            <a:ext cx="2669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 Re-sampling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540621"/>
              </p:ext>
            </p:extLst>
          </p:nvPr>
        </p:nvGraphicFramePr>
        <p:xfrm>
          <a:off x="1331640" y="3111509"/>
          <a:ext cx="44196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8" name="Equation" r:id="rId6" imgW="4419360" imgH="749160" progId="Equation.DSMT4">
                  <p:embed/>
                </p:oleObj>
              </mc:Choice>
              <mc:Fallback>
                <p:oleObj name="Equation" r:id="rId6" imgW="441936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31640" y="3111509"/>
                        <a:ext cx="44196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文字方塊 78"/>
          <p:cNvSpPr txBox="1"/>
          <p:nvPr/>
        </p:nvSpPr>
        <p:spPr>
          <a:xfrm>
            <a:off x="577110" y="4336225"/>
            <a:ext cx="2669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 When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851615"/>
              </p:ext>
            </p:extLst>
          </p:nvPr>
        </p:nvGraphicFramePr>
        <p:xfrm>
          <a:off x="2163949" y="4399435"/>
          <a:ext cx="1206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99" name="Equation" r:id="rId8" imgW="1206360" imgH="342720" progId="Equation.DSMT4">
                  <p:embed/>
                </p:oleObj>
              </mc:Choice>
              <mc:Fallback>
                <p:oleObj name="Equation" r:id="rId8" imgW="12063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63949" y="4399435"/>
                        <a:ext cx="1206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文字方塊 79"/>
          <p:cNvSpPr txBox="1"/>
          <p:nvPr/>
        </p:nvSpPr>
        <p:spPr>
          <a:xfrm>
            <a:off x="3522576" y="4330089"/>
            <a:ext cx="26695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and </a:t>
            </a:r>
            <a:r>
              <a:rPr lang="en-US" altLang="zh-TW" i="1" dirty="0"/>
              <a:t>k</a:t>
            </a:r>
            <a:r>
              <a:rPr lang="en-US" altLang="zh-TW" dirty="0"/>
              <a:t> is an integer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232146"/>
              </p:ext>
            </p:extLst>
          </p:nvPr>
        </p:nvGraphicFramePr>
        <p:xfrm>
          <a:off x="1331640" y="4923216"/>
          <a:ext cx="914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00" name="Equation" r:id="rId10" imgW="914400" imgH="342720" progId="Equation.DSMT4">
                  <p:embed/>
                </p:oleObj>
              </mc:Choice>
              <mc:Fallback>
                <p:oleObj name="Equation" r:id="rId10" imgW="91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31640" y="4923216"/>
                        <a:ext cx="914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8584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11560" y="332656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 the view point of the spectrum, if</a:t>
            </a:r>
            <a:endParaRPr lang="zh-TW" altLang="en-US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364114"/>
              </p:ext>
            </p:extLst>
          </p:nvPr>
        </p:nvGraphicFramePr>
        <p:xfrm>
          <a:off x="1006731" y="2321307"/>
          <a:ext cx="28781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4" name="Equation" r:id="rId4" imgW="2844720" imgH="583920" progId="Equation.DSMT4">
                  <p:embed/>
                </p:oleObj>
              </mc:Choice>
              <mc:Fallback>
                <p:oleObj name="Equation" r:id="rId4" imgW="2844720" imgH="58392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6731" y="2321307"/>
                        <a:ext cx="2878138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395156"/>
              </p:ext>
            </p:extLst>
          </p:nvPr>
        </p:nvGraphicFramePr>
        <p:xfrm>
          <a:off x="1115616" y="974310"/>
          <a:ext cx="27940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5" name="Equation" r:id="rId6" imgW="2793960" imgH="583920" progId="Equation.DSMT4">
                  <p:embed/>
                </p:oleObj>
              </mc:Choice>
              <mc:Fallback>
                <p:oleObj name="Equation" r:id="rId6" imgW="27939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5616" y="974310"/>
                        <a:ext cx="27940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166081"/>
              </p:ext>
            </p:extLst>
          </p:nvPr>
        </p:nvGraphicFramePr>
        <p:xfrm>
          <a:off x="4606296" y="946115"/>
          <a:ext cx="2984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6" name="Equation" r:id="rId8" imgW="2984400" imgH="583920" progId="Equation.DSMT4">
                  <p:embed/>
                </p:oleObj>
              </mc:Choice>
              <mc:Fallback>
                <p:oleObj name="Equation" r:id="rId8" imgW="29844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606296" y="946115"/>
                        <a:ext cx="2984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08922" y="1588244"/>
            <a:ext cx="5616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244771"/>
              </p:ext>
            </p:extLst>
          </p:nvPr>
        </p:nvGraphicFramePr>
        <p:xfrm>
          <a:off x="4606296" y="2338954"/>
          <a:ext cx="3238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7" name="Equation" r:id="rId10" imgW="3238200" imgH="596880" progId="Equation.DSMT4">
                  <p:embed/>
                </p:oleObj>
              </mc:Choice>
              <mc:Fallback>
                <p:oleObj name="Equation" r:id="rId10" imgW="323820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06296" y="2338954"/>
                        <a:ext cx="3238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608922" y="3013061"/>
            <a:ext cx="15148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099290"/>
              </p:ext>
            </p:extLst>
          </p:nvPr>
        </p:nvGraphicFramePr>
        <p:xfrm>
          <a:off x="1835696" y="3109973"/>
          <a:ext cx="290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8" name="Equation" r:id="rId12" imgW="2908080" imgH="342720" progId="Equation.DSMT4">
                  <p:embed/>
                </p:oleObj>
              </mc:Choice>
              <mc:Fallback>
                <p:oleObj name="Equation" r:id="rId12" imgW="290808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835696" y="3109973"/>
                        <a:ext cx="2908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直線單箭頭接點 20"/>
          <p:cNvCxnSpPr/>
          <p:nvPr/>
        </p:nvCxnSpPr>
        <p:spPr>
          <a:xfrm>
            <a:off x="1582765" y="4702524"/>
            <a:ext cx="46805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05215"/>
              </p:ext>
            </p:extLst>
          </p:nvPr>
        </p:nvGraphicFramePr>
        <p:xfrm>
          <a:off x="442187" y="3769369"/>
          <a:ext cx="696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09" name="Equation" r:id="rId14" imgW="698400" imgH="380880" progId="Equation.DSMT4">
                  <p:embed/>
                </p:oleObj>
              </mc:Choice>
              <mc:Fallback>
                <p:oleObj name="Equation" r:id="rId14" imgW="698400" imgH="380880" progId="Equation.DSMT4">
                  <p:embed/>
                  <p:pic>
                    <p:nvPicPr>
                      <p:cNvPr id="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87" y="3769369"/>
                        <a:ext cx="69691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手繪多邊形 22"/>
          <p:cNvSpPr/>
          <p:nvPr/>
        </p:nvSpPr>
        <p:spPr>
          <a:xfrm>
            <a:off x="3176343" y="4079367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4" name="直線接點 23"/>
          <p:cNvCxnSpPr/>
          <p:nvPr/>
        </p:nvCxnSpPr>
        <p:spPr>
          <a:xfrm>
            <a:off x="3716218" y="3804853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284225"/>
              </p:ext>
            </p:extLst>
          </p:nvPr>
        </p:nvGraphicFramePr>
        <p:xfrm>
          <a:off x="3716218" y="3770957"/>
          <a:ext cx="7429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0" name="Equation" r:id="rId16" imgW="495000" imgH="253800" progId="Equation.DSMT4">
                  <p:embed/>
                </p:oleObj>
              </mc:Choice>
              <mc:Fallback>
                <p:oleObj name="Equation" r:id="rId16" imgW="495000" imgH="253800" progId="Equation.DSMT4">
                  <p:embed/>
                  <p:pic>
                    <p:nvPicPr>
                      <p:cNvPr id="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218" y="3770957"/>
                        <a:ext cx="7429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 flipH="1">
            <a:off x="5731690" y="4646712"/>
            <a:ext cx="98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-axis</a:t>
            </a:r>
            <a:endParaRPr lang="zh-TW" altLang="en-US" sz="2000" dirty="0"/>
          </a:p>
        </p:txBody>
      </p:sp>
      <p:sp>
        <p:nvSpPr>
          <p:cNvPr id="27" name="手繪多邊形 26"/>
          <p:cNvSpPr/>
          <p:nvPr/>
        </p:nvSpPr>
        <p:spPr>
          <a:xfrm>
            <a:off x="4663129" y="4089904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手繪多邊形 27"/>
          <p:cNvSpPr/>
          <p:nvPr/>
        </p:nvSpPr>
        <p:spPr>
          <a:xfrm>
            <a:off x="1724139" y="4079367"/>
            <a:ext cx="1128455" cy="623157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文字方塊 28"/>
          <p:cNvSpPr txBox="1"/>
          <p:nvPr/>
        </p:nvSpPr>
        <p:spPr>
          <a:xfrm>
            <a:off x="3397468" y="4659691"/>
            <a:ext cx="58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=0</a:t>
            </a:r>
            <a:endParaRPr lang="zh-TW" altLang="en-US" sz="2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018856" y="4659691"/>
            <a:ext cx="4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-</a:t>
            </a:r>
            <a:r>
              <a:rPr lang="en-US" altLang="zh-TW" sz="2000" i="1" dirty="0"/>
              <a:t>f</a:t>
            </a:r>
            <a:r>
              <a:rPr lang="en-US" altLang="zh-TW" sz="2000" i="1" baseline="-25000" dirty="0"/>
              <a:t>s</a:t>
            </a:r>
            <a:endParaRPr lang="zh-TW" altLang="en-US" sz="2000" i="1" baseline="-250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5125019" y="4637291"/>
            <a:ext cx="4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i="1" baseline="-25000" dirty="0"/>
              <a:t>s</a:t>
            </a:r>
            <a:endParaRPr lang="zh-TW" altLang="en-US" sz="2000" i="1" baseline="-25000" dirty="0"/>
          </a:p>
        </p:txBody>
      </p:sp>
      <p:sp>
        <p:nvSpPr>
          <p:cNvPr id="32" name="矩形 31"/>
          <p:cNvSpPr/>
          <p:nvPr/>
        </p:nvSpPr>
        <p:spPr>
          <a:xfrm>
            <a:off x="4106292" y="4646712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/>
              <a:t>B</a:t>
            </a:r>
            <a:endParaRPr lang="zh-TW" altLang="en-US" sz="2000" dirty="0"/>
          </a:p>
        </p:txBody>
      </p:sp>
      <p:sp>
        <p:nvSpPr>
          <p:cNvPr id="33" name="矩形 32"/>
          <p:cNvSpPr/>
          <p:nvPr/>
        </p:nvSpPr>
        <p:spPr>
          <a:xfrm>
            <a:off x="4458615" y="4656966"/>
            <a:ext cx="7731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s</a:t>
            </a:r>
            <a:r>
              <a:rPr lang="en-US" altLang="zh-TW" sz="2000" dirty="0" err="1">
                <a:sym typeface="Symbol" panose="05050102010706020507" pitchFamily="18" charset="2"/>
              </a:rPr>
              <a:t></a:t>
            </a:r>
            <a:r>
              <a:rPr lang="en-US" altLang="zh-TW" sz="2000" i="1" dirty="0" err="1"/>
              <a:t>B</a:t>
            </a:r>
            <a:endParaRPr lang="zh-TW" altLang="en-US" sz="2000" dirty="0"/>
          </a:p>
        </p:txBody>
      </p:sp>
      <p:cxnSp>
        <p:nvCxnSpPr>
          <p:cNvPr id="34" name="直線接點 33"/>
          <p:cNvCxnSpPr/>
          <p:nvPr/>
        </p:nvCxnSpPr>
        <p:spPr>
          <a:xfrm>
            <a:off x="5228621" y="3815107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2286253" y="3804853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1006731" y="6081388"/>
            <a:ext cx="5941533" cy="15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123029"/>
              </p:ext>
            </p:extLst>
          </p:nvPr>
        </p:nvGraphicFramePr>
        <p:xfrm>
          <a:off x="442187" y="5020375"/>
          <a:ext cx="6969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1" name="Equation" r:id="rId18" imgW="698400" imgH="406080" progId="Equation.DSMT4">
                  <p:embed/>
                </p:oleObj>
              </mc:Choice>
              <mc:Fallback>
                <p:oleObj name="Equation" r:id="rId18" imgW="698400" imgH="40608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87" y="5020375"/>
                        <a:ext cx="696912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手繪多邊形 38"/>
          <p:cNvSpPr/>
          <p:nvPr/>
        </p:nvSpPr>
        <p:spPr>
          <a:xfrm>
            <a:off x="3194942" y="5593463"/>
            <a:ext cx="1128455" cy="49291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0" name="直線接點 39"/>
          <p:cNvCxnSpPr/>
          <p:nvPr/>
        </p:nvCxnSpPr>
        <p:spPr>
          <a:xfrm>
            <a:off x="3734817" y="5188702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87593"/>
              </p:ext>
            </p:extLst>
          </p:nvPr>
        </p:nvGraphicFramePr>
        <p:xfrm>
          <a:off x="3740570" y="5155335"/>
          <a:ext cx="8953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12" name="Equation" r:id="rId20" imgW="596880" imgH="253800" progId="Equation.DSMT4">
                  <p:embed/>
                </p:oleObj>
              </mc:Choice>
              <mc:Fallback>
                <p:oleObj name="Equation" r:id="rId20" imgW="596880" imgH="253800" progId="Equation.DSMT4">
                  <p:embed/>
                  <p:pic>
                    <p:nvPicPr>
                      <p:cNvPr id="2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0570" y="5155335"/>
                        <a:ext cx="8953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/>
          <p:cNvSpPr txBox="1"/>
          <p:nvPr/>
        </p:nvSpPr>
        <p:spPr>
          <a:xfrm flipH="1">
            <a:off x="6534281" y="6040815"/>
            <a:ext cx="987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-axis</a:t>
            </a:r>
            <a:endParaRPr lang="zh-TW" altLang="en-US" sz="2000" dirty="0"/>
          </a:p>
        </p:txBody>
      </p:sp>
      <p:sp>
        <p:nvSpPr>
          <p:cNvPr id="43" name="手繪多邊形 42"/>
          <p:cNvSpPr/>
          <p:nvPr/>
        </p:nvSpPr>
        <p:spPr>
          <a:xfrm>
            <a:off x="5134830" y="5624138"/>
            <a:ext cx="1128455" cy="462235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手繪多邊形 43"/>
          <p:cNvSpPr/>
          <p:nvPr/>
        </p:nvSpPr>
        <p:spPr>
          <a:xfrm>
            <a:off x="1303085" y="5606442"/>
            <a:ext cx="1128455" cy="479931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文字方塊 44"/>
          <p:cNvSpPr txBox="1"/>
          <p:nvPr/>
        </p:nvSpPr>
        <p:spPr>
          <a:xfrm>
            <a:off x="3416067" y="6043540"/>
            <a:ext cx="587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/>
              <a:t>f</a:t>
            </a:r>
            <a:r>
              <a:rPr lang="en-US" altLang="zh-TW" sz="2000" dirty="0"/>
              <a:t>=0</a:t>
            </a:r>
            <a:endParaRPr lang="zh-TW" altLang="en-US" sz="2000" dirty="0"/>
          </a:p>
        </p:txBody>
      </p:sp>
      <p:sp>
        <p:nvSpPr>
          <p:cNvPr id="46" name="文字方塊 45"/>
          <p:cNvSpPr txBox="1"/>
          <p:nvPr/>
        </p:nvSpPr>
        <p:spPr>
          <a:xfrm>
            <a:off x="1597802" y="6043540"/>
            <a:ext cx="766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-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new</a:t>
            </a:r>
            <a:endParaRPr lang="zh-TW" altLang="en-US" sz="2000" i="1" baseline="-25000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5596719" y="6010603"/>
            <a:ext cx="666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new</a:t>
            </a:r>
            <a:endParaRPr lang="zh-TW" altLang="en-US" sz="2000" i="1" baseline="-25000" dirty="0"/>
          </a:p>
        </p:txBody>
      </p:sp>
      <p:sp>
        <p:nvSpPr>
          <p:cNvPr id="48" name="矩形 47"/>
          <p:cNvSpPr/>
          <p:nvPr/>
        </p:nvSpPr>
        <p:spPr>
          <a:xfrm>
            <a:off x="4124891" y="603056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i="1" dirty="0"/>
              <a:t>B</a:t>
            </a:r>
            <a:endParaRPr lang="zh-TW" altLang="en-US" sz="2000" dirty="0"/>
          </a:p>
        </p:txBody>
      </p:sp>
      <p:sp>
        <p:nvSpPr>
          <p:cNvPr id="49" name="矩形 48"/>
          <p:cNvSpPr/>
          <p:nvPr/>
        </p:nvSpPr>
        <p:spPr>
          <a:xfrm>
            <a:off x="4783586" y="6030278"/>
            <a:ext cx="919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new</a:t>
            </a:r>
            <a:r>
              <a:rPr lang="en-US" altLang="zh-TW" sz="2000" dirty="0" err="1">
                <a:sym typeface="Symbol" panose="05050102010706020507" pitchFamily="18" charset="2"/>
              </a:rPr>
              <a:t></a:t>
            </a:r>
            <a:r>
              <a:rPr lang="en-US" altLang="zh-TW" sz="2000" i="1" dirty="0" err="1"/>
              <a:t>B</a:t>
            </a:r>
            <a:endParaRPr lang="zh-TW" altLang="en-US" sz="2000" dirty="0"/>
          </a:p>
        </p:txBody>
      </p:sp>
      <p:cxnSp>
        <p:nvCxnSpPr>
          <p:cNvPr id="50" name="直線接點 49"/>
          <p:cNvCxnSpPr/>
          <p:nvPr/>
        </p:nvCxnSpPr>
        <p:spPr>
          <a:xfrm>
            <a:off x="5700322" y="5188419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>
          <a:xfrm>
            <a:off x="1865199" y="5188702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924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5.2  Discrete Fourier Transform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22141" y="1196752"/>
            <a:ext cx="8054315" cy="95410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5.2.1  Derivation and Definitions of the Discrete Fourier Transform 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580660" y="2286586"/>
            <a:ext cx="8137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To process discrete functions, the continuous Fourier transform should be converted into the discrete version. 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020481"/>
              </p:ext>
            </p:extLst>
          </p:nvPr>
        </p:nvGraphicFramePr>
        <p:xfrm>
          <a:off x="2346259" y="3644369"/>
          <a:ext cx="2870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78" name="Equation" r:id="rId3" imgW="2869920" imgH="558720" progId="Equation.DSMT4">
                  <p:embed/>
                </p:oleObj>
              </mc:Choice>
              <mc:Fallback>
                <p:oleObj name="Equation" r:id="rId3" imgW="286992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6259" y="3644369"/>
                        <a:ext cx="28702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18693" y="3213482"/>
            <a:ext cx="36932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Continuous Fourier transform: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830" y="4351294"/>
            <a:ext cx="1677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we set 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314012"/>
              </p:ext>
            </p:extLst>
          </p:nvPr>
        </p:nvGraphicFramePr>
        <p:xfrm>
          <a:off x="2483768" y="4782181"/>
          <a:ext cx="2209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79" name="Equation" r:id="rId5" imgW="2209680" imgH="380880" progId="Equation.DSMT4">
                  <p:embed/>
                </p:oleObj>
              </mc:Choice>
              <mc:Fallback>
                <p:oleObj name="Equation" r:id="rId5" imgW="2209680" imgH="3808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83768" y="4782181"/>
                        <a:ext cx="2209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582282" y="5273662"/>
            <a:ext cx="1677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55844"/>
              </p:ext>
            </p:extLst>
          </p:nvPr>
        </p:nvGraphicFramePr>
        <p:xfrm>
          <a:off x="1907704" y="5754895"/>
          <a:ext cx="3949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80" name="Equation" r:id="rId7" imgW="3949560" imgH="622080" progId="Equation.DSMT4">
                  <p:embed/>
                </p:oleObj>
              </mc:Choice>
              <mc:Fallback>
                <p:oleObj name="Equation" r:id="rId7" imgW="3949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04" y="5754895"/>
                        <a:ext cx="3949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626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7113" y="428030"/>
            <a:ext cx="6186362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zh-TW" sz="1800" b="1" dirty="0"/>
              <a:t>Sampling and Discrete Fourier Transform </a:t>
            </a:r>
            <a:endParaRPr lang="zh-TW" altLang="en-US" sz="1800" dirty="0"/>
          </a:p>
        </p:txBody>
      </p:sp>
      <p:sp>
        <p:nvSpPr>
          <p:cNvPr id="18" name="矩形 17"/>
          <p:cNvSpPr/>
          <p:nvPr/>
        </p:nvSpPr>
        <p:spPr>
          <a:xfrm>
            <a:off x="340480" y="2024444"/>
            <a:ext cx="14250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Sampling and Discrete</a:t>
            </a:r>
          </a:p>
          <a:p>
            <a:pPr algn="ctr"/>
            <a:r>
              <a:rPr lang="en-US" altLang="zh-TW" sz="1800" dirty="0"/>
              <a:t>Fourier Transform </a:t>
            </a:r>
            <a:endParaRPr lang="zh-TW" altLang="en-US" sz="1800" dirty="0"/>
          </a:p>
        </p:txBody>
      </p:sp>
      <p:sp>
        <p:nvSpPr>
          <p:cNvPr id="20" name="Line 3"/>
          <p:cNvSpPr>
            <a:spLocks noChangeShapeType="1"/>
          </p:cNvSpPr>
          <p:nvPr/>
        </p:nvSpPr>
        <p:spPr bwMode="auto">
          <a:xfrm flipV="1">
            <a:off x="1542232" y="2741865"/>
            <a:ext cx="43204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1974278" y="1645896"/>
            <a:ext cx="4623" cy="21031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 flipV="1">
            <a:off x="1974278" y="1640892"/>
            <a:ext cx="41818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9" name="矩形 18"/>
          <p:cNvSpPr/>
          <p:nvPr/>
        </p:nvSpPr>
        <p:spPr>
          <a:xfrm>
            <a:off x="2590107" y="1196752"/>
            <a:ext cx="237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Sampling (Sec. 5-1-2)</a:t>
            </a:r>
            <a:endParaRPr lang="zh-TW" altLang="en-US" sz="1800" dirty="0"/>
          </a:p>
        </p:txBody>
      </p:sp>
      <p:sp>
        <p:nvSpPr>
          <p:cNvPr id="51" name="Line 3"/>
          <p:cNvSpPr>
            <a:spLocks noChangeShapeType="1"/>
          </p:cNvSpPr>
          <p:nvPr/>
        </p:nvSpPr>
        <p:spPr bwMode="auto">
          <a:xfrm flipV="1">
            <a:off x="2392464" y="1391981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2" name="Line 4"/>
          <p:cNvSpPr>
            <a:spLocks noChangeShapeType="1"/>
          </p:cNvSpPr>
          <p:nvPr/>
        </p:nvSpPr>
        <p:spPr bwMode="auto">
          <a:xfrm flipH="1">
            <a:off x="2392464" y="1395528"/>
            <a:ext cx="0" cy="5040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57" name="Line 3"/>
          <p:cNvSpPr>
            <a:spLocks noChangeShapeType="1"/>
          </p:cNvSpPr>
          <p:nvPr/>
        </p:nvSpPr>
        <p:spPr bwMode="auto">
          <a:xfrm flipV="1">
            <a:off x="2387842" y="1899584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74" name="矩形 73"/>
          <p:cNvSpPr/>
          <p:nvPr/>
        </p:nvSpPr>
        <p:spPr>
          <a:xfrm>
            <a:off x="2585644" y="1708586"/>
            <a:ext cx="2916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Reconstruction (Sec. 5-1-3)</a:t>
            </a:r>
            <a:endParaRPr lang="zh-TW" altLang="en-US" sz="1800" dirty="0"/>
          </a:p>
        </p:txBody>
      </p:sp>
      <p:sp>
        <p:nvSpPr>
          <p:cNvPr id="110" name="Line 3"/>
          <p:cNvSpPr>
            <a:spLocks noChangeShapeType="1"/>
          </p:cNvSpPr>
          <p:nvPr/>
        </p:nvSpPr>
        <p:spPr bwMode="auto">
          <a:xfrm>
            <a:off x="1974277" y="3749089"/>
            <a:ext cx="32971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11" name="矩形 110"/>
          <p:cNvSpPr/>
          <p:nvPr/>
        </p:nvSpPr>
        <p:spPr>
          <a:xfrm>
            <a:off x="2258664" y="3440455"/>
            <a:ext cx="2543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Discrete Fourier </a:t>
            </a:r>
            <a:br>
              <a:rPr lang="en-US" altLang="zh-TW" sz="2000" dirty="0"/>
            </a:br>
            <a:r>
              <a:rPr lang="en-US" altLang="zh-TW" sz="2000" dirty="0"/>
              <a:t>Transform (Sec. 5-2-1)</a:t>
            </a:r>
            <a:endParaRPr lang="zh-TW" altLang="en-US" sz="2000" dirty="0"/>
          </a:p>
        </p:txBody>
      </p:sp>
      <p:sp>
        <p:nvSpPr>
          <p:cNvPr id="112" name="Line 3"/>
          <p:cNvSpPr>
            <a:spLocks noChangeShapeType="1"/>
          </p:cNvSpPr>
          <p:nvPr/>
        </p:nvSpPr>
        <p:spPr bwMode="auto">
          <a:xfrm>
            <a:off x="4119494" y="3677081"/>
            <a:ext cx="6145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13" name="Line 4"/>
          <p:cNvSpPr>
            <a:spLocks noChangeShapeType="1"/>
          </p:cNvSpPr>
          <p:nvPr/>
        </p:nvSpPr>
        <p:spPr bwMode="auto">
          <a:xfrm>
            <a:off x="4729451" y="3224447"/>
            <a:ext cx="20321" cy="15327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14" name="Line 3"/>
          <p:cNvSpPr>
            <a:spLocks noChangeShapeType="1"/>
          </p:cNvSpPr>
          <p:nvPr/>
        </p:nvSpPr>
        <p:spPr bwMode="auto">
          <a:xfrm>
            <a:off x="4729451" y="3224448"/>
            <a:ext cx="6145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15" name="矩形 114"/>
          <p:cNvSpPr/>
          <p:nvPr/>
        </p:nvSpPr>
        <p:spPr>
          <a:xfrm>
            <a:off x="5359729" y="3558718"/>
            <a:ext cx="2509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Properties (Sec. 5-2-3)</a:t>
            </a:r>
            <a:endParaRPr lang="zh-TW" altLang="en-US" sz="2000" dirty="0"/>
          </a:p>
        </p:txBody>
      </p:sp>
      <p:sp>
        <p:nvSpPr>
          <p:cNvPr id="116" name="Line 3"/>
          <p:cNvSpPr>
            <a:spLocks noChangeShapeType="1"/>
          </p:cNvSpPr>
          <p:nvPr/>
        </p:nvSpPr>
        <p:spPr bwMode="auto">
          <a:xfrm>
            <a:off x="4729451" y="3808201"/>
            <a:ext cx="6145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17" name="矩形 116"/>
          <p:cNvSpPr/>
          <p:nvPr/>
        </p:nvSpPr>
        <p:spPr>
          <a:xfrm>
            <a:off x="5384673" y="4093041"/>
            <a:ext cx="2680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Complexity (Sec. 5-2-4)</a:t>
            </a:r>
            <a:endParaRPr lang="zh-TW" altLang="en-US" sz="2000" dirty="0"/>
          </a:p>
        </p:txBody>
      </p:sp>
      <p:sp>
        <p:nvSpPr>
          <p:cNvPr id="118" name="Line 3"/>
          <p:cNvSpPr>
            <a:spLocks noChangeShapeType="1"/>
          </p:cNvSpPr>
          <p:nvPr/>
        </p:nvSpPr>
        <p:spPr bwMode="auto">
          <a:xfrm>
            <a:off x="4749772" y="4293096"/>
            <a:ext cx="6145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19" name="矩形 118"/>
          <p:cNvSpPr/>
          <p:nvPr/>
        </p:nvSpPr>
        <p:spPr>
          <a:xfrm>
            <a:off x="5308238" y="2783726"/>
            <a:ext cx="3122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Implementing the Continuous FT (Sec. 5-2-2)</a:t>
            </a:r>
            <a:endParaRPr lang="zh-TW" altLang="en-US" sz="2000" dirty="0"/>
          </a:p>
        </p:txBody>
      </p:sp>
      <p:sp>
        <p:nvSpPr>
          <p:cNvPr id="120" name="Line 3"/>
          <p:cNvSpPr>
            <a:spLocks noChangeShapeType="1"/>
          </p:cNvSpPr>
          <p:nvPr/>
        </p:nvSpPr>
        <p:spPr bwMode="auto">
          <a:xfrm>
            <a:off x="4749772" y="4757065"/>
            <a:ext cx="6145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121" name="矩形 120"/>
          <p:cNvSpPr/>
          <p:nvPr/>
        </p:nvSpPr>
        <p:spPr>
          <a:xfrm>
            <a:off x="5341502" y="4530458"/>
            <a:ext cx="31222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2D Version (Sec. 5-2-5)</a:t>
            </a:r>
            <a:endParaRPr lang="zh-TW" altLang="en-US" sz="2000" dirty="0"/>
          </a:p>
        </p:txBody>
      </p:sp>
      <p:sp>
        <p:nvSpPr>
          <p:cNvPr id="33" name="Line 3"/>
          <p:cNvSpPr>
            <a:spLocks noChangeShapeType="1"/>
          </p:cNvSpPr>
          <p:nvPr/>
        </p:nvSpPr>
        <p:spPr bwMode="auto">
          <a:xfrm flipV="1">
            <a:off x="4913565" y="1391981"/>
            <a:ext cx="28699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 sz="1800"/>
          </a:p>
        </p:txBody>
      </p:sp>
      <p:sp>
        <p:nvSpPr>
          <p:cNvPr id="34" name="矩形 33"/>
          <p:cNvSpPr/>
          <p:nvPr/>
        </p:nvSpPr>
        <p:spPr>
          <a:xfrm>
            <a:off x="5122549" y="1123282"/>
            <a:ext cx="2702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800" dirty="0"/>
              <a:t>Varying the Sampling Rate </a:t>
            </a:r>
            <a:br>
              <a:rPr lang="en-US" altLang="zh-TW" sz="1800" dirty="0"/>
            </a:br>
            <a:r>
              <a:rPr lang="en-US" altLang="zh-TW" sz="1800" dirty="0"/>
              <a:t>(Sec. 5-1-4)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803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439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087102"/>
              </p:ext>
            </p:extLst>
          </p:nvPr>
        </p:nvGraphicFramePr>
        <p:xfrm>
          <a:off x="1547664" y="548680"/>
          <a:ext cx="3949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999" name="Equation" r:id="rId3" imgW="3949560" imgH="622080" progId="Equation.DSMT4">
                  <p:embed/>
                </p:oleObj>
              </mc:Choice>
              <mc:Fallback>
                <p:oleObj name="Equation" r:id="rId3" imgW="3949560" imgH="622080" progId="Equation.DSMT4">
                  <p:embed/>
                  <p:pic>
                    <p:nvPicPr>
                      <p:cNvPr id="6" name="物件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548680"/>
                        <a:ext cx="3949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/>
          <p:cNvSpPr txBox="1"/>
          <p:nvPr/>
        </p:nvSpPr>
        <p:spPr>
          <a:xfrm>
            <a:off x="709142" y="1268760"/>
            <a:ext cx="1677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Specially, if </a:t>
            </a:r>
            <a:endParaRPr lang="zh-TW" altLang="en-US" dirty="0"/>
          </a:p>
        </p:txBody>
      </p:sp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111004"/>
              </p:ext>
            </p:extLst>
          </p:nvPr>
        </p:nvGraphicFramePr>
        <p:xfrm>
          <a:off x="1668635" y="1841173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0" name="Equation" r:id="rId5" imgW="1434960" imgH="380880" progId="Equation.DSMT4">
                  <p:embed/>
                </p:oleObj>
              </mc:Choice>
              <mc:Fallback>
                <p:oleObj name="Equation" r:id="rId5" imgW="1434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68635" y="1841173"/>
                        <a:ext cx="1435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712184" y="2369840"/>
            <a:ext cx="1677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230780"/>
              </p:ext>
            </p:extLst>
          </p:nvPr>
        </p:nvGraphicFramePr>
        <p:xfrm>
          <a:off x="1547663" y="2996952"/>
          <a:ext cx="347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001" name="Equation" r:id="rId7" imgW="3479760" imgH="647640" progId="Equation.DSMT4">
                  <p:embed/>
                </p:oleObj>
              </mc:Choice>
              <mc:Fallback>
                <p:oleObj name="Equation" r:id="rId7" imgW="347976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3" y="2996952"/>
                        <a:ext cx="34798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1591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449959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Discrete Fourier Transform (DFT)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677396"/>
              </p:ext>
            </p:extLst>
          </p:nvPr>
        </p:nvGraphicFramePr>
        <p:xfrm>
          <a:off x="1583849" y="1019836"/>
          <a:ext cx="4127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4" name="Equation" r:id="rId3" imgW="4127400" imgH="749160" progId="Equation.DSMT4">
                  <p:embed/>
                </p:oleObj>
              </mc:Choice>
              <mc:Fallback>
                <p:oleObj name="Equation" r:id="rId3" imgW="4127400" imgH="749160" progId="Equation.DSMT4">
                  <p:embed/>
                  <p:pic>
                    <p:nvPicPr>
                      <p:cNvPr id="14" name="物件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3849" y="1019836"/>
                        <a:ext cx="4127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02432" y="2018956"/>
            <a:ext cx="5040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Inverse Discrete Fourier Transform (IDFT)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763920"/>
              </p:ext>
            </p:extLst>
          </p:nvPr>
        </p:nvGraphicFramePr>
        <p:xfrm>
          <a:off x="1583849" y="2637481"/>
          <a:ext cx="4508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5" name="Equation" r:id="rId5" imgW="4508280" imgH="749160" progId="Equation.DSMT4">
                  <p:embed/>
                </p:oleObj>
              </mc:Choice>
              <mc:Fallback>
                <p:oleObj name="Equation" r:id="rId5" imgW="4508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3849" y="2637481"/>
                        <a:ext cx="4508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683568" y="3471220"/>
            <a:ext cx="4661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Note that the output of </a:t>
            </a:r>
            <a:r>
              <a:rPr lang="en-US" altLang="zh-TW" i="1" dirty="0"/>
              <a:t>g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is periodic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324160"/>
              </p:ext>
            </p:extLst>
          </p:nvPr>
        </p:nvGraphicFramePr>
        <p:xfrm>
          <a:off x="1907766" y="4151927"/>
          <a:ext cx="2032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6" name="Equation" r:id="rId7" imgW="2031840" imgH="368280" progId="Equation.DSMT4">
                  <p:embed/>
                </p:oleObj>
              </mc:Choice>
              <mc:Fallback>
                <p:oleObj name="Equation" r:id="rId7" imgW="2031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07766" y="4151927"/>
                        <a:ext cx="2032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:a16="http://schemas.microsoft.com/office/drawing/2014/main" id="{15D1063D-DD57-4946-A0A0-B2E4FABF3674}"/>
              </a:ext>
            </a:extLst>
          </p:cNvPr>
          <p:cNvSpPr txBox="1"/>
          <p:nvPr/>
        </p:nvSpPr>
        <p:spPr>
          <a:xfrm>
            <a:off x="711966" y="4824773"/>
            <a:ext cx="4661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Also note that, on page 439, </a:t>
            </a:r>
            <a:endParaRPr lang="zh-TW" altLang="en-US" dirty="0"/>
          </a:p>
        </p:txBody>
      </p:sp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15C0AF87-B2A0-4876-85D2-DF282BBD1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286742"/>
              </p:ext>
            </p:extLst>
          </p:nvPr>
        </p:nvGraphicFramePr>
        <p:xfrm>
          <a:off x="2068624" y="5442893"/>
          <a:ext cx="3276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47" name="Equation" r:id="rId9" imgW="3276360" imgH="444240" progId="Equation.DSMT4">
                  <p:embed/>
                </p:oleObj>
              </mc:Choice>
              <mc:Fallback>
                <p:oleObj name="Equation" r:id="rId9" imgW="3276360" imgH="444240" progId="Equation.DSMT4">
                  <p:embed/>
                  <p:pic>
                    <p:nvPicPr>
                      <p:cNvPr id="18" name="物件 17">
                        <a:extLst>
                          <a:ext uri="{FF2B5EF4-FFF2-40B4-BE49-F238E27FC236}">
                            <a16:creationId xmlns:a16="http://schemas.microsoft.com/office/drawing/2014/main" id="{01DB50F6-C417-4D66-988B-1791FB855A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68624" y="5442893"/>
                        <a:ext cx="3276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>
            <a:extLst>
              <a:ext uri="{FF2B5EF4-FFF2-40B4-BE49-F238E27FC236}">
                <a16:creationId xmlns:a16="http://schemas.microsoft.com/office/drawing/2014/main" id="{37BDDF28-09CB-4C1B-BE3E-8CA63AEF8F3F}"/>
              </a:ext>
            </a:extLst>
          </p:cNvPr>
          <p:cNvSpPr txBox="1"/>
          <p:nvPr/>
        </p:nvSpPr>
        <p:spPr>
          <a:xfrm>
            <a:off x="5220072" y="1545849"/>
            <a:ext cx="29949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i="1" dirty="0">
                <a:solidFill>
                  <a:srgbClr val="3333FF"/>
                </a:solidFill>
              </a:rPr>
              <a:t>m</a:t>
            </a:r>
            <a:r>
              <a:rPr lang="en-US" altLang="zh-TW" dirty="0">
                <a:solidFill>
                  <a:srgbClr val="3333FF"/>
                </a:solidFill>
              </a:rPr>
              <a:t>, </a:t>
            </a:r>
            <a:r>
              <a:rPr lang="en-US" altLang="zh-TW" i="1" dirty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 = 0, 1, 2, …, </a:t>
            </a:r>
            <a:r>
              <a:rPr lang="en-US" altLang="zh-TW" i="1" dirty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-1</a:t>
            </a:r>
            <a:endParaRPr lang="zh-TW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66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5446" y="332656"/>
            <a:ext cx="7541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The DFT and the IDFT form a transform pair since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079791"/>
              </p:ext>
            </p:extLst>
          </p:nvPr>
        </p:nvGraphicFramePr>
        <p:xfrm>
          <a:off x="496926" y="887001"/>
          <a:ext cx="4940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60" name="Equation" r:id="rId3" imgW="4940280" imgH="749160" progId="Equation.DSMT4">
                  <p:embed/>
                </p:oleObj>
              </mc:Choice>
              <mc:Fallback>
                <p:oleObj name="Equation" r:id="rId3" imgW="4940280" imgH="74916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926" y="887001"/>
                        <a:ext cx="4940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723608"/>
              </p:ext>
            </p:extLst>
          </p:nvPr>
        </p:nvGraphicFramePr>
        <p:xfrm>
          <a:off x="5443332" y="865991"/>
          <a:ext cx="3302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61" name="Equation" r:id="rId5" imgW="3301920" imgH="774360" progId="Equation.DSMT4">
                  <p:embed/>
                </p:oleObj>
              </mc:Choice>
              <mc:Fallback>
                <p:oleObj name="Equation" r:id="rId5" imgW="3301920" imgH="77436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3332" y="865991"/>
                        <a:ext cx="33020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410314" y="1930696"/>
            <a:ext cx="1205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Because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153499"/>
              </p:ext>
            </p:extLst>
          </p:nvPr>
        </p:nvGraphicFramePr>
        <p:xfrm>
          <a:off x="895332" y="2492896"/>
          <a:ext cx="3848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62" name="Equation" r:id="rId7" imgW="3848040" imgH="749160" progId="Equation.DSMT4">
                  <p:embed/>
                </p:oleObj>
              </mc:Choice>
              <mc:Fallback>
                <p:oleObj name="Equation" r:id="rId7" imgW="384804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5332" y="2492896"/>
                        <a:ext cx="3848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5359828" y="2652102"/>
            <a:ext cx="1205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</a:t>
            </a:r>
            <a:r>
              <a:rPr lang="en-US" altLang="zh-TW" dirty="0"/>
              <a:t> 0,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325365"/>
              </p:ext>
            </p:extLst>
          </p:nvPr>
        </p:nvGraphicFramePr>
        <p:xfrm>
          <a:off x="895332" y="3383854"/>
          <a:ext cx="1511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63" name="Equation" r:id="rId9" imgW="1511280" imgH="749160" progId="Equation.DSMT4">
                  <p:embed/>
                </p:oleObj>
              </mc:Choice>
              <mc:Fallback>
                <p:oleObj name="Equation" r:id="rId9" imgW="15112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5332" y="3383854"/>
                        <a:ext cx="1511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2967076" y="3445984"/>
            <a:ext cx="1205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if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=</a:t>
            </a:r>
            <a:r>
              <a:rPr lang="en-US" altLang="zh-TW" dirty="0"/>
              <a:t> 0,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70135"/>
              </p:ext>
            </p:extLst>
          </p:nvPr>
        </p:nvGraphicFramePr>
        <p:xfrm>
          <a:off x="913181" y="4336942"/>
          <a:ext cx="2832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64" name="Equation" r:id="rId11" imgW="2831760" imgH="749160" progId="Equation.DSMT4">
                  <p:embed/>
                </p:oleObj>
              </mc:Choice>
              <mc:Fallback>
                <p:oleObj name="Equation" r:id="rId11" imgW="283176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13181" y="4336942"/>
                        <a:ext cx="2832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455873"/>
              </p:ext>
            </p:extLst>
          </p:nvPr>
        </p:nvGraphicFramePr>
        <p:xfrm>
          <a:off x="722313" y="5308080"/>
          <a:ext cx="5397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65" name="Equation" r:id="rId13" imgW="5397480" imgH="749160" progId="Equation.DSMT4">
                  <p:embed/>
                </p:oleObj>
              </mc:Choice>
              <mc:Fallback>
                <p:oleObj name="Equation" r:id="rId13" imgW="539748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2313" y="5308080"/>
                        <a:ext cx="5397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/>
          <p:cNvCxnSpPr/>
          <p:nvPr/>
        </p:nvCxnSpPr>
        <p:spPr>
          <a:xfrm flipH="1">
            <a:off x="3745281" y="4133154"/>
            <a:ext cx="754711" cy="5402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572000" y="3876871"/>
            <a:ext cx="387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unit impulse function </a:t>
            </a:r>
            <a:br>
              <a:rPr lang="en-US" altLang="zh-TW" dirty="0"/>
            </a:br>
            <a:r>
              <a:rPr lang="en-US" altLang="zh-TW" dirty="0"/>
              <a:t>(discrete Dirac delta function)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8782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924627"/>
              </p:ext>
            </p:extLst>
          </p:nvPr>
        </p:nvGraphicFramePr>
        <p:xfrm>
          <a:off x="2483768" y="1206859"/>
          <a:ext cx="23114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39" name="Equation" r:id="rId3" imgW="2311200" imgH="774360" progId="Equation.DSMT4">
                  <p:embed/>
                </p:oleObj>
              </mc:Choice>
              <mc:Fallback>
                <p:oleObj name="Equation" r:id="rId3" imgW="2311200" imgH="77436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3768" y="1206859"/>
                        <a:ext cx="23114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251520" y="425213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Unit Impulse Function (discrete Dirac delta function)</a:t>
            </a:r>
            <a:endParaRPr lang="zh-TW" altLang="en-US" dirty="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060699" y="3212976"/>
            <a:ext cx="331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Oval 7"/>
          <p:cNvSpPr>
            <a:spLocks noChangeArrowheads="1"/>
          </p:cNvSpPr>
          <p:nvPr/>
        </p:nvSpPr>
        <p:spPr bwMode="auto">
          <a:xfrm>
            <a:off x="2708399" y="3139951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2276599" y="3139951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4910261" y="3139951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4478461" y="3139951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3159962" y="3149669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3594224" y="2563689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4038724" y="3139951"/>
            <a:ext cx="107950" cy="1079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20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3645024" y="2636714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5084886" y="3139951"/>
            <a:ext cx="431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i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2127374" y="3212976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>
                <a:latin typeface="Times New Roman" panose="02020603050405020304" pitchFamily="18" charset="0"/>
              </a:rPr>
              <a:t>-3   -2    -1    0     1     2     3</a:t>
            </a:r>
          </a:p>
        </p:txBody>
      </p:sp>
      <p:sp>
        <p:nvSpPr>
          <p:cNvPr id="32" name="Text Box 19"/>
          <p:cNvSpPr txBox="1">
            <a:spLocks noChangeArrowheads="1"/>
          </p:cNvSpPr>
          <p:nvPr/>
        </p:nvSpPr>
        <p:spPr bwMode="auto">
          <a:xfrm>
            <a:off x="3521881" y="2203326"/>
            <a:ext cx="36058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000" dirty="0">
                <a:latin typeface="Times New Roman" panose="02020603050405020304" pitchFamily="18" charset="0"/>
              </a:rPr>
              <a:t>1 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497818" y="3935894"/>
            <a:ext cx="81786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unit impulse function has an explicit form. It does not a limitation of a distribution. 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A7F90D2-2BCB-405D-B767-40572ED6FC09}"/>
              </a:ext>
            </a:extLst>
          </p:cNvPr>
          <p:cNvSpPr txBox="1"/>
          <p:nvPr/>
        </p:nvSpPr>
        <p:spPr>
          <a:xfrm>
            <a:off x="1441822" y="4874722"/>
            <a:ext cx="3090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Compared to page 341, </a:t>
            </a:r>
            <a:endParaRPr lang="zh-TW" altLang="en-US" dirty="0"/>
          </a:p>
        </p:txBody>
      </p:sp>
      <p:graphicFrame>
        <p:nvGraphicFramePr>
          <p:cNvPr id="27" name="物件 26">
            <a:extLst>
              <a:ext uri="{FF2B5EF4-FFF2-40B4-BE49-F238E27FC236}">
                <a16:creationId xmlns:a16="http://schemas.microsoft.com/office/drawing/2014/main" id="{5DEAE5A5-06DA-413C-9E3C-3AAA0F8CB2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966374"/>
              </p:ext>
            </p:extLst>
          </p:nvPr>
        </p:nvGraphicFramePr>
        <p:xfrm>
          <a:off x="4478461" y="4936712"/>
          <a:ext cx="217170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0" name="Equation" r:id="rId5" imgW="2171520" imgH="1485720" progId="Equation.DSMT4">
                  <p:embed/>
                </p:oleObj>
              </mc:Choice>
              <mc:Fallback>
                <p:oleObj name="Equation" r:id="rId5" imgW="2171520" imgH="148572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78461" y="4936712"/>
                        <a:ext cx="2171700" cy="148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2919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251520" y="677941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Other possible definitions of the DFT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80942"/>
              </p:ext>
            </p:extLst>
          </p:nvPr>
        </p:nvGraphicFramePr>
        <p:xfrm>
          <a:off x="2915816" y="1268760"/>
          <a:ext cx="2768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8" name="Equation" r:id="rId3" imgW="2768400" imgH="799920" progId="Equation.DSMT4">
                  <p:embed/>
                </p:oleObj>
              </mc:Choice>
              <mc:Fallback>
                <p:oleObj name="Equation" r:id="rId3" imgW="2768400" imgH="79992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6" y="1268760"/>
                        <a:ext cx="2768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289104"/>
              </p:ext>
            </p:extLst>
          </p:nvPr>
        </p:nvGraphicFramePr>
        <p:xfrm>
          <a:off x="2915816" y="2280866"/>
          <a:ext cx="2984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59" name="Equation" r:id="rId5" imgW="2984400" imgH="799920" progId="Equation.DSMT4">
                  <p:embed/>
                </p:oleObj>
              </mc:Choice>
              <mc:Fallback>
                <p:oleObj name="Equation" r:id="rId5" imgW="2984400" imgH="799920" progId="Equation.DSMT4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15816" y="2280866"/>
                        <a:ext cx="2984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403648" y="1465379"/>
            <a:ext cx="718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DFT</a:t>
            </a:r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403648" y="2417955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IDFT</a:t>
            </a:r>
            <a:endParaRPr lang="zh-TW" altLang="en-US" dirty="0"/>
          </a:p>
        </p:txBody>
      </p:sp>
      <p:graphicFrame>
        <p:nvGraphicFramePr>
          <p:cNvPr id="34" name="物件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865837"/>
              </p:ext>
            </p:extLst>
          </p:nvPr>
        </p:nvGraphicFramePr>
        <p:xfrm>
          <a:off x="2884984" y="3429658"/>
          <a:ext cx="2971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0" name="Equation" r:id="rId7" imgW="2971800" imgH="749160" progId="Equation.DSMT4">
                  <p:embed/>
                </p:oleObj>
              </mc:Choice>
              <mc:Fallback>
                <p:oleObj name="Equation" r:id="rId7" imgW="2971800" imgH="74916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84984" y="3429658"/>
                        <a:ext cx="29718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物件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597012"/>
              </p:ext>
            </p:extLst>
          </p:nvPr>
        </p:nvGraphicFramePr>
        <p:xfrm>
          <a:off x="2898575" y="4441764"/>
          <a:ext cx="2959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1" name="Equation" r:id="rId9" imgW="2958840" imgH="749160" progId="Equation.DSMT4">
                  <p:embed/>
                </p:oleObj>
              </mc:Choice>
              <mc:Fallback>
                <p:oleObj name="Equation" r:id="rId9" imgW="2958840" imgH="749160" progId="Equation.DSMT4">
                  <p:embed/>
                  <p:pic>
                    <p:nvPicPr>
                      <p:cNvPr id="27" name="物件 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898575" y="4441764"/>
                        <a:ext cx="2959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矩形 35"/>
          <p:cNvSpPr/>
          <p:nvPr/>
        </p:nvSpPr>
        <p:spPr>
          <a:xfrm>
            <a:off x="1403648" y="3626277"/>
            <a:ext cx="71846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DFT</a:t>
            </a:r>
            <a:endParaRPr lang="zh-TW" altLang="en-US" dirty="0"/>
          </a:p>
        </p:txBody>
      </p:sp>
      <p:sp>
        <p:nvSpPr>
          <p:cNvPr id="37" name="矩形 36"/>
          <p:cNvSpPr/>
          <p:nvPr/>
        </p:nvSpPr>
        <p:spPr>
          <a:xfrm>
            <a:off x="1403648" y="4578853"/>
            <a:ext cx="8130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IDFT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7034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92772" y="427038"/>
            <a:ext cx="805431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5.2.2  Implementing Continuous FT by the DFT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07461" y="1163231"/>
            <a:ext cx="8424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Suppose that we want to calculate the continuous FT of </a:t>
            </a: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digitally and  </a:t>
            </a:r>
            <a:endParaRPr lang="zh-TW" altLang="en-US" dirty="0"/>
          </a:p>
        </p:txBody>
      </p:sp>
      <p:graphicFrame>
        <p:nvGraphicFramePr>
          <p:cNvPr id="27" name="物件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452781"/>
              </p:ext>
            </p:extLst>
          </p:nvPr>
        </p:nvGraphicFramePr>
        <p:xfrm>
          <a:off x="1907704" y="1807091"/>
          <a:ext cx="1016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8" name="Equation" r:id="rId3" imgW="1015920" imgH="368280" progId="Equation.DSMT4">
                  <p:embed/>
                </p:oleObj>
              </mc:Choice>
              <mc:Fallback>
                <p:oleObj name="Equation" r:id="rId3" imgW="1015920" imgH="36828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807091"/>
                        <a:ext cx="1016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3774108" y="1744504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 [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,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baseline="-25000" dirty="0">
                <a:sym typeface="Symbol" panose="05050102010706020507" pitchFamily="18" charset="2"/>
              </a:rPr>
              <a:t>1</a:t>
            </a:r>
            <a:r>
              <a:rPr lang="en-US" altLang="zh-TW" dirty="0">
                <a:sym typeface="Symbol" panose="05050102010706020507" pitchFamily="18" charset="2"/>
              </a:rPr>
              <a:t>+</a:t>
            </a:r>
            <a:r>
              <a:rPr lang="en-US" altLang="zh-TW" i="1" dirty="0">
                <a:sym typeface="Symbol" panose="05050102010706020507" pitchFamily="18" charset="2"/>
              </a:rPr>
              <a:t>T</a:t>
            </a:r>
            <a:r>
              <a:rPr lang="en-US" altLang="zh-TW" dirty="0">
                <a:sym typeface="Symbol" panose="05050102010706020507" pitchFamily="18" charset="2"/>
              </a:rPr>
              <a:t>]   </a:t>
            </a:r>
            <a:endParaRPr lang="zh-TW" altLang="en-US" dirty="0"/>
          </a:p>
        </p:txBody>
      </p:sp>
      <p:sp>
        <p:nvSpPr>
          <p:cNvPr id="34" name="文字方塊 33"/>
          <p:cNvSpPr txBox="1"/>
          <p:nvPr/>
        </p:nvSpPr>
        <p:spPr>
          <a:xfrm>
            <a:off x="867373" y="3462258"/>
            <a:ext cx="1851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 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147621"/>
              </p:ext>
            </p:extLst>
          </p:nvPr>
        </p:nvGraphicFramePr>
        <p:xfrm>
          <a:off x="2115727" y="3016286"/>
          <a:ext cx="1981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49" name="Equation" r:id="rId5" imgW="1981080" imgH="368280" progId="Equation.DSMT4">
                  <p:embed/>
                </p:oleObj>
              </mc:Choice>
              <mc:Fallback>
                <p:oleObj name="Equation" r:id="rId5" imgW="19810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5727" y="3016286"/>
                        <a:ext cx="19812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文字方塊 34"/>
          <p:cNvSpPr txBox="1"/>
          <p:nvPr/>
        </p:nvSpPr>
        <p:spPr>
          <a:xfrm>
            <a:off x="821780" y="2422435"/>
            <a:ext cx="1851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 Shifting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14623"/>
              </p:ext>
            </p:extLst>
          </p:nvPr>
        </p:nvGraphicFramePr>
        <p:xfrm>
          <a:off x="2026827" y="3698035"/>
          <a:ext cx="1079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0" name="Equation" r:id="rId7" imgW="1079280" imgH="368280" progId="Equation.DSMT4">
                  <p:embed/>
                </p:oleObj>
              </mc:Choice>
              <mc:Fallback>
                <p:oleObj name="Equation" r:id="rId7" imgW="10792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26827" y="3698035"/>
                        <a:ext cx="1079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3774108" y="3666741"/>
            <a:ext cx="2520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</a:t>
            </a:r>
            <a:r>
              <a:rPr lang="en-US" altLang="zh-TW" i="1" dirty="0"/>
              <a:t>x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 [0, </a:t>
            </a:r>
            <a:r>
              <a:rPr lang="en-US" altLang="zh-TW" i="1" dirty="0">
                <a:sym typeface="Symbol" panose="05050102010706020507" pitchFamily="18" charset="2"/>
              </a:rPr>
              <a:t>T</a:t>
            </a:r>
            <a:r>
              <a:rPr lang="en-US" altLang="zh-TW" dirty="0">
                <a:sym typeface="Symbol" panose="05050102010706020507" pitchFamily="18" charset="2"/>
              </a:rPr>
              <a:t>]   </a:t>
            </a:r>
            <a:endParaRPr lang="zh-TW" altLang="en-US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821780" y="4286637"/>
            <a:ext cx="1851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(ii) Sampling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947034"/>
              </p:ext>
            </p:extLst>
          </p:nvPr>
        </p:nvGraphicFramePr>
        <p:xfrm>
          <a:off x="2415704" y="4872339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1" name="Equation" r:id="rId9" imgW="1892160" imgH="368280" progId="Equation.DSMT4">
                  <p:embed/>
                </p:oleObj>
              </mc:Choice>
              <mc:Fallback>
                <p:oleObj name="Equation" r:id="rId9" imgW="18921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15704" y="4872339"/>
                        <a:ext cx="1892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文字方塊 37"/>
          <p:cNvSpPr txBox="1"/>
          <p:nvPr/>
        </p:nvSpPr>
        <p:spPr>
          <a:xfrm>
            <a:off x="853828" y="5514382"/>
            <a:ext cx="18510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(iii) DFT</a:t>
            </a:r>
            <a:endParaRPr lang="zh-TW" altLang="en-US" dirty="0"/>
          </a:p>
        </p:txBody>
      </p:sp>
      <p:graphicFrame>
        <p:nvGraphicFramePr>
          <p:cNvPr id="39" name="物件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35365"/>
              </p:ext>
            </p:extLst>
          </p:nvPr>
        </p:nvGraphicFramePr>
        <p:xfrm>
          <a:off x="2291048" y="5693568"/>
          <a:ext cx="2743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52" name="Equation" r:id="rId11" imgW="2743200" imgH="749160" progId="Equation.DSMT4">
                  <p:embed/>
                </p:oleObj>
              </mc:Choice>
              <mc:Fallback>
                <p:oleObj name="Equation" r:id="rId11" imgW="2743200" imgH="749160" progId="Equation.DSMT4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1048" y="5693568"/>
                        <a:ext cx="27432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199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445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67544" y="449719"/>
            <a:ext cx="73247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(iv) Mapping to the true frequency 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207273"/>
              </p:ext>
            </p:extLst>
          </p:nvPr>
        </p:nvGraphicFramePr>
        <p:xfrm>
          <a:off x="1907704" y="1025783"/>
          <a:ext cx="2400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3" name="Equation" r:id="rId3" imgW="2400120" imgH="444240" progId="Equation.DSMT4">
                  <p:embed/>
                </p:oleObj>
              </mc:Choice>
              <mc:Fallback>
                <p:oleObj name="Equation" r:id="rId3" imgW="24001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1025783"/>
                        <a:ext cx="2400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4644008" y="1020776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(from pages 439 and 440)</a:t>
            </a:r>
            <a:endParaRPr lang="zh-TW" altLang="en-US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99592" y="1597309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63430"/>
              </p:ext>
            </p:extLst>
          </p:nvPr>
        </p:nvGraphicFramePr>
        <p:xfrm>
          <a:off x="2098465" y="2082365"/>
          <a:ext cx="1435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4" name="Equation" r:id="rId5" imgW="1434960" imgH="380880" progId="Equation.DSMT4">
                  <p:embed/>
                </p:oleObj>
              </mc:Choice>
              <mc:Fallback>
                <p:oleObj name="Equation" r:id="rId5" imgW="1434960" imgH="38088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98465" y="2082365"/>
                        <a:ext cx="14351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832225"/>
              </p:ext>
            </p:extLst>
          </p:nvPr>
        </p:nvGraphicFramePr>
        <p:xfrm>
          <a:off x="4129897" y="1812752"/>
          <a:ext cx="1739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5" name="Equation" r:id="rId7" imgW="1739880" imgH="698400" progId="Equation.DSMT4">
                  <p:embed/>
                </p:oleObj>
              </mc:Choice>
              <mc:Fallback>
                <p:oleObj name="Equation" r:id="rId7" imgW="17398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29897" y="1812752"/>
                        <a:ext cx="17399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827584" y="2613994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034947"/>
              </p:ext>
            </p:extLst>
          </p:nvPr>
        </p:nvGraphicFramePr>
        <p:xfrm>
          <a:off x="1888654" y="3147622"/>
          <a:ext cx="2438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6" name="Equation" r:id="rId9" imgW="2438280" imgH="723600" progId="Equation.DSMT4">
                  <p:embed/>
                </p:oleObj>
              </mc:Choice>
              <mc:Fallback>
                <p:oleObj name="Equation" r:id="rId9" imgW="24382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88654" y="3147622"/>
                        <a:ext cx="2438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5148064" y="329412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0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ym typeface="Symbol" panose="05050102010706020507" pitchFamily="18" charset="2"/>
              </a:rPr>
              <a:t>m</a:t>
            </a:r>
            <a:r>
              <a:rPr lang="en-US" altLang="zh-TW" dirty="0">
                <a:sym typeface="Symbol" panose="05050102010706020507" pitchFamily="18" charset="2"/>
              </a:rPr>
              <a:t> 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/2,</a:t>
            </a:r>
            <a:endParaRPr lang="zh-TW" altLang="en-US" dirty="0"/>
          </a:p>
        </p:txBody>
      </p:sp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523481"/>
              </p:ext>
            </p:extLst>
          </p:nvPr>
        </p:nvGraphicFramePr>
        <p:xfrm>
          <a:off x="1907704" y="4120543"/>
          <a:ext cx="292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7" name="Equation" r:id="rId11" imgW="2920680" imgH="723600" progId="Equation.DSMT4">
                  <p:embed/>
                </p:oleObj>
              </mc:Choice>
              <mc:Fallback>
                <p:oleObj name="Equation" r:id="rId11" imgW="2920680" imgH="723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07704" y="4120543"/>
                        <a:ext cx="2921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5292080" y="4292447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/2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ym typeface="Symbol" panose="05050102010706020507" pitchFamily="18" charset="2"/>
              </a:rPr>
              <a:t>m</a:t>
            </a:r>
            <a:r>
              <a:rPr lang="en-US" altLang="zh-TW" dirty="0">
                <a:sym typeface="Symbol" panose="05050102010706020507" pitchFamily="18" charset="2"/>
              </a:rPr>
              <a:t> 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-1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395537" y="4946516"/>
            <a:ext cx="4433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(v) Using the modulation property </a:t>
            </a:r>
            <a:endParaRPr lang="zh-TW" altLang="en-US" dirty="0"/>
          </a:p>
        </p:txBody>
      </p:sp>
      <p:graphicFrame>
        <p:nvGraphicFramePr>
          <p:cNvPr id="29" name="物件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727036"/>
              </p:ext>
            </p:extLst>
          </p:nvPr>
        </p:nvGraphicFramePr>
        <p:xfrm>
          <a:off x="2377604" y="5606061"/>
          <a:ext cx="2451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8" name="Equation" r:id="rId13" imgW="2450880" imgH="406080" progId="Equation.DSMT4">
                  <p:embed/>
                </p:oleObj>
              </mc:Choice>
              <mc:Fallback>
                <p:oleObj name="Equation" r:id="rId13" imgW="2450880" imgH="4060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77604" y="5606061"/>
                        <a:ext cx="24511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A58FFF98-8F07-4B2F-B9B8-DC88B9ABDD3D}"/>
              </a:ext>
            </a:extLst>
          </p:cNvPr>
          <p:cNvSpPr/>
          <p:nvPr/>
        </p:nvSpPr>
        <p:spPr>
          <a:xfrm>
            <a:off x="971600" y="3044881"/>
            <a:ext cx="6820651" cy="1901635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593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6232FBA3-54B9-41AC-B58B-5720C2C10A16}" type="slidenum">
              <a:rPr lang="en-US" altLang="zh-TW">
                <a:solidFill>
                  <a:srgbClr val="0000FF"/>
                </a:solidFill>
              </a:rPr>
              <a:pPr/>
              <a:t>446</a:t>
            </a:fld>
            <a:endParaRPr lang="en-US" altLang="zh-TW">
              <a:solidFill>
                <a:srgbClr val="0000FF"/>
              </a:solidFill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360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3333FF"/>
                </a:solidFill>
              </a:rPr>
              <a:t>[Example 1]</a:t>
            </a:r>
            <a:r>
              <a:rPr lang="zh-TW" altLang="en-US" dirty="0">
                <a:solidFill>
                  <a:srgbClr val="3333FF"/>
                </a:solidFill>
              </a:rPr>
              <a:t>：</a:t>
            </a:r>
            <a:r>
              <a:rPr lang="en-US" altLang="zh-TW" dirty="0"/>
              <a:t>Suppose that</a:t>
            </a:r>
            <a:endParaRPr lang="zh-TW" altLang="en-US" dirty="0"/>
          </a:p>
        </p:txBody>
      </p:sp>
      <p:sp>
        <p:nvSpPr>
          <p:cNvPr id="40965" name="Text Box 20"/>
          <p:cNvSpPr txBox="1">
            <a:spLocks noChangeArrowheads="1"/>
          </p:cNvSpPr>
          <p:nvPr/>
        </p:nvSpPr>
        <p:spPr bwMode="auto">
          <a:xfrm>
            <a:off x="1142990" y="1984374"/>
            <a:ext cx="626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FF0066"/>
                </a:solidFill>
              </a:rPr>
              <a:t>How do we obtain the FT of </a:t>
            </a:r>
            <a:r>
              <a:rPr lang="en-US" altLang="zh-TW" i="1" dirty="0">
                <a:solidFill>
                  <a:srgbClr val="FF0066"/>
                </a:solidFill>
              </a:rPr>
              <a:t>g</a:t>
            </a:r>
            <a:r>
              <a:rPr lang="en-US" altLang="zh-TW" dirty="0">
                <a:solidFill>
                  <a:srgbClr val="FF0066"/>
                </a:solidFill>
              </a:rPr>
              <a:t>(</a:t>
            </a:r>
            <a:r>
              <a:rPr lang="en-US" altLang="zh-TW" i="1" dirty="0">
                <a:solidFill>
                  <a:srgbClr val="FF0066"/>
                </a:solidFill>
              </a:rPr>
              <a:t>x</a:t>
            </a:r>
            <a:r>
              <a:rPr lang="en-US" altLang="zh-TW" dirty="0">
                <a:solidFill>
                  <a:srgbClr val="FF0066"/>
                </a:solidFill>
              </a:rPr>
              <a:t>) by the DFT?</a:t>
            </a: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4940301" y="967957"/>
            <a:ext cx="287206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 = 0      otherwise</a:t>
            </a:r>
          </a:p>
        </p:txBody>
      </p:sp>
      <p:sp>
        <p:nvSpPr>
          <p:cNvPr id="40967" name="矩形 10"/>
          <p:cNvSpPr>
            <a:spLocks noChangeArrowheads="1"/>
          </p:cNvSpPr>
          <p:nvPr/>
        </p:nvSpPr>
        <p:spPr bwMode="auto">
          <a:xfrm>
            <a:off x="1153981" y="1343026"/>
            <a:ext cx="367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Sampling interval</a:t>
            </a:r>
            <a:r>
              <a:rPr lang="zh-TW" altLang="en-US" dirty="0"/>
              <a:t>：</a:t>
            </a:r>
            <a:r>
              <a:rPr lang="en-US" altLang="zh-TW" dirty="0">
                <a:sym typeface="Symbol" panose="05050102010706020507" pitchFamily="18" charset="2"/>
              </a:rPr>
              <a:t> </a:t>
            </a:r>
            <a:r>
              <a:rPr lang="en-US" altLang="zh-TW" i="1" baseline="-25000" dirty="0">
                <a:sym typeface="Symbol" panose="05050102010706020507" pitchFamily="18" charset="2"/>
              </a:rPr>
              <a:t>x</a:t>
            </a:r>
            <a:r>
              <a:rPr lang="zh-TW" altLang="en-US" dirty="0"/>
              <a:t>  </a:t>
            </a:r>
            <a:r>
              <a:rPr lang="en-US" altLang="zh-TW" dirty="0"/>
              <a:t>= 0.1</a:t>
            </a:r>
            <a:r>
              <a:rPr lang="zh-TW" altLang="en-US" dirty="0"/>
              <a:t> 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68413" y="989013"/>
            <a:ext cx="3527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g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 =  (1-|</a:t>
            </a:r>
            <a:r>
              <a:rPr lang="en-US" altLang="zh-TW" i="1" dirty="0"/>
              <a:t>x|</a:t>
            </a:r>
            <a:r>
              <a:rPr lang="en-US" altLang="zh-TW" dirty="0"/>
              <a:t>)</a:t>
            </a:r>
            <a:r>
              <a:rPr lang="en-US" altLang="zh-TW" baseline="30000" dirty="0"/>
              <a:t>2</a:t>
            </a:r>
            <a:r>
              <a:rPr lang="en-US" altLang="zh-TW" dirty="0"/>
              <a:t>     for -1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   1</a:t>
            </a:r>
            <a:r>
              <a:rPr lang="en-US" altLang="zh-TW" dirty="0"/>
              <a:t>    </a:t>
            </a: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88214"/>
              </p:ext>
            </p:extLst>
          </p:nvPr>
        </p:nvGraphicFramePr>
        <p:xfrm>
          <a:off x="1907704" y="2967820"/>
          <a:ext cx="1841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0" name="Equation" r:id="rId3" imgW="1841400" imgH="368280" progId="Equation.DSMT4">
                  <p:embed/>
                </p:oleObj>
              </mc:Choice>
              <mc:Fallback>
                <p:oleObj name="Equation" r:id="rId3" imgW="1841400" imgH="36828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7704" y="2967820"/>
                        <a:ext cx="1841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158143" y="2919031"/>
            <a:ext cx="80086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3573016"/>
            <a:ext cx="7416824" cy="2905687"/>
          </a:xfrm>
          <a:prstGeom prst="rect">
            <a:avLst/>
          </a:prstGeom>
        </p:spPr>
      </p:pic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633037"/>
              </p:ext>
            </p:extLst>
          </p:nvPr>
        </p:nvGraphicFramePr>
        <p:xfrm>
          <a:off x="4474130" y="4401692"/>
          <a:ext cx="67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1" name="Equation" r:id="rId6" imgW="672840" imgH="368280" progId="Equation.DSMT4">
                  <p:embed/>
                </p:oleObj>
              </mc:Choice>
              <mc:Fallback>
                <p:oleObj name="Equation" r:id="rId6" imgW="672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4130" y="4401692"/>
                        <a:ext cx="67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45151"/>
              </p:ext>
            </p:extLst>
          </p:nvPr>
        </p:nvGraphicFramePr>
        <p:xfrm>
          <a:off x="2530004" y="4401692"/>
          <a:ext cx="596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02" name="Equation" r:id="rId8" imgW="596880" imgH="368280" progId="Equation.DSMT4">
                  <p:embed/>
                </p:oleObj>
              </mc:Choice>
              <mc:Fallback>
                <p:oleObj name="Equation" r:id="rId8" imgW="59688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0004" y="4401692"/>
                        <a:ext cx="596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593964" y="5919657"/>
            <a:ext cx="36248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x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C6581AEE-8670-4B4B-88BF-1A29E3F29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688" y="2617471"/>
            <a:ext cx="287206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(Solution):</a:t>
            </a:r>
          </a:p>
        </p:txBody>
      </p:sp>
    </p:spTree>
    <p:extLst>
      <p:ext uri="{BB962C8B-B14F-4D97-AF65-F5344CB8AC3E}">
        <p14:creationId xmlns:p14="http://schemas.microsoft.com/office/powerpoint/2010/main" val="40252820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6232FBA3-54B9-41AC-B58B-5720C2C10A16}" type="slidenum">
              <a:rPr lang="en-US" altLang="zh-TW">
                <a:solidFill>
                  <a:srgbClr val="0000FF"/>
                </a:solidFill>
              </a:rPr>
              <a:pPr/>
              <a:t>447</a:t>
            </a:fld>
            <a:endParaRPr lang="en-US" altLang="zh-TW">
              <a:solidFill>
                <a:srgbClr val="0000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23" y="548680"/>
            <a:ext cx="7497216" cy="2689585"/>
          </a:xfrm>
          <a:prstGeom prst="rect">
            <a:avLst/>
          </a:prstGeom>
        </p:spPr>
      </p:pic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837324"/>
              </p:ext>
            </p:extLst>
          </p:nvPr>
        </p:nvGraphicFramePr>
        <p:xfrm>
          <a:off x="1331640" y="310306"/>
          <a:ext cx="1892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8" name="Equation" r:id="rId4" imgW="1892160" imgH="368280" progId="Equation.DSMT4">
                  <p:embed/>
                </p:oleObj>
              </mc:Choice>
              <mc:Fallback>
                <p:oleObj name="Equation" r:id="rId4" imgW="1892160" imgH="368280" progId="Equation.DSMT4">
                  <p:embed/>
                  <p:pic>
                    <p:nvPicPr>
                      <p:cNvPr id="13" name="物件 1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640" y="310306"/>
                        <a:ext cx="1892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4787" y="3224870"/>
            <a:ext cx="80086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(iii)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16617" y="298039"/>
            <a:ext cx="80086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(ii)</a:t>
            </a: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895996"/>
              </p:ext>
            </p:extLst>
          </p:nvPr>
        </p:nvGraphicFramePr>
        <p:xfrm>
          <a:off x="1475656" y="3252319"/>
          <a:ext cx="2514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59" name="Equation" r:id="rId6" imgW="2514600" imgH="393480" progId="Equation.DSMT4">
                  <p:embed/>
                </p:oleObj>
              </mc:Choice>
              <mc:Fallback>
                <p:oleObj name="Equation" r:id="rId6" imgW="2514600" imgH="393480" progId="Equation.DSMT4">
                  <p:embed/>
                  <p:pic>
                    <p:nvPicPr>
                      <p:cNvPr id="39" name="物件 3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75656" y="3252319"/>
                        <a:ext cx="2514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600" y="3501008"/>
            <a:ext cx="7259462" cy="314737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BD8EF726-AEE8-4826-92C7-E9BCF5898BFC}"/>
              </a:ext>
            </a:extLst>
          </p:cNvPr>
          <p:cNvSpPr txBox="1"/>
          <p:nvPr/>
        </p:nvSpPr>
        <p:spPr>
          <a:xfrm>
            <a:off x="4067944" y="378904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rgbClr val="3333FF"/>
                </a:solidFill>
              </a:rPr>
              <a:t>blue: real part</a:t>
            </a:r>
            <a:r>
              <a:rPr lang="en-US" altLang="zh-TW" sz="1800" dirty="0"/>
              <a:t>;   </a:t>
            </a:r>
            <a:r>
              <a:rPr lang="en-US" altLang="zh-TW" sz="1800" dirty="0">
                <a:solidFill>
                  <a:srgbClr val="FF0000"/>
                </a:solidFill>
              </a:rPr>
              <a:t>red: imaginary part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F47A73-653A-4AFC-934B-8246CDA9D4A1}"/>
              </a:ext>
            </a:extLst>
          </p:cNvPr>
          <p:cNvSpPr/>
          <p:nvPr/>
        </p:nvSpPr>
        <p:spPr>
          <a:xfrm>
            <a:off x="4860032" y="4797152"/>
            <a:ext cx="2952328" cy="1656184"/>
          </a:xfrm>
          <a:prstGeom prst="rect">
            <a:avLst/>
          </a:prstGeom>
          <a:noFill/>
          <a:ln w="9525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845847C-EEDF-4534-9854-06DBB801B066}"/>
              </a:ext>
            </a:extLst>
          </p:cNvPr>
          <p:cNvSpPr txBox="1"/>
          <p:nvPr/>
        </p:nvSpPr>
        <p:spPr>
          <a:xfrm>
            <a:off x="7777920" y="4158372"/>
            <a:ext cx="98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rgbClr val="FF00FF"/>
                </a:solidFill>
              </a:rPr>
              <a:t>move to left</a:t>
            </a:r>
            <a:endParaRPr lang="zh-TW" altLang="en-US" sz="2000" dirty="0">
              <a:solidFill>
                <a:srgbClr val="FF00FF"/>
              </a:solidFill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33014000-B119-469E-BDD9-657E9C613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9401" y="2744617"/>
            <a:ext cx="36248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n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0F011839-BDDA-4D39-A139-C5FBF3B89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2795" y="5071297"/>
            <a:ext cx="36248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4179176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6232FBA3-54B9-41AC-B58B-5720C2C10A16}" type="slidenum">
              <a:rPr lang="en-US" altLang="zh-TW">
                <a:solidFill>
                  <a:srgbClr val="0000FF"/>
                </a:solidFill>
              </a:rPr>
              <a:pPr/>
              <a:t>448</a:t>
            </a:fld>
            <a:endParaRPr lang="en-US" altLang="zh-TW">
              <a:solidFill>
                <a:srgbClr val="0000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7584" y="392961"/>
            <a:ext cx="187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(iv)  Mapping</a:t>
            </a:r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619104"/>
              </p:ext>
            </p:extLst>
          </p:nvPr>
        </p:nvGraphicFramePr>
        <p:xfrm>
          <a:off x="1691680" y="4572032"/>
          <a:ext cx="24384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4" name="Equation" r:id="rId3" imgW="2438280" imgH="723600" progId="Equation.DSMT4">
                  <p:embed/>
                </p:oleObj>
              </mc:Choice>
              <mc:Fallback>
                <p:oleObj name="Equation" r:id="rId3" imgW="2438280" imgH="72360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4572032"/>
                        <a:ext cx="24384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4951090" y="4718538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0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ym typeface="Symbol" panose="05050102010706020507" pitchFamily="18" charset="2"/>
              </a:rPr>
              <a:t>m</a:t>
            </a:r>
            <a:r>
              <a:rPr lang="en-US" altLang="zh-TW" dirty="0">
                <a:sym typeface="Symbol" panose="05050102010706020507" pitchFamily="18" charset="2"/>
              </a:rPr>
              <a:t> 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/2,</a:t>
            </a:r>
            <a:endParaRPr lang="zh-TW" altLang="en-US" dirty="0"/>
          </a:p>
        </p:txBody>
      </p:sp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307458"/>
              </p:ext>
            </p:extLst>
          </p:nvPr>
        </p:nvGraphicFramePr>
        <p:xfrm>
          <a:off x="1691680" y="5423844"/>
          <a:ext cx="29210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85" name="Equation" r:id="rId5" imgW="2920680" imgH="723600" progId="Equation.DSMT4">
                  <p:embed/>
                </p:oleObj>
              </mc:Choice>
              <mc:Fallback>
                <p:oleObj name="Equation" r:id="rId5" imgW="2920680" imgH="72360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5423844"/>
                        <a:ext cx="29210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字方塊 16"/>
          <p:cNvSpPr txBox="1"/>
          <p:nvPr/>
        </p:nvSpPr>
        <p:spPr>
          <a:xfrm>
            <a:off x="5095106" y="5716857"/>
            <a:ext cx="21602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/2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ym typeface="Symbol" panose="05050102010706020507" pitchFamily="18" charset="2"/>
              </a:rPr>
              <a:t>m</a:t>
            </a:r>
            <a:r>
              <a:rPr lang="en-US" altLang="zh-TW" dirty="0">
                <a:sym typeface="Symbol" panose="05050102010706020507" pitchFamily="18" charset="2"/>
              </a:rPr>
              <a:t> 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-1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601" y="800109"/>
            <a:ext cx="8198157" cy="3707967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2AF92557-65CC-4924-B0E7-C81E80076B3B}"/>
              </a:ext>
            </a:extLst>
          </p:cNvPr>
          <p:cNvSpPr txBox="1"/>
          <p:nvPr/>
        </p:nvSpPr>
        <p:spPr>
          <a:xfrm>
            <a:off x="4938168" y="615443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rgbClr val="3333FF"/>
                </a:solidFill>
              </a:rPr>
              <a:t>blue: real part</a:t>
            </a:r>
            <a:r>
              <a:rPr lang="en-US" altLang="zh-TW" sz="1800" dirty="0"/>
              <a:t>;   </a:t>
            </a:r>
            <a:r>
              <a:rPr lang="en-US" altLang="zh-TW" sz="1800" dirty="0">
                <a:solidFill>
                  <a:srgbClr val="FF0000"/>
                </a:solidFill>
              </a:rPr>
              <a:t>red: imaginary part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5A545CDB-0B50-4035-8887-414F01726C54}"/>
              </a:ext>
            </a:extLst>
          </p:cNvPr>
          <p:cNvCxnSpPr>
            <a:cxnSpLocks/>
          </p:cNvCxnSpPr>
          <p:nvPr/>
        </p:nvCxnSpPr>
        <p:spPr>
          <a:xfrm flipH="1" flipV="1">
            <a:off x="4860032" y="4365104"/>
            <a:ext cx="576064" cy="14297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A6FC19D2-5CA7-49ED-BC05-E5350E8802EC}"/>
              </a:ext>
            </a:extLst>
          </p:cNvPr>
          <p:cNvSpPr txBox="1"/>
          <p:nvPr/>
        </p:nvSpPr>
        <p:spPr>
          <a:xfrm>
            <a:off x="5411756" y="4323410"/>
            <a:ext cx="18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rgbClr val="FF00FF"/>
                </a:solidFill>
              </a:rPr>
              <a:t>change </a:t>
            </a:r>
            <a:r>
              <a:rPr lang="en-US" altLang="zh-TW" sz="1800" i="1" dirty="0">
                <a:solidFill>
                  <a:srgbClr val="FF00FF"/>
                </a:solidFill>
              </a:rPr>
              <a:t>m</a:t>
            </a:r>
            <a:r>
              <a:rPr lang="en-US" altLang="zh-TW" sz="1800" dirty="0">
                <a:solidFill>
                  <a:srgbClr val="FF00FF"/>
                </a:solidFill>
              </a:rPr>
              <a:t> to </a:t>
            </a:r>
            <a:r>
              <a:rPr lang="en-US" altLang="zh-TW" sz="1800" i="1" dirty="0">
                <a:solidFill>
                  <a:srgbClr val="FF00FF"/>
                </a:solidFill>
              </a:rPr>
              <a:t>f</a:t>
            </a:r>
            <a:endParaRPr lang="zh-TW" altLang="en-US" sz="1800" i="1" dirty="0">
              <a:solidFill>
                <a:srgbClr val="FF00FF"/>
              </a:solidFill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742DCAF6-9F2E-498E-89B6-B64A661D9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4813" y="2682489"/>
            <a:ext cx="36248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38339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11188" y="476250"/>
            <a:ext cx="74898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5.1  Sampling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8693" y="1196752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5.1.1  Impulse Train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374267"/>
              </p:ext>
            </p:extLst>
          </p:nvPr>
        </p:nvGraphicFramePr>
        <p:xfrm>
          <a:off x="827584" y="2459102"/>
          <a:ext cx="77644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Equation" r:id="rId3" imgW="7683480" imgH="583920" progId="Equation.DSMT4">
                  <p:embed/>
                </p:oleObj>
              </mc:Choice>
              <mc:Fallback>
                <p:oleObj name="Equation" r:id="rId3" imgW="7683480" imgH="58392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459102"/>
                        <a:ext cx="77644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18693" y="1826614"/>
            <a:ext cx="21531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Impulse Train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18693" y="3334235"/>
            <a:ext cx="5897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It is also called the </a:t>
            </a:r>
            <a:r>
              <a:rPr lang="en-US" altLang="zh-TW" dirty="0">
                <a:solidFill>
                  <a:srgbClr val="3333FF"/>
                </a:solidFill>
              </a:rPr>
              <a:t>comb function</a:t>
            </a:r>
            <a:r>
              <a:rPr lang="en-US" altLang="zh-TW" dirty="0"/>
              <a:t>. </a:t>
            </a:r>
            <a:endParaRPr lang="zh-TW" altLang="en-US" dirty="0"/>
          </a:p>
        </p:txBody>
      </p:sp>
      <p:cxnSp>
        <p:nvCxnSpPr>
          <p:cNvPr id="16" name="直線接點 15"/>
          <p:cNvCxnSpPr/>
          <p:nvPr/>
        </p:nvCxnSpPr>
        <p:spPr>
          <a:xfrm>
            <a:off x="701269" y="5733256"/>
            <a:ext cx="73096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2555776" y="450912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V="1">
            <a:off x="3347864" y="450912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V="1">
            <a:off x="4139952" y="450912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4932040" y="450912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V="1">
            <a:off x="5796136" y="450912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971601" y="4940448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……….....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12160" y="4834935"/>
            <a:ext cx="20963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………..........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3884391" y="5733256"/>
            <a:ext cx="65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r>
              <a:rPr lang="en-US" altLang="zh-TW" dirty="0"/>
              <a:t>=0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4606237" y="5733255"/>
            <a:ext cx="65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r>
              <a:rPr lang="en-US" altLang="zh-TW" dirty="0"/>
              <a:t>=1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5445873" y="5719757"/>
            <a:ext cx="6516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r>
              <a:rPr lang="en-US" altLang="zh-TW" dirty="0"/>
              <a:t>=2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3056299" y="5757856"/>
            <a:ext cx="757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r>
              <a:rPr lang="en-US" altLang="zh-TW" dirty="0"/>
              <a:t>=-1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2204432" y="5769803"/>
            <a:ext cx="757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r>
              <a:rPr lang="en-US" altLang="zh-TW" dirty="0"/>
              <a:t>=-2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834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6232FBA3-54B9-41AC-B58B-5720C2C10A16}" type="slidenum">
              <a:rPr lang="en-US" altLang="zh-TW">
                <a:solidFill>
                  <a:srgbClr val="0000FF"/>
                </a:solidFill>
              </a:rPr>
              <a:pPr/>
              <a:t>449</a:t>
            </a:fld>
            <a:endParaRPr lang="en-US" altLang="zh-TW">
              <a:solidFill>
                <a:srgbClr val="0000FF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827584" y="392961"/>
            <a:ext cx="1872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(v)</a:t>
            </a: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247502"/>
              </p:ext>
            </p:extLst>
          </p:nvPr>
        </p:nvGraphicFramePr>
        <p:xfrm>
          <a:off x="1746250" y="396875"/>
          <a:ext cx="2222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0" name="Equation" r:id="rId3" imgW="2222280" imgH="393480" progId="Equation.DSMT4">
                  <p:embed/>
                </p:oleObj>
              </mc:Choice>
              <mc:Fallback>
                <p:oleObj name="Equation" r:id="rId3" imgW="2222280" imgH="393480" progId="Equation.DSMT4">
                  <p:embed/>
                  <p:pic>
                    <p:nvPicPr>
                      <p:cNvPr id="29" name="物件 2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6250" y="396875"/>
                        <a:ext cx="2222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124744"/>
            <a:ext cx="8209745" cy="3725267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D1AEA96C-BB73-4EB0-8173-854261E72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3789040"/>
            <a:ext cx="362489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f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C73B70D-F6F6-42CB-B3AA-E77443BC9A57}"/>
              </a:ext>
            </a:extLst>
          </p:cNvPr>
          <p:cNvSpPr txBox="1"/>
          <p:nvPr/>
        </p:nvSpPr>
        <p:spPr>
          <a:xfrm>
            <a:off x="4716016" y="94007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rgbClr val="3333FF"/>
                </a:solidFill>
              </a:rPr>
              <a:t>blue: real part</a:t>
            </a:r>
            <a:r>
              <a:rPr lang="en-US" altLang="zh-TW" sz="1800" dirty="0"/>
              <a:t>;   </a:t>
            </a:r>
            <a:r>
              <a:rPr lang="en-US" altLang="zh-TW" sz="1800" dirty="0">
                <a:solidFill>
                  <a:srgbClr val="FF0000"/>
                </a:solidFill>
              </a:rPr>
              <a:t>red: imaginary part</a:t>
            </a:r>
            <a:endParaRPr lang="zh-TW" alt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675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403553"/>
            <a:ext cx="784887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5.2.3  Transform Pairs and Properties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78497" y="1172645"/>
            <a:ext cx="352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[Duality Property]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15616" y="1824721"/>
            <a:ext cx="504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If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07484"/>
              </p:ext>
            </p:extLst>
          </p:nvPr>
        </p:nvGraphicFramePr>
        <p:xfrm>
          <a:off x="2105980" y="1831131"/>
          <a:ext cx="2286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0" name="Equation" r:id="rId3" imgW="2286000" imgH="393480" progId="Equation.DSMT4">
                  <p:embed/>
                </p:oleObj>
              </mc:Choice>
              <mc:Fallback>
                <p:oleObj name="Equation" r:id="rId3" imgW="2286000" imgH="39348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5980" y="1831131"/>
                        <a:ext cx="2286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5616" y="2443324"/>
            <a:ext cx="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then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245904"/>
              </p:ext>
            </p:extLst>
          </p:nvPr>
        </p:nvGraphicFramePr>
        <p:xfrm>
          <a:off x="1979712" y="2351088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1" name="Equation" r:id="rId5" imgW="3288960" imgH="545760" progId="Equation.DSMT4">
                  <p:embed/>
                </p:oleObj>
              </mc:Choice>
              <mc:Fallback>
                <p:oleObj name="Equation" r:id="rId5" imgW="32889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79712" y="2351088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571170"/>
              </p:ext>
            </p:extLst>
          </p:nvPr>
        </p:nvGraphicFramePr>
        <p:xfrm>
          <a:off x="5570438" y="2418578"/>
          <a:ext cx="3187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2" name="Equation" r:id="rId7" imgW="3187440" imgH="393480" progId="Equation.DSMT4">
                  <p:embed/>
                </p:oleObj>
              </mc:Choice>
              <mc:Fallback>
                <p:oleObj name="Equation" r:id="rId7" imgW="318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70438" y="2418578"/>
                        <a:ext cx="31877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A6A8DABA-3D62-4F5E-AD0F-1AF5024FC95F}"/>
              </a:ext>
            </a:extLst>
          </p:cNvPr>
          <p:cNvSpPr txBox="1"/>
          <p:nvPr/>
        </p:nvSpPr>
        <p:spPr>
          <a:xfrm>
            <a:off x="1115616" y="3088501"/>
            <a:ext cx="6840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i="1" dirty="0"/>
              <a:t>a</a:t>
            </a:r>
            <a:r>
              <a:rPr lang="en-US" altLang="zh-TW" dirty="0"/>
              <a:t>))</a:t>
            </a:r>
            <a:r>
              <a:rPr lang="en-US" altLang="zh-TW" i="1" baseline="-25000" dirty="0"/>
              <a:t>N </a:t>
            </a:r>
            <a:r>
              <a:rPr lang="en-US" altLang="zh-TW" dirty="0"/>
              <a:t>: </a:t>
            </a:r>
            <a:r>
              <a:rPr lang="en-US" altLang="zh-TW" i="1" dirty="0"/>
              <a:t>a</a:t>
            </a:r>
            <a:r>
              <a:rPr lang="en-US" altLang="zh-TW" dirty="0"/>
              <a:t> modulo </a:t>
            </a:r>
            <a:r>
              <a:rPr lang="en-US" altLang="zh-TW" i="1" dirty="0"/>
              <a:t>N</a:t>
            </a:r>
          </a:p>
          <a:p>
            <a:r>
              <a:rPr lang="en-US" altLang="zh-TW" dirty="0"/>
              <a:t>           the remainder of </a:t>
            </a:r>
            <a:r>
              <a:rPr lang="en-US" altLang="zh-TW" i="1" dirty="0"/>
              <a:t>a </a:t>
            </a:r>
            <a:r>
              <a:rPr lang="en-US" altLang="zh-TW" dirty="0"/>
              <a:t>after divided by </a:t>
            </a:r>
            <a:r>
              <a:rPr lang="en-US" altLang="zh-TW" i="1" dirty="0"/>
              <a:t>N</a:t>
            </a:r>
            <a:r>
              <a:rPr lang="en-US" altLang="zh-TW" dirty="0"/>
              <a:t>   </a:t>
            </a:r>
            <a:endParaRPr lang="zh-TW" altLang="en-US" dirty="0"/>
          </a:p>
        </p:txBody>
      </p:sp>
      <p:graphicFrame>
        <p:nvGraphicFramePr>
          <p:cNvPr id="13" name="物件 12">
            <a:extLst>
              <a:ext uri="{FF2B5EF4-FFF2-40B4-BE49-F238E27FC236}">
                <a16:creationId xmlns:a16="http://schemas.microsoft.com/office/drawing/2014/main" id="{AB3D92AE-5BBF-4739-B1CF-F886A8353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27989"/>
              </p:ext>
            </p:extLst>
          </p:nvPr>
        </p:nvGraphicFramePr>
        <p:xfrm>
          <a:off x="1187624" y="4103009"/>
          <a:ext cx="5181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363" name="Equation" r:id="rId9" imgW="5181480" imgH="825480" progId="Equation.DSMT4">
                  <p:embed/>
                </p:oleObj>
              </mc:Choice>
              <mc:Fallback>
                <p:oleObj name="Equation" r:id="rId9" imgW="5181480" imgH="825480" progId="Equation.DSMT4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624" y="4103009"/>
                        <a:ext cx="51816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313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41356" y="1472383"/>
            <a:ext cx="1692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(Proof):</a:t>
            </a:r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247052"/>
              </p:ext>
            </p:extLst>
          </p:nvPr>
        </p:nvGraphicFramePr>
        <p:xfrm>
          <a:off x="1517650" y="1340458"/>
          <a:ext cx="64389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7" name="Equation" r:id="rId3" imgW="6438600" imgH="1612800" progId="Equation.DSMT4">
                  <p:embed/>
                </p:oleObj>
              </mc:Choice>
              <mc:Fallback>
                <p:oleObj name="Equation" r:id="rId3" imgW="6438600" imgH="161280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7650" y="1340458"/>
                        <a:ext cx="6438900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>
            <a:extLst>
              <a:ext uri="{FF2B5EF4-FFF2-40B4-BE49-F238E27FC236}">
                <a16:creationId xmlns:a16="http://schemas.microsoft.com/office/drawing/2014/main" id="{744367AE-A8FA-4311-92F7-1A99AFA77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14" y="465108"/>
            <a:ext cx="5040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If</a:t>
            </a:r>
          </a:p>
        </p:txBody>
      </p:sp>
      <p:graphicFrame>
        <p:nvGraphicFramePr>
          <p:cNvPr id="13" name="物件 12">
            <a:extLst>
              <a:ext uri="{FF2B5EF4-FFF2-40B4-BE49-F238E27FC236}">
                <a16:creationId xmlns:a16="http://schemas.microsoft.com/office/drawing/2014/main" id="{2A680C3E-1709-4B93-AFD6-83D123B887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569945"/>
              </p:ext>
            </p:extLst>
          </p:nvPr>
        </p:nvGraphicFramePr>
        <p:xfrm>
          <a:off x="1481762" y="512597"/>
          <a:ext cx="2286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8" name="Equation" r:id="rId5" imgW="2286000" imgH="393480" progId="Equation.DSMT4">
                  <p:embed/>
                </p:oleObj>
              </mc:Choice>
              <mc:Fallback>
                <p:oleObj name="Equation" r:id="rId5" imgW="2286000" imgH="39348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81762" y="512597"/>
                        <a:ext cx="2286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>
            <a:extLst>
              <a:ext uri="{FF2B5EF4-FFF2-40B4-BE49-F238E27FC236}">
                <a16:creationId xmlns:a16="http://schemas.microsoft.com/office/drawing/2014/main" id="{32C4101F-5EF5-4C13-93F0-8218D4A45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087" y="483694"/>
            <a:ext cx="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then</a:t>
            </a:r>
          </a:p>
        </p:txBody>
      </p:sp>
      <p:graphicFrame>
        <p:nvGraphicFramePr>
          <p:cNvPr id="15" name="物件 14">
            <a:extLst>
              <a:ext uri="{FF2B5EF4-FFF2-40B4-BE49-F238E27FC236}">
                <a16:creationId xmlns:a16="http://schemas.microsoft.com/office/drawing/2014/main" id="{74E05703-36D7-4935-85C6-CD4D6842C3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83732"/>
              </p:ext>
            </p:extLst>
          </p:nvPr>
        </p:nvGraphicFramePr>
        <p:xfrm>
          <a:off x="4904837" y="410699"/>
          <a:ext cx="328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99" name="Equation" r:id="rId7" imgW="3288960" imgH="545760" progId="Equation.DSMT4">
                  <p:embed/>
                </p:oleObj>
              </mc:Choice>
              <mc:Fallback>
                <p:oleObj name="Equation" r:id="rId7" imgW="3288960" imgH="545760" progId="Equation.DSMT4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4837" y="410699"/>
                        <a:ext cx="3289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>
            <a:extLst>
              <a:ext uri="{FF2B5EF4-FFF2-40B4-BE49-F238E27FC236}">
                <a16:creationId xmlns:a16="http://schemas.microsoft.com/office/drawing/2014/main" id="{1C5789FB-FED4-4B95-9189-9DDC203A3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493364"/>
              </p:ext>
            </p:extLst>
          </p:nvPr>
        </p:nvGraphicFramePr>
        <p:xfrm>
          <a:off x="1337117" y="4581128"/>
          <a:ext cx="6083300" cy="158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0" name="Equation" r:id="rId9" imgW="6083280" imgH="1587240" progId="Equation.DSMT4">
                  <p:embed/>
                </p:oleObj>
              </mc:Choice>
              <mc:Fallback>
                <p:oleObj name="Equation" r:id="rId9" imgW="6083280" imgH="158724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7117" y="4581128"/>
                        <a:ext cx="6083300" cy="158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>
            <a:extLst>
              <a:ext uri="{FF2B5EF4-FFF2-40B4-BE49-F238E27FC236}">
                <a16:creationId xmlns:a16="http://schemas.microsoft.com/office/drawing/2014/main" id="{AF4BA770-758A-452F-A9A1-0CCD27B282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0159" y="3510412"/>
            <a:ext cx="1692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Since</a:t>
            </a:r>
          </a:p>
        </p:txBody>
      </p:sp>
      <p:graphicFrame>
        <p:nvGraphicFramePr>
          <p:cNvPr id="23" name="物件 22">
            <a:extLst>
              <a:ext uri="{FF2B5EF4-FFF2-40B4-BE49-F238E27FC236}">
                <a16:creationId xmlns:a16="http://schemas.microsoft.com/office/drawing/2014/main" id="{FFB49069-955C-4C2A-B79A-0455E39540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838414"/>
              </p:ext>
            </p:extLst>
          </p:nvPr>
        </p:nvGraphicFramePr>
        <p:xfrm>
          <a:off x="2360867" y="3315508"/>
          <a:ext cx="2400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01" name="Equation" r:id="rId11" imgW="2400120" imgH="749160" progId="Equation.DSMT4">
                  <p:embed/>
                </p:oleObj>
              </mc:Choice>
              <mc:Fallback>
                <p:oleObj name="Equation" r:id="rId11" imgW="2400120" imgH="749160" progId="Equation.DSMT4">
                  <p:embed/>
                  <p:pic>
                    <p:nvPicPr>
                      <p:cNvPr id="20" name="物件 19">
                        <a:extLst>
                          <a:ext uri="{FF2B5EF4-FFF2-40B4-BE49-F238E27FC236}">
                            <a16:creationId xmlns:a16="http://schemas.microsoft.com/office/drawing/2014/main" id="{F9A5F32C-66AD-4F8A-9E5D-F05C93712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60867" y="3315508"/>
                        <a:ext cx="2400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">
            <a:extLst>
              <a:ext uri="{FF2B5EF4-FFF2-40B4-BE49-F238E27FC236}">
                <a16:creationId xmlns:a16="http://schemas.microsoft.com/office/drawing/2014/main" id="{358482AF-0EBC-4056-ADE2-7CE201F16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866" y="4122913"/>
            <a:ext cx="33632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(proved on the next page)</a:t>
            </a:r>
          </a:p>
        </p:txBody>
      </p:sp>
    </p:spTree>
    <p:extLst>
      <p:ext uri="{BB962C8B-B14F-4D97-AF65-F5344CB8AC3E}">
        <p14:creationId xmlns:p14="http://schemas.microsoft.com/office/powerpoint/2010/main" val="3247287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333872"/>
              </p:ext>
            </p:extLst>
          </p:nvPr>
        </p:nvGraphicFramePr>
        <p:xfrm>
          <a:off x="1001799" y="663540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3" name="Equation" r:id="rId3" imgW="2692080" imgH="787320" progId="Equation.DSMT4">
                  <p:embed/>
                </p:oleObj>
              </mc:Choice>
              <mc:Fallback>
                <p:oleObj name="Equation" r:id="rId3" imgW="2692080" imgH="78732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1799" y="663540"/>
                        <a:ext cx="2692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EFED3952-A7AE-4DEA-A4E0-22F27A02C61A}"/>
              </a:ext>
            </a:extLst>
          </p:cNvPr>
          <p:cNvSpPr txBox="1"/>
          <p:nvPr/>
        </p:nvSpPr>
        <p:spPr>
          <a:xfrm>
            <a:off x="4427984" y="749800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i="1" dirty="0"/>
              <a:t>a</a:t>
            </a:r>
            <a:r>
              <a:rPr lang="en-US" altLang="zh-TW" dirty="0"/>
              <a:t>))</a:t>
            </a:r>
            <a:r>
              <a:rPr lang="en-US" altLang="zh-TW" i="1" baseline="-25000" dirty="0"/>
              <a:t>N </a:t>
            </a:r>
            <a:r>
              <a:rPr lang="en-US" altLang="zh-TW" dirty="0"/>
              <a:t>: the remainder of </a:t>
            </a:r>
            <a:r>
              <a:rPr lang="en-US" altLang="zh-TW" i="1" dirty="0"/>
              <a:t>a</a:t>
            </a:r>
            <a:r>
              <a:rPr lang="en-US" altLang="zh-TW" dirty="0"/>
              <a:t> after</a:t>
            </a:r>
            <a:br>
              <a:rPr lang="en-US" altLang="zh-TW" dirty="0"/>
            </a:br>
            <a:r>
              <a:rPr lang="en-US" altLang="zh-TW" dirty="0"/>
              <a:t>            divided by </a:t>
            </a:r>
            <a:r>
              <a:rPr lang="en-US" altLang="zh-TW" i="1" dirty="0"/>
              <a:t>N</a:t>
            </a:r>
            <a:r>
              <a:rPr lang="en-US" altLang="zh-TW" dirty="0"/>
              <a:t>   </a:t>
            </a:r>
            <a:endParaRPr lang="zh-TW" altLang="en-US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F60813BC-255C-486E-AE04-9AE19F9E4177}"/>
              </a:ext>
            </a:extLst>
          </p:cNvPr>
          <p:cNvSpPr txBox="1"/>
          <p:nvPr/>
        </p:nvSpPr>
        <p:spPr>
          <a:xfrm>
            <a:off x="395536" y="1728158"/>
            <a:ext cx="61206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 </a:t>
            </a:r>
            <a:r>
              <a:rPr lang="en-US" altLang="zh-TW" i="1" dirty="0" err="1">
                <a:sym typeface="Symbol" panose="05050102010706020507" pitchFamily="18" charset="2"/>
              </a:rPr>
              <a:t>bN</a:t>
            </a:r>
            <a:r>
              <a:rPr lang="en-US" altLang="zh-TW" dirty="0">
                <a:sym typeface="Symbol" panose="05050102010706020507" pitchFamily="18" charset="2"/>
              </a:rPr>
              <a:t> where </a:t>
            </a:r>
            <a:r>
              <a:rPr lang="en-US" altLang="zh-TW" i="1" dirty="0">
                <a:sym typeface="Symbol" panose="05050102010706020507" pitchFamily="18" charset="2"/>
              </a:rPr>
              <a:t>b</a:t>
            </a:r>
            <a:r>
              <a:rPr lang="en-US" altLang="zh-TW" dirty="0">
                <a:sym typeface="Symbol" panose="05050102010706020507" pitchFamily="18" charset="2"/>
              </a:rPr>
              <a:t> is some integer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95C88053-225A-4D1F-BD2A-316083B3B2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1204509"/>
              </p:ext>
            </p:extLst>
          </p:nvPr>
        </p:nvGraphicFramePr>
        <p:xfrm>
          <a:off x="1043608" y="2183486"/>
          <a:ext cx="39370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4" name="Equation" r:id="rId5" imgW="3936960" imgH="1028520" progId="Equation.DSMT4">
                  <p:embed/>
                </p:oleObj>
              </mc:Choice>
              <mc:Fallback>
                <p:oleObj name="Equation" r:id="rId5" imgW="3936960" imgH="1028520" progId="Equation.DSMT4">
                  <p:embed/>
                  <p:pic>
                    <p:nvPicPr>
                      <p:cNvPr id="12" name="物件 11">
                        <a:extLst>
                          <a:ext uri="{FF2B5EF4-FFF2-40B4-BE49-F238E27FC236}">
                            <a16:creationId xmlns:a16="http://schemas.microsoft.com/office/drawing/2014/main" id="{95C88053-225A-4D1F-BD2A-316083B3B2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2183486"/>
                        <a:ext cx="39370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字方塊 12">
            <a:extLst>
              <a:ext uri="{FF2B5EF4-FFF2-40B4-BE49-F238E27FC236}">
                <a16:creationId xmlns:a16="http://schemas.microsoft.com/office/drawing/2014/main" id="{1CF54F1F-47FF-4C31-A5F0-EFC2383A1699}"/>
              </a:ext>
            </a:extLst>
          </p:cNvPr>
          <p:cNvSpPr txBox="1"/>
          <p:nvPr/>
        </p:nvSpPr>
        <p:spPr>
          <a:xfrm>
            <a:off x="454968" y="3265838"/>
            <a:ext cx="7069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When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= </a:t>
            </a:r>
            <a:r>
              <a:rPr lang="en-US" altLang="zh-TW" i="1" dirty="0" err="1">
                <a:sym typeface="Symbol" panose="05050102010706020507" pitchFamily="18" charset="2"/>
              </a:rPr>
              <a:t>bN</a:t>
            </a:r>
            <a:r>
              <a:rPr lang="en-US" altLang="zh-TW" dirty="0">
                <a:sym typeface="Symbol" panose="05050102010706020507" pitchFamily="18" charset="2"/>
              </a:rPr>
              <a:t> where </a:t>
            </a:r>
            <a:r>
              <a:rPr lang="en-US" altLang="zh-TW" i="1" dirty="0">
                <a:sym typeface="Symbol" panose="05050102010706020507" pitchFamily="18" charset="2"/>
              </a:rPr>
              <a:t>b</a:t>
            </a:r>
            <a:r>
              <a:rPr lang="en-US" altLang="zh-TW" dirty="0">
                <a:sym typeface="Symbol" panose="05050102010706020507" pitchFamily="18" charset="2"/>
              </a:rPr>
              <a:t> is some integer (i.e., </a:t>
            </a:r>
            <a:r>
              <a:rPr lang="en-US" altLang="zh-TW" dirty="0"/>
              <a:t>((</a:t>
            </a:r>
            <a:r>
              <a:rPr lang="en-US" altLang="zh-TW" i="1" dirty="0"/>
              <a:t>a</a:t>
            </a:r>
            <a:r>
              <a:rPr lang="en-US" altLang="zh-TW" dirty="0"/>
              <a:t>))</a:t>
            </a:r>
            <a:r>
              <a:rPr lang="en-US" altLang="zh-TW" i="1" baseline="-25000" dirty="0"/>
              <a:t>N</a:t>
            </a:r>
            <a:r>
              <a:rPr lang="en-US" altLang="zh-TW" dirty="0"/>
              <a:t> = 0)</a:t>
            </a:r>
            <a:r>
              <a:rPr lang="en-US" altLang="zh-TW" dirty="0">
                <a:sym typeface="Symbol" panose="05050102010706020507" pitchFamily="18" charset="2"/>
              </a:rPr>
              <a:t>   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14" name="物件 13">
            <a:extLst>
              <a:ext uri="{FF2B5EF4-FFF2-40B4-BE49-F238E27FC236}">
                <a16:creationId xmlns:a16="http://schemas.microsoft.com/office/drawing/2014/main" id="{8507A677-A10A-4FA6-8CAD-92B3F4E667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607129"/>
              </p:ext>
            </p:extLst>
          </p:nvPr>
        </p:nvGraphicFramePr>
        <p:xfrm>
          <a:off x="1047157" y="3888398"/>
          <a:ext cx="342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5" name="Equation" r:id="rId7" imgW="3429000" imgH="787320" progId="Equation.DSMT4">
                  <p:embed/>
                </p:oleObj>
              </mc:Choice>
              <mc:Fallback>
                <p:oleObj name="Equation" r:id="rId7" imgW="3429000" imgH="787320" progId="Equation.DSMT4">
                  <p:embed/>
                  <p:pic>
                    <p:nvPicPr>
                      <p:cNvPr id="14" name="物件 13">
                        <a:extLst>
                          <a:ext uri="{FF2B5EF4-FFF2-40B4-BE49-F238E27FC236}">
                            <a16:creationId xmlns:a16="http://schemas.microsoft.com/office/drawing/2014/main" id="{8507A677-A10A-4FA6-8CAD-92B3F4E66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7157" y="3888398"/>
                        <a:ext cx="3429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8026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552" y="422778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[Determine the IDFT by the DFT] </a:t>
            </a:r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140663"/>
              </p:ext>
            </p:extLst>
          </p:nvPr>
        </p:nvGraphicFramePr>
        <p:xfrm>
          <a:off x="1691680" y="908720"/>
          <a:ext cx="2362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8" name="Equation" r:id="rId3" imgW="2361960" imgH="393480" progId="Equation.DSMT4">
                  <p:embed/>
                </p:oleObj>
              </mc:Choice>
              <mc:Fallback>
                <p:oleObj name="Equation" r:id="rId3" imgW="236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908720"/>
                        <a:ext cx="2362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230758"/>
              </p:ext>
            </p:extLst>
          </p:nvPr>
        </p:nvGraphicFramePr>
        <p:xfrm>
          <a:off x="1709935" y="1397582"/>
          <a:ext cx="1892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9" name="Equation" r:id="rId5" imgW="1892160" imgH="545760" progId="Equation.DSMT4">
                  <p:embed/>
                </p:oleObj>
              </mc:Choice>
              <mc:Fallback>
                <p:oleObj name="Equation" r:id="rId5" imgW="18921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9935" y="1397582"/>
                        <a:ext cx="18923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9552" y="2204864"/>
            <a:ext cx="79125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Note: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/>
              <a:t>(</a:t>
            </a:r>
            <a:r>
              <a:rPr lang="en-US" altLang="zh-TW" dirty="0" err="1"/>
              <a:t>i</a:t>
            </a:r>
            <a:r>
              <a:rPr lang="en-US" altLang="zh-TW" dirty="0"/>
              <a:t>) Computation loading of the IDFT = Computation loading of the DFT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/>
              <a:t>(ii) In industry, only the chip of the DFT is required.  </a:t>
            </a:r>
          </a:p>
        </p:txBody>
      </p:sp>
    </p:spTree>
    <p:extLst>
      <p:ext uri="{BB962C8B-B14F-4D97-AF65-F5344CB8AC3E}">
        <p14:creationId xmlns:p14="http://schemas.microsoft.com/office/powerpoint/2010/main" val="646915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0586" y="233396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[Transform Pair] 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63161"/>
              </p:ext>
            </p:extLst>
          </p:nvPr>
        </p:nvGraphicFramePr>
        <p:xfrm>
          <a:off x="755576" y="665163"/>
          <a:ext cx="7488832" cy="5904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3545194314"/>
                    </a:ext>
                  </a:extLst>
                </a:gridCol>
                <a:gridCol w="4752528">
                  <a:extLst>
                    <a:ext uri="{9D8B030D-6E8A-4147-A177-3AD203B41FA5}">
                      <a16:colId xmlns:a16="http://schemas.microsoft.com/office/drawing/2014/main" val="2984492103"/>
                    </a:ext>
                  </a:extLst>
                </a:gridCol>
              </a:tblGrid>
              <a:tr h="5261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527686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(1) 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altLang="zh-TW" sz="2000" b="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d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(see page 442)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792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            1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3896361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       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US" altLang="zh-TW" sz="2000" b="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d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i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altLang="zh-TW" sz="20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k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]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exp[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km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/</a:t>
                      </a:r>
                      <a:r>
                        <a:rPr lang="en-US" altLang="zh-TW" sz="2000" i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]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0254971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     exp[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/</a:t>
                      </a:r>
                      <a:r>
                        <a:rPr lang="en-US" altLang="zh-TW" sz="2000" i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]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869101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      cos[2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/</a:t>
                      </a:r>
                      <a:r>
                        <a:rPr lang="en-US" altLang="zh-TW" sz="2000" i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]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870266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      sin[2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kn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/</a:t>
                      </a:r>
                      <a:r>
                        <a:rPr lang="en-US" altLang="zh-TW" sz="2000" i="1" u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]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0022446"/>
                  </a:ext>
                </a:extLst>
              </a:tr>
              <a:tr h="116869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1 for 0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W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   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0 otherwise 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928146"/>
                  </a:ext>
                </a:extLst>
              </a:tr>
              <a:tr h="1052394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 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[-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],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 0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7918821"/>
                  </a:ext>
                </a:extLst>
              </a:tr>
            </a:tbl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756287"/>
              </p:ext>
            </p:extLst>
          </p:nvPr>
        </p:nvGraphicFramePr>
        <p:xfrm>
          <a:off x="5503863" y="1779588"/>
          <a:ext cx="876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4" name="Equation" r:id="rId3" imgW="876240" imgH="355320" progId="Equation.DSMT4">
                  <p:embed/>
                </p:oleObj>
              </mc:Choice>
              <mc:Fallback>
                <p:oleObj name="Equation" r:id="rId3" imgW="8762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03863" y="1779588"/>
                        <a:ext cx="876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07818"/>
              </p:ext>
            </p:extLst>
          </p:nvPr>
        </p:nvGraphicFramePr>
        <p:xfrm>
          <a:off x="5399088" y="2846388"/>
          <a:ext cx="12319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5" name="Equation" r:id="rId5" imgW="1231560" imgH="355320" progId="Equation.DSMT4">
                  <p:embed/>
                </p:oleObj>
              </mc:Choice>
              <mc:Fallback>
                <p:oleObj name="Equation" r:id="rId5" imgW="1231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9088" y="2846388"/>
                        <a:ext cx="12319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104866"/>
              </p:ext>
            </p:extLst>
          </p:nvPr>
        </p:nvGraphicFramePr>
        <p:xfrm>
          <a:off x="4499992" y="3305246"/>
          <a:ext cx="3378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6" name="Equation" r:id="rId7" imgW="3377880" imgH="507960" progId="Equation.DSMT4">
                  <p:embed/>
                </p:oleObj>
              </mc:Choice>
              <mc:Fallback>
                <p:oleObj name="Equation" r:id="rId7" imgW="33778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992" y="3305246"/>
                        <a:ext cx="33782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025041"/>
              </p:ext>
            </p:extLst>
          </p:nvPr>
        </p:nvGraphicFramePr>
        <p:xfrm>
          <a:off x="4134466" y="3844903"/>
          <a:ext cx="3848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7" name="Equation" r:id="rId9" imgW="3848040" imgH="507960" progId="Equation.DSMT4">
                  <p:embed/>
                </p:oleObj>
              </mc:Choice>
              <mc:Fallback>
                <p:oleObj name="Equation" r:id="rId9" imgW="38480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34466" y="3844903"/>
                        <a:ext cx="3848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209815"/>
              </p:ext>
            </p:extLst>
          </p:nvPr>
        </p:nvGraphicFramePr>
        <p:xfrm>
          <a:off x="3912216" y="4419671"/>
          <a:ext cx="4292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8" name="Equation" r:id="rId11" imgW="4292280" imgH="711000" progId="Equation.DSMT4">
                  <p:embed/>
                </p:oleObj>
              </mc:Choice>
              <mc:Fallback>
                <p:oleObj name="Equation" r:id="rId11" imgW="42922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12216" y="4419671"/>
                        <a:ext cx="4292600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12262"/>
              </p:ext>
            </p:extLst>
          </p:nvPr>
        </p:nvGraphicFramePr>
        <p:xfrm>
          <a:off x="5002213" y="5665788"/>
          <a:ext cx="13589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89" name="Equation" r:id="rId13" imgW="1358640" imgH="583920" progId="Equation.DSMT4">
                  <p:embed/>
                </p:oleObj>
              </mc:Choice>
              <mc:Fallback>
                <p:oleObj name="Equation" r:id="rId13" imgW="1358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002213" y="5665788"/>
                        <a:ext cx="13589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685615"/>
              </p:ext>
            </p:extLst>
          </p:nvPr>
        </p:nvGraphicFramePr>
        <p:xfrm>
          <a:off x="3956666" y="5162528"/>
          <a:ext cx="180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90" name="Equation" r:id="rId15" imgW="1803240" imgH="304560" progId="Equation.DSMT4">
                  <p:embed/>
                </p:oleObj>
              </mc:Choice>
              <mc:Fallback>
                <p:oleObj name="Equation" r:id="rId15" imgW="180324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56666" y="5162528"/>
                        <a:ext cx="18034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528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552" y="422778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[Discrete Impulse Train] 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50738"/>
              </p:ext>
            </p:extLst>
          </p:nvPr>
        </p:nvGraphicFramePr>
        <p:xfrm>
          <a:off x="1331640" y="1076974"/>
          <a:ext cx="3860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6" name="Equation" r:id="rId3" imgW="3860640" imgH="774360" progId="Equation.DSMT4">
                  <p:embed/>
                </p:oleObj>
              </mc:Choice>
              <mc:Fallback>
                <p:oleObj name="Equation" r:id="rId3" imgW="3860640" imgH="774360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1076974"/>
                        <a:ext cx="3860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圖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9168" y="2564904"/>
            <a:ext cx="6726544" cy="3725267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6084467"/>
              </p:ext>
            </p:extLst>
          </p:nvPr>
        </p:nvGraphicFramePr>
        <p:xfrm>
          <a:off x="755576" y="2105760"/>
          <a:ext cx="800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7" name="Equation" r:id="rId6" imgW="799920" imgH="266400" progId="Equation.DSMT4">
                  <p:embed/>
                </p:oleObj>
              </mc:Choice>
              <mc:Fallback>
                <p:oleObj name="Equation" r:id="rId6" imgW="799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576" y="2105760"/>
                        <a:ext cx="800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478631"/>
              </p:ext>
            </p:extLst>
          </p:nvPr>
        </p:nvGraphicFramePr>
        <p:xfrm>
          <a:off x="882576" y="3310359"/>
          <a:ext cx="67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8" name="Equation" r:id="rId8" imgW="672840" imgH="368280" progId="Equation.DSMT4">
                  <p:embed/>
                </p:oleObj>
              </mc:Choice>
              <mc:Fallback>
                <p:oleObj name="Equation" r:id="rId8" imgW="672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2576" y="3310359"/>
                        <a:ext cx="67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637921"/>
              </p:ext>
            </p:extLst>
          </p:nvPr>
        </p:nvGraphicFramePr>
        <p:xfrm>
          <a:off x="892175" y="4940300"/>
          <a:ext cx="67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09" name="Equation" r:id="rId10" imgW="672840" imgH="368280" progId="Equation.DSMT4">
                  <p:embed/>
                </p:oleObj>
              </mc:Choice>
              <mc:Fallback>
                <p:oleObj name="Equation" r:id="rId10" imgW="672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2175" y="4940300"/>
                        <a:ext cx="67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084168" y="1214923"/>
            <a:ext cx="2160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c</a:t>
            </a:r>
            <a:r>
              <a:rPr lang="en-US" altLang="zh-TW" dirty="0"/>
              <a:t> is a factor of </a:t>
            </a:r>
            <a:r>
              <a:rPr lang="en-US" altLang="zh-TW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329471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552" y="422778"/>
            <a:ext cx="71287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[Example 2]</a:t>
            </a:r>
            <a:r>
              <a:rPr lang="en-US" altLang="zh-TW" dirty="0"/>
              <a:t>  Determine the DFT of </a:t>
            </a:r>
            <a:r>
              <a:rPr lang="en-US" altLang="zh-TW" i="1" dirty="0"/>
              <a:t>p</a:t>
            </a:r>
            <a:r>
              <a:rPr lang="en-US" altLang="zh-TW" i="1" baseline="-25000" dirty="0"/>
              <a:t>c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</a:t>
            </a:r>
            <a:r>
              <a:rPr lang="en-US" altLang="zh-TW" b="1" dirty="0"/>
              <a:t> </a:t>
            </a:r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122111"/>
              </p:ext>
            </p:extLst>
          </p:nvPr>
        </p:nvGraphicFramePr>
        <p:xfrm>
          <a:off x="971600" y="1166031"/>
          <a:ext cx="33655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89" name="Equation" r:id="rId3" imgW="3365280" imgH="787320" progId="Equation.DSMT4">
                  <p:embed/>
                </p:oleObj>
              </mc:Choice>
              <mc:Fallback>
                <p:oleObj name="Equation" r:id="rId3" imgW="3365280" imgH="78732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166031"/>
                        <a:ext cx="33655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372200" y="965976"/>
            <a:ext cx="2160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c</a:t>
            </a:r>
            <a:r>
              <a:rPr lang="en-US" altLang="zh-TW" dirty="0"/>
              <a:t> is a factor of </a:t>
            </a:r>
            <a:r>
              <a:rPr lang="en-US" altLang="zh-TW" i="1" dirty="0"/>
              <a:t>N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444208" y="1359676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n = </a:t>
            </a:r>
            <a:r>
              <a:rPr lang="en-US" altLang="zh-TW" i="1" dirty="0" err="1"/>
              <a:t>ck</a:t>
            </a:r>
            <a:endParaRPr lang="en-US" altLang="zh-TW" i="1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752510"/>
              </p:ext>
            </p:extLst>
          </p:nvPr>
        </p:nvGraphicFramePr>
        <p:xfrm>
          <a:off x="4337100" y="1166031"/>
          <a:ext cx="1511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0" name="Equation" r:id="rId5" imgW="1511280" imgH="787320" progId="Equation.DSMT4">
                  <p:embed/>
                </p:oleObj>
              </mc:Choice>
              <mc:Fallback>
                <p:oleObj name="Equation" r:id="rId5" imgW="15112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37100" y="1166031"/>
                        <a:ext cx="15113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5785481"/>
              </p:ext>
            </p:extLst>
          </p:nvPr>
        </p:nvGraphicFramePr>
        <p:xfrm>
          <a:off x="827584" y="2296574"/>
          <a:ext cx="31877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1" name="Equation" r:id="rId7" imgW="3187440" imgH="1028520" progId="Equation.DSMT4">
                  <p:embed/>
                </p:oleObj>
              </mc:Choice>
              <mc:Fallback>
                <p:oleObj name="Equation" r:id="rId7" imgW="318744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584" y="2296574"/>
                        <a:ext cx="31877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696272" y="2492896"/>
            <a:ext cx="3980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if </a:t>
            </a:r>
            <a:r>
              <a:rPr lang="en-US" altLang="zh-TW" i="1" dirty="0"/>
              <a:t>m</a:t>
            </a:r>
            <a:r>
              <a:rPr lang="en-US" altLang="zh-TW" dirty="0"/>
              <a:t> is not a multiple </a:t>
            </a:r>
            <a:r>
              <a:rPr lang="en-US" altLang="zh-TW" i="1" dirty="0"/>
              <a:t>of  N</a:t>
            </a:r>
            <a:r>
              <a:rPr lang="en-US" altLang="zh-TW" dirty="0"/>
              <a:t>/</a:t>
            </a:r>
            <a:r>
              <a:rPr lang="en-US" altLang="zh-TW" i="1" dirty="0"/>
              <a:t>c</a:t>
            </a:r>
          </a:p>
        </p:txBody>
      </p:sp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980628"/>
              </p:ext>
            </p:extLst>
          </p:nvPr>
        </p:nvGraphicFramePr>
        <p:xfrm>
          <a:off x="1043608" y="3452066"/>
          <a:ext cx="182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2" name="Equation" r:id="rId9" imgW="1828800" imgH="787320" progId="Equation.DSMT4">
                  <p:embed/>
                </p:oleObj>
              </mc:Choice>
              <mc:Fallback>
                <p:oleObj name="Equation" r:id="rId9" imgW="18288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3608" y="3452066"/>
                        <a:ext cx="1828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616152" y="3619706"/>
            <a:ext cx="3980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if </a:t>
            </a:r>
            <a:r>
              <a:rPr lang="en-US" altLang="zh-TW" i="1" dirty="0"/>
              <a:t>m</a:t>
            </a:r>
            <a:r>
              <a:rPr lang="en-US" altLang="zh-TW" dirty="0"/>
              <a:t> is a multiple </a:t>
            </a:r>
            <a:r>
              <a:rPr lang="en-US" altLang="zh-TW" i="1" dirty="0"/>
              <a:t>of  N</a:t>
            </a:r>
            <a:r>
              <a:rPr lang="en-US" altLang="zh-TW" dirty="0"/>
              <a:t>/</a:t>
            </a:r>
            <a:r>
              <a:rPr lang="en-US" altLang="zh-TW" i="1" dirty="0"/>
              <a:t>c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7508" y="4452084"/>
            <a:ext cx="12622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Therefore, </a:t>
            </a:r>
            <a:endParaRPr lang="en-US" altLang="zh-TW" i="1" dirty="0"/>
          </a:p>
        </p:txBody>
      </p:sp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975095"/>
              </p:ext>
            </p:extLst>
          </p:nvPr>
        </p:nvGraphicFramePr>
        <p:xfrm>
          <a:off x="2243138" y="4365625"/>
          <a:ext cx="2946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93" name="Equation" r:id="rId11" imgW="2946240" imgH="545760" progId="Equation.DSMT4">
                  <p:embed/>
                </p:oleObj>
              </mc:Choice>
              <mc:Fallback>
                <p:oleObj name="Equation" r:id="rId11" imgW="2946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3138" y="4365625"/>
                        <a:ext cx="29464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7928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24744"/>
            <a:ext cx="8383557" cy="3725267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>
            <a:off x="4283968" y="1916832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283968" y="3789040"/>
            <a:ext cx="50405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175956" y="1516722"/>
            <a:ext cx="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DFT</a:t>
            </a:r>
            <a:endParaRPr lang="en-US" altLang="zh-TW" i="1" dirty="0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175956" y="3387712"/>
            <a:ext cx="720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DFT</a:t>
            </a:r>
            <a:endParaRPr lang="en-US" altLang="zh-TW" i="1" dirty="0"/>
          </a:p>
        </p:txBody>
      </p:sp>
      <p:graphicFrame>
        <p:nvGraphicFramePr>
          <p:cNvPr id="21" name="物件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461825"/>
              </p:ext>
            </p:extLst>
          </p:nvPr>
        </p:nvGraphicFramePr>
        <p:xfrm>
          <a:off x="328903" y="1732682"/>
          <a:ext cx="67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6" name="Equation" r:id="rId5" imgW="672840" imgH="368280" progId="Equation.DSMT4">
                  <p:embed/>
                </p:oleObj>
              </mc:Choice>
              <mc:Fallback>
                <p:oleObj name="Equation" r:id="rId5" imgW="672840" imgH="36828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8903" y="1732682"/>
                        <a:ext cx="67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物件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096921"/>
              </p:ext>
            </p:extLst>
          </p:nvPr>
        </p:nvGraphicFramePr>
        <p:xfrm>
          <a:off x="338502" y="3362623"/>
          <a:ext cx="673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7" name="Equation" r:id="rId7" imgW="672840" imgH="368280" progId="Equation.DSMT4">
                  <p:embed/>
                </p:oleObj>
              </mc:Choice>
              <mc:Fallback>
                <p:oleObj name="Equation" r:id="rId7" imgW="672840" imgH="36828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8502" y="3362623"/>
                        <a:ext cx="673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99849"/>
              </p:ext>
            </p:extLst>
          </p:nvPr>
        </p:nvGraphicFramePr>
        <p:xfrm>
          <a:off x="8008937" y="1735522"/>
          <a:ext cx="87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8" name="Equation" r:id="rId9" imgW="876240" imgH="368280" progId="Equation.DSMT4">
                  <p:embed/>
                </p:oleObj>
              </mc:Choice>
              <mc:Fallback>
                <p:oleObj name="Equation" r:id="rId9" imgW="8762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08937" y="1735522"/>
                        <a:ext cx="876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20200"/>
              </p:ext>
            </p:extLst>
          </p:nvPr>
        </p:nvGraphicFramePr>
        <p:xfrm>
          <a:off x="7942263" y="3522663"/>
          <a:ext cx="889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49" name="Equation" r:id="rId11" imgW="888840" imgH="368280" progId="Equation.DSMT4">
                  <p:embed/>
                </p:oleObj>
              </mc:Choice>
              <mc:Fallback>
                <p:oleObj name="Equation" r:id="rId11" imgW="8888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942263" y="3522663"/>
                        <a:ext cx="8890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510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0586" y="233396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/>
              <a:t>Properties 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752143"/>
              </p:ext>
            </p:extLst>
          </p:nvPr>
        </p:nvGraphicFramePr>
        <p:xfrm>
          <a:off x="670586" y="908720"/>
          <a:ext cx="7789846" cy="5417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6290">
                  <a:extLst>
                    <a:ext uri="{9D8B030D-6E8A-4147-A177-3AD203B41FA5}">
                      <a16:colId xmlns:a16="http://schemas.microsoft.com/office/drawing/2014/main" val="4122581162"/>
                    </a:ext>
                  </a:extLst>
                </a:gridCol>
                <a:gridCol w="4943556">
                  <a:extLst>
                    <a:ext uri="{9D8B030D-6E8A-4147-A177-3AD203B41FA5}">
                      <a16:colId xmlns:a16="http://schemas.microsoft.com/office/drawing/2014/main" val="3855305548"/>
                    </a:ext>
                  </a:extLst>
                </a:gridCol>
              </a:tblGrid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(1) Linear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DFT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+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]} = </a:t>
                      </a:r>
                      <a:r>
                        <a:rPr lang="en-US" altLang="zh-TW" sz="20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aX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+ </a:t>
                      </a:r>
                      <a:r>
                        <a:rPr lang="en-US" altLang="zh-TW" sz="2000" b="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314370"/>
                  </a:ext>
                </a:extLst>
              </a:tr>
              <a:tr h="76994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(2) DC Values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985964"/>
                  </a:ext>
                </a:extLst>
              </a:tr>
              <a:tr h="20162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(3) Shifting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altLang="zh-TW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altLang="zh-TW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((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if  0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-1</a:t>
                      </a:r>
                    </a:p>
                    <a:p>
                      <a:pPr algn="just"/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        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 -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-1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        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((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en-US" altLang="zh-TW" sz="2000" i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 2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-1</a:t>
                      </a:r>
                    </a:p>
                    <a:p>
                      <a:pPr algn="just"/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                   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816156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(4) Modulation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368384"/>
                  </a:ext>
                </a:extLst>
              </a:tr>
              <a:tr h="526197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(5)</a:t>
                      </a: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Reverse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35475"/>
                  </a:ext>
                </a:extLst>
              </a:tr>
              <a:tr h="1052394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(6) Even /Odd</a:t>
                      </a: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Input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[((-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], then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[((-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-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[((-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], then 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 -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[((-</a:t>
                      </a:r>
                      <a:r>
                        <a:rPr lang="en-US" altLang="zh-TW" sz="200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];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271517"/>
                  </a:ext>
                </a:extLst>
              </a:tr>
            </a:tbl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652731"/>
              </p:ext>
            </p:extLst>
          </p:nvPr>
        </p:nvGraphicFramePr>
        <p:xfrm>
          <a:off x="3716338" y="2301875"/>
          <a:ext cx="3378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2" name="Equation" r:id="rId3" imgW="3377880" imgH="393480" progId="Equation.DSMT4">
                  <p:embed/>
                </p:oleObj>
              </mc:Choice>
              <mc:Fallback>
                <p:oleObj name="Equation" r:id="rId3" imgW="3377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16338" y="2301875"/>
                        <a:ext cx="33782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781517"/>
              </p:ext>
            </p:extLst>
          </p:nvPr>
        </p:nvGraphicFramePr>
        <p:xfrm>
          <a:off x="3923725" y="1462606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3" name="Equation" r:id="rId5" imgW="3733560" imgH="685800" progId="Equation.DSMT4">
                  <p:embed/>
                </p:oleObj>
              </mc:Choice>
              <mc:Fallback>
                <p:oleObj name="Equation" r:id="rId5" imgW="3733560" imgH="68580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3725" y="1462606"/>
                        <a:ext cx="3733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571821"/>
              </p:ext>
            </p:extLst>
          </p:nvPr>
        </p:nvGraphicFramePr>
        <p:xfrm>
          <a:off x="3668713" y="3856038"/>
          <a:ext cx="2070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4" name="Equation" r:id="rId7" imgW="2070000" imgH="355320" progId="Equation.DSMT4">
                  <p:embed/>
                </p:oleObj>
              </mc:Choice>
              <mc:Fallback>
                <p:oleObj name="Equation" r:id="rId7" imgW="20700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68713" y="3856038"/>
                        <a:ext cx="2070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279102"/>
              </p:ext>
            </p:extLst>
          </p:nvPr>
        </p:nvGraphicFramePr>
        <p:xfrm>
          <a:off x="3719513" y="4237038"/>
          <a:ext cx="337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5" name="Equation" r:id="rId9" imgW="3377880" imgH="431640" progId="Equation.DSMT4">
                  <p:embed/>
                </p:oleObj>
              </mc:Choice>
              <mc:Fallback>
                <p:oleObj name="Equation" r:id="rId9" imgW="33778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719513" y="4237038"/>
                        <a:ext cx="3378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939130"/>
              </p:ext>
            </p:extLst>
          </p:nvPr>
        </p:nvGraphicFramePr>
        <p:xfrm>
          <a:off x="3716338" y="4849657"/>
          <a:ext cx="339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26" name="Equation" r:id="rId11" imgW="3390840" imgH="380880" progId="Equation.DSMT4">
                  <p:embed/>
                </p:oleObj>
              </mc:Choice>
              <mc:Fallback>
                <p:oleObj name="Equation" r:id="rId11" imgW="33908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16338" y="4849657"/>
                        <a:ext cx="3390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92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417418"/>
              </p:ext>
            </p:extLst>
          </p:nvPr>
        </p:nvGraphicFramePr>
        <p:xfrm>
          <a:off x="1547664" y="1196752"/>
          <a:ext cx="50101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6" name="Equation" r:id="rId3" imgW="4952880" imgH="596880" progId="Equation.DSMT4">
                  <p:embed/>
                </p:oleObj>
              </mc:Choice>
              <mc:Fallback>
                <p:oleObj name="Equation" r:id="rId3" imgW="4952880" imgH="596880" progId="Equation.DSMT4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1196752"/>
                        <a:ext cx="501015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47828"/>
              </p:ext>
            </p:extLst>
          </p:nvPr>
        </p:nvGraphicFramePr>
        <p:xfrm>
          <a:off x="4139952" y="1812683"/>
          <a:ext cx="2082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7" name="Equation" r:id="rId5" imgW="2082600" imgH="583920" progId="Equation.DSMT4">
                  <p:embed/>
                </p:oleObj>
              </mc:Choice>
              <mc:Fallback>
                <p:oleObj name="Equation" r:id="rId5" imgW="2082600" imgH="583920" progId="Equation.DSMT4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39952" y="1812683"/>
                        <a:ext cx="2082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>
            <a:extLst>
              <a:ext uri="{FF2B5EF4-FFF2-40B4-BE49-F238E27FC236}">
                <a16:creationId xmlns:a16="http://schemas.microsoft.com/office/drawing/2014/main" id="{12D41499-8259-4E6A-8D55-919793D4C2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42196"/>
              </p:ext>
            </p:extLst>
          </p:nvPr>
        </p:nvGraphicFramePr>
        <p:xfrm>
          <a:off x="7236618" y="2202414"/>
          <a:ext cx="14398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8" name="Equation" r:id="rId7" imgW="1440313" imgH="388646" progId="Equation.DSMT4">
                  <p:embed/>
                </p:oleObj>
              </mc:Choice>
              <mc:Fallback>
                <p:oleObj name="Equation" r:id="rId7" imgW="1440313" imgH="388646" progId="Equation.DSMT4">
                  <p:embed/>
                  <p:pic>
                    <p:nvPicPr>
                      <p:cNvPr id="3" name="物件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6618" y="2202414"/>
                        <a:ext cx="143986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>
            <a:extLst>
              <a:ext uri="{FF2B5EF4-FFF2-40B4-BE49-F238E27FC236}">
                <a16:creationId xmlns:a16="http://schemas.microsoft.com/office/drawing/2014/main" id="{28F46C68-7C0B-4441-8209-AD4E177722AD}"/>
              </a:ext>
            </a:extLst>
          </p:cNvPr>
          <p:cNvSpPr txBox="1"/>
          <p:nvPr/>
        </p:nvSpPr>
        <p:spPr>
          <a:xfrm>
            <a:off x="6308003" y="2181438"/>
            <a:ext cx="869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5C02AFC3-7A6C-4BB7-B1CE-6568A7B3DAAF}"/>
              </a:ext>
            </a:extLst>
          </p:cNvPr>
          <p:cNvSpPr txBox="1"/>
          <p:nvPr/>
        </p:nvSpPr>
        <p:spPr>
          <a:xfrm>
            <a:off x="467544" y="455435"/>
            <a:ext cx="7560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u="sng" dirty="0">
                <a:solidFill>
                  <a:srgbClr val="3333FF"/>
                </a:solidFill>
              </a:rPr>
              <a:t>Signal sampling </a:t>
            </a:r>
            <a:r>
              <a:rPr lang="en-US" altLang="zh-TW" dirty="0">
                <a:solidFill>
                  <a:srgbClr val="3333FF"/>
                </a:solidFill>
              </a:rPr>
              <a:t>can be express in terms of </a:t>
            </a:r>
            <a:r>
              <a:rPr lang="en-US" altLang="zh-TW" u="sng" dirty="0">
                <a:solidFill>
                  <a:srgbClr val="3333FF"/>
                </a:solidFill>
              </a:rPr>
              <a:t>the impulse train  </a:t>
            </a:r>
            <a:endParaRPr lang="zh-TW" altLang="en-US" u="sng" dirty="0">
              <a:solidFill>
                <a:srgbClr val="3333FF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73B4979B-D75D-4719-B250-50DC6D58A2DF}"/>
              </a:ext>
            </a:extLst>
          </p:cNvPr>
          <p:cNvSpPr txBox="1"/>
          <p:nvPr/>
        </p:nvSpPr>
        <p:spPr>
          <a:xfrm>
            <a:off x="395709" y="2716143"/>
            <a:ext cx="1511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FE50B416-6E82-4A64-9DC8-A2F05C154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8578701"/>
              </p:ext>
            </p:extLst>
          </p:nvPr>
        </p:nvGraphicFramePr>
        <p:xfrm>
          <a:off x="1423988" y="3095625"/>
          <a:ext cx="5254625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69" name="Equation" r:id="rId9" imgW="5194080" imgH="736560" progId="Equation.DSMT4">
                  <p:embed/>
                </p:oleObj>
              </mc:Choice>
              <mc:Fallback>
                <p:oleObj name="Equation" r:id="rId9" imgW="5194080" imgH="736560" progId="Equation.DSMT4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3988" y="3095625"/>
                        <a:ext cx="5254625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>
            <a:extLst>
              <a:ext uri="{FF2B5EF4-FFF2-40B4-BE49-F238E27FC236}">
                <a16:creationId xmlns:a16="http://schemas.microsoft.com/office/drawing/2014/main" id="{BF35433C-9EED-4EE7-92B6-23D4DA3FCB57}"/>
              </a:ext>
            </a:extLst>
          </p:cNvPr>
          <p:cNvSpPr txBox="1"/>
          <p:nvPr/>
        </p:nvSpPr>
        <p:spPr>
          <a:xfrm>
            <a:off x="352127" y="3953369"/>
            <a:ext cx="75756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sampled signal </a:t>
            </a:r>
            <a:r>
              <a:rPr lang="en-US" altLang="zh-TW" i="1" dirty="0" err="1"/>
              <a:t>g</a:t>
            </a:r>
            <a:r>
              <a:rPr lang="en-US" altLang="zh-TW" i="1" baseline="-25000" dirty="0" err="1"/>
              <a:t>s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can be expressed in terms of </a:t>
            </a:r>
            <a:endParaRPr lang="zh-TW" altLang="en-US" dirty="0"/>
          </a:p>
        </p:txBody>
      </p:sp>
      <p:graphicFrame>
        <p:nvGraphicFramePr>
          <p:cNvPr id="22" name="Object 4">
            <a:extLst>
              <a:ext uri="{FF2B5EF4-FFF2-40B4-BE49-F238E27FC236}">
                <a16:creationId xmlns:a16="http://schemas.microsoft.com/office/drawing/2014/main" id="{1C3028FD-961E-4193-A251-86D8BB9ABF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29698"/>
              </p:ext>
            </p:extLst>
          </p:nvPr>
        </p:nvGraphicFramePr>
        <p:xfrm>
          <a:off x="2440299" y="4640152"/>
          <a:ext cx="2762250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70" name="Equation" r:id="rId11" imgW="2730240" imgH="723600" progId="Equation.DSMT4">
                  <p:embed/>
                </p:oleObj>
              </mc:Choice>
              <mc:Fallback>
                <p:oleObj name="Equation" r:id="rId11" imgW="2730240" imgH="723600" progId="Equation.DSMT4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0299" y="4640152"/>
                        <a:ext cx="2762250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54257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459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522192"/>
              </p:ext>
            </p:extLst>
          </p:nvPr>
        </p:nvGraphicFramePr>
        <p:xfrm>
          <a:off x="670586" y="476673"/>
          <a:ext cx="7573822" cy="592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4122581162"/>
                    </a:ext>
                  </a:extLst>
                </a:gridCol>
                <a:gridCol w="4837518">
                  <a:extLst>
                    <a:ext uri="{9D8B030D-6E8A-4147-A177-3AD203B41FA5}">
                      <a16:colId xmlns:a16="http://schemas.microsoft.com/office/drawing/2014/main" val="3855305548"/>
                    </a:ext>
                  </a:extLst>
                </a:gridCol>
              </a:tblGrid>
              <a:tr h="504055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(7) Conjugate 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DFT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]} =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[((-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b="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1314370"/>
                  </a:ext>
                </a:extLst>
              </a:tr>
              <a:tr h="108012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(8) Real/Imaginary Input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If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is real, then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[((-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b="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];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</a:t>
                      </a:r>
                      <a:r>
                        <a:rPr kumimoji="1" lang="en-US" altLang="zh-TW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is pure imaginary, then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                       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=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sym typeface="Symbol" pitchFamily="18" charset="2"/>
                        </a:rPr>
                        <a:t>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en-US" altLang="zh-TW" sz="20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[((-</a:t>
                      </a:r>
                      <a:r>
                        <a:rPr lang="en-US" altLang="zh-TW" sz="20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))</a:t>
                      </a:r>
                      <a:r>
                        <a:rPr lang="en-US" altLang="zh-TW" sz="2000" b="0" i="1" baseline="-25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TW" sz="20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];</a:t>
                      </a:r>
                      <a:endParaRPr lang="zh-TW" altLang="en-US" sz="20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985964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(9) Circular Convolution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spcBef>
                          <a:spcPts val="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816156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(10)</a:t>
                      </a:r>
                      <a:r>
                        <a:rPr lang="en-US" altLang="zh-TW" sz="20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Circular Correlation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</a:t>
                      </a:r>
                    </a:p>
                    <a:p>
                      <a:pPr algn="just"/>
                      <a:endParaRPr lang="en-US" altLang="zh-TW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altLang="zh-TW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600"/>
                        </a:spcBef>
                      </a:pP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then               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3368384"/>
                  </a:ext>
                </a:extLst>
              </a:tr>
              <a:tr h="773400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(11) 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Parseval’s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Theorem</a:t>
                      </a:r>
                    </a:p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(Energy Preservation)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4535475"/>
                  </a:ext>
                </a:extLst>
              </a:tr>
              <a:tr h="739120">
                <a:tc>
                  <a:txBody>
                    <a:bodyPr/>
                    <a:lstStyle/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(12) Generalized</a:t>
                      </a:r>
                    </a:p>
                    <a:p>
                      <a:pPr algn="just"/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US" altLang="zh-TW" sz="20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Parseval’s</a:t>
                      </a:r>
                      <a:r>
                        <a:rPr lang="en-US" altLang="zh-TW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Theorem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271517"/>
                  </a:ext>
                </a:extLst>
              </a:tr>
            </a:tbl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716460"/>
              </p:ext>
            </p:extLst>
          </p:nvPr>
        </p:nvGraphicFramePr>
        <p:xfrm>
          <a:off x="3756625" y="2035757"/>
          <a:ext cx="4368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5" name="Equation" r:id="rId3" imgW="4368600" imgH="685800" progId="Equation.DSMT4">
                  <p:embed/>
                </p:oleObj>
              </mc:Choice>
              <mc:Fallback>
                <p:oleObj name="Equation" r:id="rId3" imgW="43686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56625" y="2035757"/>
                        <a:ext cx="4368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964"/>
              </p:ext>
            </p:extLst>
          </p:nvPr>
        </p:nvGraphicFramePr>
        <p:xfrm>
          <a:off x="4067944" y="3009317"/>
          <a:ext cx="20193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6" name="Equation" r:id="rId5" imgW="2019240" imgH="355320" progId="Equation.DSMT4">
                  <p:embed/>
                </p:oleObj>
              </mc:Choice>
              <mc:Fallback>
                <p:oleObj name="Equation" r:id="rId5" imgW="201924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67944" y="3009317"/>
                        <a:ext cx="20193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055345"/>
              </p:ext>
            </p:extLst>
          </p:nvPr>
        </p:nvGraphicFramePr>
        <p:xfrm>
          <a:off x="3851920" y="3514083"/>
          <a:ext cx="273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7" name="Equation" r:id="rId7" imgW="2730240" imgH="380880" progId="Equation.DSMT4">
                  <p:embed/>
                </p:oleObj>
              </mc:Choice>
              <mc:Fallback>
                <p:oleObj name="Equation" r:id="rId7" imgW="273024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51920" y="3514083"/>
                        <a:ext cx="2730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721971"/>
              </p:ext>
            </p:extLst>
          </p:nvPr>
        </p:nvGraphicFramePr>
        <p:xfrm>
          <a:off x="4067944" y="4460828"/>
          <a:ext cx="2120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8" name="Equation" r:id="rId9" imgW="2120760" imgH="380880" progId="Equation.DSMT4">
                  <p:embed/>
                </p:oleObj>
              </mc:Choice>
              <mc:Fallback>
                <p:oleObj name="Equation" r:id="rId9" imgW="21207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67944" y="4460828"/>
                        <a:ext cx="21209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91215"/>
              </p:ext>
            </p:extLst>
          </p:nvPr>
        </p:nvGraphicFramePr>
        <p:xfrm>
          <a:off x="4466033" y="4951788"/>
          <a:ext cx="25273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99" name="Equation" r:id="rId11" imgW="2527200" imgH="685800" progId="Equation.DSMT4">
                  <p:embed/>
                </p:oleObj>
              </mc:Choice>
              <mc:Fallback>
                <p:oleObj name="Equation" r:id="rId11" imgW="252720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66033" y="4951788"/>
                        <a:ext cx="25273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28792"/>
              </p:ext>
            </p:extLst>
          </p:nvPr>
        </p:nvGraphicFramePr>
        <p:xfrm>
          <a:off x="3989783" y="5697647"/>
          <a:ext cx="3479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0" name="Equation" r:id="rId13" imgW="3479760" imgH="685800" progId="Equation.DSMT4">
                  <p:embed/>
                </p:oleObj>
              </mc:Choice>
              <mc:Fallback>
                <p:oleObj name="Equation" r:id="rId13" imgW="34797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89783" y="5697647"/>
                        <a:ext cx="3479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>
            <a:extLst>
              <a:ext uri="{FF2B5EF4-FFF2-40B4-BE49-F238E27FC236}">
                <a16:creationId xmlns:a16="http://schemas.microsoft.com/office/drawing/2014/main" id="{D94BD1E7-9543-45CA-8470-1CACED7EEB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629234"/>
              </p:ext>
            </p:extLst>
          </p:nvPr>
        </p:nvGraphicFramePr>
        <p:xfrm>
          <a:off x="4457497" y="3866702"/>
          <a:ext cx="246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1" name="Equation" r:id="rId15" imgW="2463480" imgH="685800" progId="Equation.DSMT4">
                  <p:embed/>
                </p:oleObj>
              </mc:Choice>
              <mc:Fallback>
                <p:oleObj name="Equation" r:id="rId15" imgW="2463480" imgH="68580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57497" y="3866702"/>
                        <a:ext cx="24638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8064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460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0018" y="851212"/>
            <a:ext cx="40324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3333FF"/>
                </a:solidFill>
              </a:rPr>
              <a:t>[Discrete Circular Convolution] </a:t>
            </a:r>
          </a:p>
        </p:txBody>
      </p:sp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513159"/>
              </p:ext>
            </p:extLst>
          </p:nvPr>
        </p:nvGraphicFramePr>
        <p:xfrm>
          <a:off x="4459287" y="825296"/>
          <a:ext cx="3987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2" name="Equation" r:id="rId3" imgW="3987720" imgH="749160" progId="Equation.DSMT4">
                  <p:embed/>
                </p:oleObj>
              </mc:Choice>
              <mc:Fallback>
                <p:oleObj name="Equation" r:id="rId3" imgW="3987720" imgH="749160" progId="Equation.DSMT4">
                  <p:embed/>
                  <p:pic>
                    <p:nvPicPr>
                      <p:cNvPr id="2" name="物件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9287" y="825296"/>
                        <a:ext cx="39878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30018" y="1636465"/>
            <a:ext cx="44644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(Proof of the convolution property)</a:t>
            </a:r>
            <a:endParaRPr lang="en-US" altLang="zh-TW" i="1" dirty="0"/>
          </a:p>
        </p:txBody>
      </p:sp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728068"/>
              </p:ext>
            </p:extLst>
          </p:nvPr>
        </p:nvGraphicFramePr>
        <p:xfrm>
          <a:off x="806450" y="2071644"/>
          <a:ext cx="7531100" cy="328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3" name="Equation" r:id="rId5" imgW="7530840" imgH="3288960" progId="Equation.DSMT4">
                  <p:embed/>
                </p:oleObj>
              </mc:Choice>
              <mc:Fallback>
                <p:oleObj name="Equation" r:id="rId5" imgW="7530840" imgH="328896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6450" y="2071644"/>
                        <a:ext cx="7531100" cy="328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354552" y="5574155"/>
            <a:ext cx="17691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/>
              <a:t>Here we apply</a:t>
            </a:r>
            <a:endParaRPr lang="en-US" altLang="zh-TW" i="1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90324"/>
              </p:ext>
            </p:extLst>
          </p:nvPr>
        </p:nvGraphicFramePr>
        <p:xfrm>
          <a:off x="2086552" y="5347629"/>
          <a:ext cx="2692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444" name="Equation" r:id="rId7" imgW="2692080" imgH="787320" progId="Equation.DSMT4">
                  <p:embed/>
                </p:oleObj>
              </mc:Choice>
              <mc:Fallback>
                <p:oleObj name="Equation" r:id="rId7" imgW="26920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6552" y="5347629"/>
                        <a:ext cx="26924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EFED3952-A7AE-4DEA-A4E0-22F27A02C61A}"/>
              </a:ext>
            </a:extLst>
          </p:cNvPr>
          <p:cNvSpPr txBox="1"/>
          <p:nvPr/>
        </p:nvSpPr>
        <p:spPr>
          <a:xfrm>
            <a:off x="5203757" y="5448728"/>
            <a:ext cx="354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i="1" dirty="0"/>
              <a:t>a</a:t>
            </a:r>
            <a:r>
              <a:rPr lang="en-US" altLang="zh-TW" dirty="0"/>
              <a:t>))</a:t>
            </a:r>
            <a:r>
              <a:rPr lang="en-US" altLang="zh-TW" i="1" baseline="-25000" dirty="0"/>
              <a:t>N </a:t>
            </a:r>
            <a:r>
              <a:rPr lang="en-US" altLang="zh-TW" dirty="0"/>
              <a:t>: the remainder of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            after divided by </a:t>
            </a:r>
            <a:r>
              <a:rPr lang="en-US" altLang="zh-TW" i="1" dirty="0"/>
              <a:t>N</a:t>
            </a:r>
            <a:r>
              <a:rPr lang="en-US" altLang="zh-TW" dirty="0"/>
              <a:t>   </a:t>
            </a:r>
            <a:endParaRPr lang="zh-TW" altLang="en-US" dirty="0"/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55615A52-29AE-4379-9A4A-3EBB38E4E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72" y="240208"/>
            <a:ext cx="805431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5.2.4  Discrete Circular Convolution</a:t>
            </a:r>
          </a:p>
        </p:txBody>
      </p:sp>
    </p:spTree>
    <p:extLst>
      <p:ext uri="{BB962C8B-B14F-4D97-AF65-F5344CB8AC3E}">
        <p14:creationId xmlns:p14="http://schemas.microsoft.com/office/powerpoint/2010/main" val="2168220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461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CFEB9CC-535F-458B-8E91-5C83D813B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22778"/>
            <a:ext cx="77048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3333FF"/>
                </a:solidFill>
              </a:rPr>
              <a:t>[Discrete Circular Convolution and Discrete Linear Convolution] 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D54E577F-8857-47A7-A79D-CF651D08B1B8}"/>
              </a:ext>
            </a:extLst>
          </p:cNvPr>
          <p:cNvSpPr txBox="1"/>
          <p:nvPr/>
        </p:nvSpPr>
        <p:spPr>
          <a:xfrm>
            <a:off x="539552" y="1056753"/>
            <a:ext cx="6912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 discrete linear time-invariant (LTI) system can always be expressed a </a:t>
            </a:r>
            <a:r>
              <a:rPr lang="en-US" altLang="zh-TW" dirty="0">
                <a:solidFill>
                  <a:srgbClr val="3333FF"/>
                </a:solidFill>
              </a:rPr>
              <a:t>discrete linear convolution</a:t>
            </a:r>
            <a:r>
              <a:rPr lang="en-US" altLang="zh-TW" dirty="0"/>
              <a:t>:  </a:t>
            </a:r>
            <a:endParaRPr lang="zh-TW" altLang="en-US" dirty="0"/>
          </a:p>
        </p:txBody>
      </p:sp>
      <p:graphicFrame>
        <p:nvGraphicFramePr>
          <p:cNvPr id="11" name="物件 10">
            <a:extLst>
              <a:ext uri="{FF2B5EF4-FFF2-40B4-BE49-F238E27FC236}">
                <a16:creationId xmlns:a16="http://schemas.microsoft.com/office/drawing/2014/main" id="{34017402-B27C-4D34-95BD-C2A295194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952447"/>
              </p:ext>
            </p:extLst>
          </p:nvPr>
        </p:nvGraphicFramePr>
        <p:xfrm>
          <a:off x="1365250" y="1804988"/>
          <a:ext cx="4191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7" name="Equation" r:id="rId3" imgW="4190760" imgH="749160" progId="Equation.DSMT4">
                  <p:embed/>
                </p:oleObj>
              </mc:Choice>
              <mc:Fallback>
                <p:oleObj name="Equation" r:id="rId3" imgW="4190760" imgH="749160" progId="Equation.DSMT4">
                  <p:embed/>
                  <p:pic>
                    <p:nvPicPr>
                      <p:cNvPr id="15" name="物件 1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5250" y="1804988"/>
                        <a:ext cx="4191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F2E8BC2A-F7BB-4000-B8A9-601E0534FAE9}"/>
              </a:ext>
            </a:extLst>
          </p:cNvPr>
          <p:cNvSpPr txBox="1"/>
          <p:nvPr/>
        </p:nvSpPr>
        <p:spPr>
          <a:xfrm>
            <a:off x="518050" y="2492896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However, the convolution implemented by the DFT is the </a:t>
            </a:r>
            <a:r>
              <a:rPr lang="en-US" altLang="zh-TW" dirty="0">
                <a:solidFill>
                  <a:srgbClr val="3333FF"/>
                </a:solidFill>
              </a:rPr>
              <a:t>discrete circular convolution</a:t>
            </a:r>
            <a:r>
              <a:rPr lang="en-US" altLang="zh-TW" dirty="0"/>
              <a:t>:  </a:t>
            </a:r>
            <a:endParaRPr lang="zh-TW" altLang="en-US" dirty="0"/>
          </a:p>
        </p:txBody>
      </p:sp>
      <p:graphicFrame>
        <p:nvGraphicFramePr>
          <p:cNvPr id="16" name="物件 15">
            <a:extLst>
              <a:ext uri="{FF2B5EF4-FFF2-40B4-BE49-F238E27FC236}">
                <a16:creationId xmlns:a16="http://schemas.microsoft.com/office/drawing/2014/main" id="{BBE2EDD6-586B-4ED8-A023-31764D3FB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145917"/>
              </p:ext>
            </p:extLst>
          </p:nvPr>
        </p:nvGraphicFramePr>
        <p:xfrm>
          <a:off x="982030" y="3640559"/>
          <a:ext cx="6819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8" name="Equation" r:id="rId5" imgW="6819840" imgH="419040" progId="Equation.DSMT4">
                  <p:embed/>
                </p:oleObj>
              </mc:Choice>
              <mc:Fallback>
                <p:oleObj name="Equation" r:id="rId5" imgW="6819840" imgH="419040" progId="Equation.DSMT4">
                  <p:embed/>
                  <p:pic>
                    <p:nvPicPr>
                      <p:cNvPr id="11" name="物件 10">
                        <a:extLst>
                          <a:ext uri="{FF2B5EF4-FFF2-40B4-BE49-F238E27FC236}">
                            <a16:creationId xmlns:a16="http://schemas.microsoft.com/office/drawing/2014/main" id="{34017402-B27C-4D34-95BD-C2A295194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2030" y="3640559"/>
                        <a:ext cx="6819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>
            <a:extLst>
              <a:ext uri="{FF2B5EF4-FFF2-40B4-BE49-F238E27FC236}">
                <a16:creationId xmlns:a16="http://schemas.microsoft.com/office/drawing/2014/main" id="{2F5B10B9-395A-45D9-80A8-B613E4439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7277315"/>
              </p:ext>
            </p:extLst>
          </p:nvPr>
        </p:nvGraphicFramePr>
        <p:xfrm>
          <a:off x="1547664" y="4437881"/>
          <a:ext cx="4775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39" name="Equation" r:id="rId7" imgW="4775040" imgH="749160" progId="Equation.DSMT4">
                  <p:embed/>
                </p:oleObj>
              </mc:Choice>
              <mc:Fallback>
                <p:oleObj name="Equation" r:id="rId7" imgW="4775040" imgH="749160" progId="Equation.DSMT4">
                  <p:embed/>
                  <p:pic>
                    <p:nvPicPr>
                      <p:cNvPr id="16" name="物件 15">
                        <a:extLst>
                          <a:ext uri="{FF2B5EF4-FFF2-40B4-BE49-F238E27FC236}">
                            <a16:creationId xmlns:a16="http://schemas.microsoft.com/office/drawing/2014/main" id="{BBE2EDD6-586B-4ED8-A023-31764D3FB7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7664" y="4437881"/>
                        <a:ext cx="47752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A17C34E4-A8AC-4396-A56D-EE527792B41A}"/>
              </a:ext>
            </a:extLst>
          </p:cNvPr>
          <p:cNvSpPr txBox="1"/>
          <p:nvPr/>
        </p:nvSpPr>
        <p:spPr>
          <a:xfrm>
            <a:off x="539552" y="3262337"/>
            <a:ext cx="825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</a:t>
            </a:r>
            <a:endParaRPr lang="zh-TW" altLang="en-US" dirty="0"/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FC93392-7C5D-42B1-B0E5-76EF7C1E7086}"/>
              </a:ext>
            </a:extLst>
          </p:cNvPr>
          <p:cNvSpPr txBox="1"/>
          <p:nvPr/>
        </p:nvSpPr>
        <p:spPr>
          <a:xfrm>
            <a:off x="539552" y="4071446"/>
            <a:ext cx="825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D4AD9B15-C911-480B-9A44-BB6BE98D4D72}"/>
              </a:ext>
            </a:extLst>
          </p:cNvPr>
          <p:cNvSpPr txBox="1"/>
          <p:nvPr/>
        </p:nvSpPr>
        <p:spPr>
          <a:xfrm>
            <a:off x="5148064" y="5301208"/>
            <a:ext cx="35447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((</a:t>
            </a:r>
            <a:r>
              <a:rPr lang="en-US" altLang="zh-TW" i="1" dirty="0"/>
              <a:t>a</a:t>
            </a:r>
            <a:r>
              <a:rPr lang="en-US" altLang="zh-TW" dirty="0"/>
              <a:t>))</a:t>
            </a:r>
            <a:r>
              <a:rPr lang="en-US" altLang="zh-TW" i="1" baseline="-25000" dirty="0"/>
              <a:t>N </a:t>
            </a:r>
            <a:r>
              <a:rPr lang="en-US" altLang="zh-TW" dirty="0"/>
              <a:t>: the remainder of </a:t>
            </a:r>
            <a:r>
              <a:rPr lang="en-US" altLang="zh-TW" i="1" dirty="0"/>
              <a:t>a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            after divided by </a:t>
            </a:r>
            <a:r>
              <a:rPr lang="en-US" altLang="zh-TW" i="1" dirty="0"/>
              <a:t>N</a:t>
            </a:r>
            <a:r>
              <a:rPr lang="en-US" altLang="zh-TW" dirty="0"/>
              <a:t>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94568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462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1" name="物件 10">
            <a:extLst>
              <a:ext uri="{FF2B5EF4-FFF2-40B4-BE49-F238E27FC236}">
                <a16:creationId xmlns:a16="http://schemas.microsoft.com/office/drawing/2014/main" id="{34017402-B27C-4D34-95BD-C2A295194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40265"/>
              </p:ext>
            </p:extLst>
          </p:nvPr>
        </p:nvGraphicFramePr>
        <p:xfrm>
          <a:off x="3356000" y="290513"/>
          <a:ext cx="41910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58" name="Equation" r:id="rId3" imgW="4190760" imgH="749160" progId="Equation.DSMT4">
                  <p:embed/>
                </p:oleObj>
              </mc:Choice>
              <mc:Fallback>
                <p:oleObj name="Equation" r:id="rId3" imgW="4190760" imgH="749160" progId="Equation.DSMT4">
                  <p:embed/>
                  <p:pic>
                    <p:nvPicPr>
                      <p:cNvPr id="11" name="物件 10">
                        <a:extLst>
                          <a:ext uri="{FF2B5EF4-FFF2-40B4-BE49-F238E27FC236}">
                            <a16:creationId xmlns:a16="http://schemas.microsoft.com/office/drawing/2014/main" id="{34017402-B27C-4D34-95BD-C2A295194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56000" y="290513"/>
                        <a:ext cx="41910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>
            <a:extLst>
              <a:ext uri="{FF2B5EF4-FFF2-40B4-BE49-F238E27FC236}">
                <a16:creationId xmlns:a16="http://schemas.microsoft.com/office/drawing/2014/main" id="{2F5B10B9-395A-45D9-80A8-B613E44395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734299"/>
              </p:ext>
            </p:extLst>
          </p:nvPr>
        </p:nvGraphicFramePr>
        <p:xfrm>
          <a:off x="3356000" y="991731"/>
          <a:ext cx="47752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59" name="Equation" r:id="rId5" imgW="4775040" imgH="749160" progId="Equation.DSMT4">
                  <p:embed/>
                </p:oleObj>
              </mc:Choice>
              <mc:Fallback>
                <p:oleObj name="Equation" r:id="rId5" imgW="4775040" imgH="749160" progId="Equation.DSMT4">
                  <p:embed/>
                  <p:pic>
                    <p:nvPicPr>
                      <p:cNvPr id="17" name="物件 16">
                        <a:extLst>
                          <a:ext uri="{FF2B5EF4-FFF2-40B4-BE49-F238E27FC236}">
                            <a16:creationId xmlns:a16="http://schemas.microsoft.com/office/drawing/2014/main" id="{2F5B10B9-395A-45D9-80A8-B613E4439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56000" y="991731"/>
                        <a:ext cx="47752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60AF6A91-C402-4A1C-BB38-299ECEB404A7}"/>
              </a:ext>
            </a:extLst>
          </p:cNvPr>
          <p:cNvSpPr txBox="1"/>
          <p:nvPr/>
        </p:nvSpPr>
        <p:spPr>
          <a:xfrm>
            <a:off x="689489" y="434948"/>
            <a:ext cx="24789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linear convolution: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0B30E25-29D2-46FE-961B-F1BF1727ACA0}"/>
              </a:ext>
            </a:extLst>
          </p:cNvPr>
          <p:cNvSpPr txBox="1"/>
          <p:nvPr/>
        </p:nvSpPr>
        <p:spPr>
          <a:xfrm>
            <a:off x="683568" y="1115985"/>
            <a:ext cx="2573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circular convolution:</a:t>
            </a:r>
            <a:endParaRPr lang="zh-TW" altLang="en-US" dirty="0"/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DDBFE8D1-812A-4C1A-A098-51E10BC7E51A}"/>
              </a:ext>
            </a:extLst>
          </p:cNvPr>
          <p:cNvSpPr txBox="1"/>
          <p:nvPr/>
        </p:nvSpPr>
        <p:spPr>
          <a:xfrm>
            <a:off x="395536" y="1727914"/>
            <a:ext cx="25732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For example, </a:t>
            </a:r>
            <a:endParaRPr lang="zh-TW" altLang="en-US" dirty="0"/>
          </a:p>
        </p:txBody>
      </p:sp>
      <p:graphicFrame>
        <p:nvGraphicFramePr>
          <p:cNvPr id="19" name="物件 18">
            <a:extLst>
              <a:ext uri="{FF2B5EF4-FFF2-40B4-BE49-F238E27FC236}">
                <a16:creationId xmlns:a16="http://schemas.microsoft.com/office/drawing/2014/main" id="{1A5CF467-9515-4EDF-8C8E-621BA9746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059596"/>
              </p:ext>
            </p:extLst>
          </p:nvPr>
        </p:nvGraphicFramePr>
        <p:xfrm>
          <a:off x="558800" y="2258099"/>
          <a:ext cx="8026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0" name="Equation" r:id="rId7" imgW="8026200" imgH="368280" progId="Equation.DSMT4">
                  <p:embed/>
                </p:oleObj>
              </mc:Choice>
              <mc:Fallback>
                <p:oleObj name="Equation" r:id="rId7" imgW="8026200" imgH="368280" progId="Equation.DSMT4">
                  <p:embed/>
                  <p:pic>
                    <p:nvPicPr>
                      <p:cNvPr id="11" name="物件 10">
                        <a:extLst>
                          <a:ext uri="{FF2B5EF4-FFF2-40B4-BE49-F238E27FC236}">
                            <a16:creationId xmlns:a16="http://schemas.microsoft.com/office/drawing/2014/main" id="{34017402-B27C-4D34-95BD-C2A295194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8800" y="2258099"/>
                        <a:ext cx="8026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物件 19">
            <a:extLst>
              <a:ext uri="{FF2B5EF4-FFF2-40B4-BE49-F238E27FC236}">
                <a16:creationId xmlns:a16="http://schemas.microsoft.com/office/drawing/2014/main" id="{E9292424-DDEF-4349-8E8C-E2DC019E0E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152897"/>
              </p:ext>
            </p:extLst>
          </p:nvPr>
        </p:nvGraphicFramePr>
        <p:xfrm>
          <a:off x="553526" y="2870028"/>
          <a:ext cx="7823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1" name="Equation" r:id="rId9" imgW="7823160" imgH="825480" progId="Equation.DSMT4">
                  <p:embed/>
                </p:oleObj>
              </mc:Choice>
              <mc:Fallback>
                <p:oleObj name="Equation" r:id="rId9" imgW="7823160" imgH="825480" progId="Equation.DSMT4">
                  <p:embed/>
                  <p:pic>
                    <p:nvPicPr>
                      <p:cNvPr id="19" name="物件 18">
                        <a:extLst>
                          <a:ext uri="{FF2B5EF4-FFF2-40B4-BE49-F238E27FC236}">
                            <a16:creationId xmlns:a16="http://schemas.microsoft.com/office/drawing/2014/main" id="{1A5CF467-9515-4EDF-8C8E-621BA9746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3526" y="2870028"/>
                        <a:ext cx="78232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>
            <a:extLst>
              <a:ext uri="{FF2B5EF4-FFF2-40B4-BE49-F238E27FC236}">
                <a16:creationId xmlns:a16="http://schemas.microsoft.com/office/drawing/2014/main" id="{E84BF74E-822F-44A1-ABEC-1ABC1C7F80C7}"/>
              </a:ext>
            </a:extLst>
          </p:cNvPr>
          <p:cNvSpPr txBox="1"/>
          <p:nvPr/>
        </p:nvSpPr>
        <p:spPr>
          <a:xfrm>
            <a:off x="553526" y="4022034"/>
            <a:ext cx="7978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The condition where the circular convolution is equal to the linear convolution: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22" name="物件 21">
            <a:extLst>
              <a:ext uri="{FF2B5EF4-FFF2-40B4-BE49-F238E27FC236}">
                <a16:creationId xmlns:a16="http://schemas.microsoft.com/office/drawing/2014/main" id="{BF7CB405-A636-4DE7-B690-7F75F67A37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96583"/>
              </p:ext>
            </p:extLst>
          </p:nvPr>
        </p:nvGraphicFramePr>
        <p:xfrm>
          <a:off x="1593595" y="4905703"/>
          <a:ext cx="347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2" name="Equation" r:id="rId11" imgW="3479760" imgH="368280" progId="Equation.DSMT4">
                  <p:embed/>
                </p:oleObj>
              </mc:Choice>
              <mc:Fallback>
                <p:oleObj name="Equation" r:id="rId11" imgW="3479760" imgH="368280" progId="Equation.DSMT4">
                  <p:embed/>
                  <p:pic>
                    <p:nvPicPr>
                      <p:cNvPr id="11" name="物件 10">
                        <a:extLst>
                          <a:ext uri="{FF2B5EF4-FFF2-40B4-BE49-F238E27FC236}">
                            <a16:creationId xmlns:a16="http://schemas.microsoft.com/office/drawing/2014/main" id="{34017402-B27C-4D34-95BD-C2A2951944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93595" y="4905703"/>
                        <a:ext cx="3479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物件 22">
            <a:extLst>
              <a:ext uri="{FF2B5EF4-FFF2-40B4-BE49-F238E27FC236}">
                <a16:creationId xmlns:a16="http://schemas.microsoft.com/office/drawing/2014/main" id="{EAFDC1AD-7386-4EAB-8F4C-20C5A03E9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05864"/>
              </p:ext>
            </p:extLst>
          </p:nvPr>
        </p:nvGraphicFramePr>
        <p:xfrm>
          <a:off x="1593595" y="5350797"/>
          <a:ext cx="332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3" name="Equation" r:id="rId13" imgW="3327120" imgH="368280" progId="Equation.DSMT4">
                  <p:embed/>
                </p:oleObj>
              </mc:Choice>
              <mc:Fallback>
                <p:oleObj name="Equation" r:id="rId13" imgW="3327120" imgH="368280" progId="Equation.DSMT4">
                  <p:embed/>
                  <p:pic>
                    <p:nvPicPr>
                      <p:cNvPr id="22" name="物件 21">
                        <a:extLst>
                          <a:ext uri="{FF2B5EF4-FFF2-40B4-BE49-F238E27FC236}">
                            <a16:creationId xmlns:a16="http://schemas.microsoft.com/office/drawing/2014/main" id="{BF7CB405-A636-4DE7-B690-7F75F67A3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93595" y="5350797"/>
                        <a:ext cx="3327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>
            <a:extLst>
              <a:ext uri="{FF2B5EF4-FFF2-40B4-BE49-F238E27FC236}">
                <a16:creationId xmlns:a16="http://schemas.microsoft.com/office/drawing/2014/main" id="{709DEADE-9214-4712-B666-26F1E27B34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15646"/>
              </p:ext>
            </p:extLst>
          </p:nvPr>
        </p:nvGraphicFramePr>
        <p:xfrm>
          <a:off x="1593595" y="5920410"/>
          <a:ext cx="157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64" name="Equation" r:id="rId15" imgW="1574640" imgH="266400" progId="Equation.DSMT4">
                  <p:embed/>
                </p:oleObj>
              </mc:Choice>
              <mc:Fallback>
                <p:oleObj name="Equation" r:id="rId15" imgW="1574640" imgH="266400" progId="Equation.DSMT4">
                  <p:embed/>
                  <p:pic>
                    <p:nvPicPr>
                      <p:cNvPr id="23" name="物件 22">
                        <a:extLst>
                          <a:ext uri="{FF2B5EF4-FFF2-40B4-BE49-F238E27FC236}">
                            <a16:creationId xmlns:a16="http://schemas.microsoft.com/office/drawing/2014/main" id="{EAFDC1AD-7386-4EAB-8F4C-20C5A03E9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93595" y="5920410"/>
                        <a:ext cx="1574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FA7340AE-3C15-4866-8920-822DF1BC4B95}"/>
              </a:ext>
            </a:extLst>
          </p:cNvPr>
          <p:cNvSpPr txBox="1"/>
          <p:nvPr/>
        </p:nvSpPr>
        <p:spPr>
          <a:xfrm>
            <a:off x="787413" y="4874410"/>
            <a:ext cx="529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dirty="0" err="1">
                <a:solidFill>
                  <a:srgbClr val="3333FF"/>
                </a:solidFill>
              </a:rPr>
              <a:t>i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AF73BEF5-C007-494C-AE03-BDDB67F03518}"/>
              </a:ext>
            </a:extLst>
          </p:cNvPr>
          <p:cNvSpPr txBox="1"/>
          <p:nvPr/>
        </p:nvSpPr>
        <p:spPr>
          <a:xfrm>
            <a:off x="787413" y="5324494"/>
            <a:ext cx="529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(ii)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ECAC1716-7472-4026-ADCC-B6467A994975}"/>
              </a:ext>
            </a:extLst>
          </p:cNvPr>
          <p:cNvSpPr txBox="1"/>
          <p:nvPr/>
        </p:nvSpPr>
        <p:spPr>
          <a:xfrm>
            <a:off x="787413" y="5838316"/>
            <a:ext cx="790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(iii)</a:t>
            </a:r>
            <a:endParaRPr lang="zh-TW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106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463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E05CFAAB-A9A8-44B2-BCEC-663187EAB8FD}"/>
              </a:ext>
            </a:extLst>
          </p:cNvPr>
          <p:cNvSpPr txBox="1"/>
          <p:nvPr/>
        </p:nvSpPr>
        <p:spPr>
          <a:xfrm>
            <a:off x="395536" y="40466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The condition where the circular convolution is equal to the linear convolution: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27" name="物件 26">
            <a:extLst>
              <a:ext uri="{FF2B5EF4-FFF2-40B4-BE49-F238E27FC236}">
                <a16:creationId xmlns:a16="http://schemas.microsoft.com/office/drawing/2014/main" id="{09CCBDD5-8C1C-4D14-88FA-23E095E1F5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068146"/>
              </p:ext>
            </p:extLst>
          </p:nvPr>
        </p:nvGraphicFramePr>
        <p:xfrm>
          <a:off x="1435605" y="1288333"/>
          <a:ext cx="347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6" name="Equation" r:id="rId3" imgW="3479760" imgH="368280" progId="Equation.DSMT4">
                  <p:embed/>
                </p:oleObj>
              </mc:Choice>
              <mc:Fallback>
                <p:oleObj name="Equation" r:id="rId3" imgW="3479760" imgH="368280" progId="Equation.DSMT4">
                  <p:embed/>
                  <p:pic>
                    <p:nvPicPr>
                      <p:cNvPr id="22" name="物件 21">
                        <a:extLst>
                          <a:ext uri="{FF2B5EF4-FFF2-40B4-BE49-F238E27FC236}">
                            <a16:creationId xmlns:a16="http://schemas.microsoft.com/office/drawing/2014/main" id="{BF7CB405-A636-4DE7-B690-7F75F67A37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5" y="1288333"/>
                        <a:ext cx="3479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物件 27">
            <a:extLst>
              <a:ext uri="{FF2B5EF4-FFF2-40B4-BE49-F238E27FC236}">
                <a16:creationId xmlns:a16="http://schemas.microsoft.com/office/drawing/2014/main" id="{B9C252D7-05A5-446D-9275-DE5BCA859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004444"/>
              </p:ext>
            </p:extLst>
          </p:nvPr>
        </p:nvGraphicFramePr>
        <p:xfrm>
          <a:off x="1435605" y="1733427"/>
          <a:ext cx="332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7" name="Equation" r:id="rId5" imgW="3327120" imgH="368280" progId="Equation.DSMT4">
                  <p:embed/>
                </p:oleObj>
              </mc:Choice>
              <mc:Fallback>
                <p:oleObj name="Equation" r:id="rId5" imgW="3327120" imgH="368280" progId="Equation.DSMT4">
                  <p:embed/>
                  <p:pic>
                    <p:nvPicPr>
                      <p:cNvPr id="23" name="物件 22">
                        <a:extLst>
                          <a:ext uri="{FF2B5EF4-FFF2-40B4-BE49-F238E27FC236}">
                            <a16:creationId xmlns:a16="http://schemas.microsoft.com/office/drawing/2014/main" id="{EAFDC1AD-7386-4EAB-8F4C-20C5A03E9B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5605" y="1733427"/>
                        <a:ext cx="3327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>
            <a:extLst>
              <a:ext uri="{FF2B5EF4-FFF2-40B4-BE49-F238E27FC236}">
                <a16:creationId xmlns:a16="http://schemas.microsoft.com/office/drawing/2014/main" id="{834D6AF2-CD1C-438D-8B82-161EBCAF7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07532"/>
              </p:ext>
            </p:extLst>
          </p:nvPr>
        </p:nvGraphicFramePr>
        <p:xfrm>
          <a:off x="1435605" y="2303040"/>
          <a:ext cx="157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8" name="Equation" r:id="rId7" imgW="1574640" imgH="266400" progId="Equation.DSMT4">
                  <p:embed/>
                </p:oleObj>
              </mc:Choice>
              <mc:Fallback>
                <p:oleObj name="Equation" r:id="rId7" imgW="1574640" imgH="266400" progId="Equation.DSMT4">
                  <p:embed/>
                  <p:pic>
                    <p:nvPicPr>
                      <p:cNvPr id="24" name="物件 23">
                        <a:extLst>
                          <a:ext uri="{FF2B5EF4-FFF2-40B4-BE49-F238E27FC236}">
                            <a16:creationId xmlns:a16="http://schemas.microsoft.com/office/drawing/2014/main" id="{709DEADE-9214-4712-B666-26F1E27B34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35605" y="2303040"/>
                        <a:ext cx="15748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文字方塊 29">
            <a:extLst>
              <a:ext uri="{FF2B5EF4-FFF2-40B4-BE49-F238E27FC236}">
                <a16:creationId xmlns:a16="http://schemas.microsoft.com/office/drawing/2014/main" id="{48CE74FA-AD93-4E51-82DB-539E41190D75}"/>
              </a:ext>
            </a:extLst>
          </p:cNvPr>
          <p:cNvSpPr txBox="1"/>
          <p:nvPr/>
        </p:nvSpPr>
        <p:spPr>
          <a:xfrm>
            <a:off x="629423" y="1257040"/>
            <a:ext cx="529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dirty="0" err="1">
                <a:solidFill>
                  <a:srgbClr val="3333FF"/>
                </a:solidFill>
              </a:rPr>
              <a:t>i</a:t>
            </a:r>
            <a:r>
              <a:rPr lang="en-US" altLang="zh-TW" dirty="0">
                <a:solidFill>
                  <a:srgbClr val="3333FF"/>
                </a:solidFill>
              </a:rPr>
              <a:t>)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59A9E786-7A10-4B64-8D97-B515C8FDDAD4}"/>
              </a:ext>
            </a:extLst>
          </p:cNvPr>
          <p:cNvSpPr txBox="1"/>
          <p:nvPr/>
        </p:nvSpPr>
        <p:spPr>
          <a:xfrm>
            <a:off x="629423" y="1707124"/>
            <a:ext cx="5291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(ii)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EF043175-802C-4A07-AFC9-7800BE2B1B2C}"/>
              </a:ext>
            </a:extLst>
          </p:cNvPr>
          <p:cNvSpPr txBox="1"/>
          <p:nvPr/>
        </p:nvSpPr>
        <p:spPr>
          <a:xfrm>
            <a:off x="629423" y="2220946"/>
            <a:ext cx="7907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(iii)</a:t>
            </a:r>
            <a:endParaRPr lang="zh-TW" altLang="en-US" dirty="0">
              <a:solidFill>
                <a:srgbClr val="3333FF"/>
              </a:solidFill>
            </a:endParaRPr>
          </a:p>
        </p:txBody>
      </p:sp>
      <p:graphicFrame>
        <p:nvGraphicFramePr>
          <p:cNvPr id="33" name="物件 32">
            <a:extLst>
              <a:ext uri="{FF2B5EF4-FFF2-40B4-BE49-F238E27FC236}">
                <a16:creationId xmlns:a16="http://schemas.microsoft.com/office/drawing/2014/main" id="{80906D5A-4520-49E4-8036-E008CD9926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3765335"/>
              </p:ext>
            </p:extLst>
          </p:nvPr>
        </p:nvGraphicFramePr>
        <p:xfrm>
          <a:off x="495805" y="3505543"/>
          <a:ext cx="8534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9" name="Equation" r:id="rId9" imgW="8534160" imgH="825480" progId="Equation.DSMT4">
                  <p:embed/>
                </p:oleObj>
              </mc:Choice>
              <mc:Fallback>
                <p:oleObj name="Equation" r:id="rId9" imgW="8534160" imgH="825480" progId="Equation.DSMT4">
                  <p:embed/>
                  <p:pic>
                    <p:nvPicPr>
                      <p:cNvPr id="20" name="物件 19">
                        <a:extLst>
                          <a:ext uri="{FF2B5EF4-FFF2-40B4-BE49-F238E27FC236}">
                            <a16:creationId xmlns:a16="http://schemas.microsoft.com/office/drawing/2014/main" id="{E9292424-DDEF-4349-8E8C-E2DC019E0E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805" y="3505543"/>
                        <a:ext cx="85344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物件 33">
            <a:extLst>
              <a:ext uri="{FF2B5EF4-FFF2-40B4-BE49-F238E27FC236}">
                <a16:creationId xmlns:a16="http://schemas.microsoft.com/office/drawing/2014/main" id="{72E9BDB4-F77B-4344-9988-B4818AA6A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1484793"/>
              </p:ext>
            </p:extLst>
          </p:nvPr>
        </p:nvGraphicFramePr>
        <p:xfrm>
          <a:off x="1518155" y="2735052"/>
          <a:ext cx="316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0" name="Equation" r:id="rId11" imgW="3162240" imgH="749160" progId="Equation.DSMT4">
                  <p:embed/>
                </p:oleObj>
              </mc:Choice>
              <mc:Fallback>
                <p:oleObj name="Equation" r:id="rId11" imgW="3162240" imgH="749160" progId="Equation.DSMT4">
                  <p:embed/>
                  <p:pic>
                    <p:nvPicPr>
                      <p:cNvPr id="17" name="物件 16">
                        <a:extLst>
                          <a:ext uri="{FF2B5EF4-FFF2-40B4-BE49-F238E27FC236}">
                            <a16:creationId xmlns:a16="http://schemas.microsoft.com/office/drawing/2014/main" id="{2F5B10B9-395A-45D9-80A8-B613E44395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18155" y="2735052"/>
                        <a:ext cx="31623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>
            <a:extLst>
              <a:ext uri="{FF2B5EF4-FFF2-40B4-BE49-F238E27FC236}">
                <a16:creationId xmlns:a16="http://schemas.microsoft.com/office/drawing/2014/main" id="{90DE5F0C-9411-4F33-96C9-EB9B43150D0B}"/>
              </a:ext>
            </a:extLst>
          </p:cNvPr>
          <p:cNvSpPr txBox="1"/>
          <p:nvPr/>
        </p:nvSpPr>
        <p:spPr>
          <a:xfrm>
            <a:off x="395536" y="2852936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</a:t>
            </a:r>
            <a:endParaRPr lang="zh-TW" altLang="en-US" dirty="0"/>
          </a:p>
        </p:txBody>
      </p:sp>
      <p:graphicFrame>
        <p:nvGraphicFramePr>
          <p:cNvPr id="35" name="物件 34">
            <a:extLst>
              <a:ext uri="{FF2B5EF4-FFF2-40B4-BE49-F238E27FC236}">
                <a16:creationId xmlns:a16="http://schemas.microsoft.com/office/drawing/2014/main" id="{A940BCD8-7D6F-4DEC-86FC-29F58063E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563392"/>
              </p:ext>
            </p:extLst>
          </p:nvPr>
        </p:nvGraphicFramePr>
        <p:xfrm>
          <a:off x="1024781" y="4433165"/>
          <a:ext cx="54737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1" name="Equation" r:id="rId13" imgW="5473440" imgH="825480" progId="Equation.DSMT4">
                  <p:embed/>
                </p:oleObj>
              </mc:Choice>
              <mc:Fallback>
                <p:oleObj name="Equation" r:id="rId13" imgW="5473440" imgH="825480" progId="Equation.DSMT4">
                  <p:embed/>
                  <p:pic>
                    <p:nvPicPr>
                      <p:cNvPr id="33" name="物件 32">
                        <a:extLst>
                          <a:ext uri="{FF2B5EF4-FFF2-40B4-BE49-F238E27FC236}">
                            <a16:creationId xmlns:a16="http://schemas.microsoft.com/office/drawing/2014/main" id="{80906D5A-4520-49E4-8036-E008CD9926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24781" y="4433165"/>
                        <a:ext cx="5473700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物件 35">
            <a:extLst>
              <a:ext uri="{FF2B5EF4-FFF2-40B4-BE49-F238E27FC236}">
                <a16:creationId xmlns:a16="http://schemas.microsoft.com/office/drawing/2014/main" id="{6FCAA57E-3D19-44A6-9A2C-125BD786E0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65494"/>
              </p:ext>
            </p:extLst>
          </p:nvPr>
        </p:nvGraphicFramePr>
        <p:xfrm>
          <a:off x="935596" y="5431111"/>
          <a:ext cx="552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2" name="Equation" r:id="rId15" imgW="5524200" imgH="368280" progId="Equation.DSMT4">
                  <p:embed/>
                </p:oleObj>
              </mc:Choice>
              <mc:Fallback>
                <p:oleObj name="Equation" r:id="rId15" imgW="5524200" imgH="368280" progId="Equation.DSMT4">
                  <p:embed/>
                  <p:pic>
                    <p:nvPicPr>
                      <p:cNvPr id="35" name="物件 34">
                        <a:extLst>
                          <a:ext uri="{FF2B5EF4-FFF2-40B4-BE49-F238E27FC236}">
                            <a16:creationId xmlns:a16="http://schemas.microsoft.com/office/drawing/2014/main" id="{A940BCD8-7D6F-4DEC-86FC-29F58063E7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35596" y="5431111"/>
                        <a:ext cx="5524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3922B2FF-5752-4019-9BA2-EA740BD97702}"/>
              </a:ext>
            </a:extLst>
          </p:cNvPr>
          <p:cNvSpPr txBox="1"/>
          <p:nvPr/>
        </p:nvSpPr>
        <p:spPr>
          <a:xfrm>
            <a:off x="1024781" y="6021288"/>
            <a:ext cx="4987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(Since </a:t>
            </a:r>
            <a:r>
              <a:rPr lang="en-US" altLang="zh-TW" i="1" dirty="0"/>
              <a:t>N</a:t>
            </a:r>
            <a:r>
              <a:rPr lang="en-US" altLang="zh-TW" dirty="0"/>
              <a:t>+</a:t>
            </a:r>
            <a:r>
              <a:rPr lang="en-US" altLang="zh-TW" i="1" dirty="0"/>
              <a:t>n</a:t>
            </a:r>
            <a:r>
              <a:rPr lang="en-US" altLang="zh-TW" dirty="0"/>
              <a:t>+1-</a:t>
            </a:r>
            <a:r>
              <a:rPr lang="en-US" altLang="zh-TW" i="1" dirty="0"/>
              <a:t>L</a:t>
            </a:r>
            <a:r>
              <a:rPr lang="en-US" altLang="zh-TW" dirty="0"/>
              <a:t> </a:t>
            </a:r>
            <a:r>
              <a:rPr lang="en-US" altLang="zh-TW" dirty="0">
                <a:sym typeface="Symbol" panose="05050102010706020507" pitchFamily="18" charset="2"/>
              </a:rPr>
              <a:t> </a:t>
            </a:r>
            <a:r>
              <a:rPr lang="en-US" altLang="zh-TW" i="1" dirty="0"/>
              <a:t>N</a:t>
            </a:r>
            <a:r>
              <a:rPr lang="en-US" altLang="zh-TW" dirty="0"/>
              <a:t>+1-</a:t>
            </a:r>
            <a:r>
              <a:rPr lang="en-US" altLang="zh-TW" i="1" dirty="0"/>
              <a:t>L </a:t>
            </a:r>
            <a:r>
              <a:rPr lang="en-US" altLang="zh-TW" dirty="0">
                <a:sym typeface="Symbol" panose="05050102010706020507" pitchFamily="18" charset="2"/>
              </a:rPr>
              <a:t> </a:t>
            </a:r>
            <a:r>
              <a:rPr lang="en-US" altLang="zh-TW" i="1" dirty="0">
                <a:sym typeface="Symbol" panose="05050102010706020507" pitchFamily="18" charset="2"/>
              </a:rPr>
              <a:t>M</a:t>
            </a:r>
            <a:r>
              <a:rPr lang="en-US" altLang="zh-TW" dirty="0">
                <a:sym typeface="Symbol" panose="05050102010706020507" pitchFamily="18" charset="2"/>
              </a:rPr>
              <a:t>)   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9149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464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67544" y="403553"/>
            <a:ext cx="7848872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5.2.5  Complexity</a:t>
            </a:r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2132478"/>
              </p:ext>
            </p:extLst>
          </p:nvPr>
        </p:nvGraphicFramePr>
        <p:xfrm>
          <a:off x="2267744" y="1141413"/>
          <a:ext cx="2501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62" name="Equation" r:id="rId3" imgW="2501640" imgH="749160" progId="Equation.DSMT4">
                  <p:embed/>
                </p:oleObj>
              </mc:Choice>
              <mc:Fallback>
                <p:oleObj name="Equation" r:id="rId3" imgW="2501640" imgH="74916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67744" y="1141413"/>
                        <a:ext cx="2501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539552" y="1988840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Direct implementation:  Complexity = </a:t>
            </a:r>
            <a:r>
              <a:rPr lang="en-US" altLang="zh-TW" i="1" dirty="0">
                <a:solidFill>
                  <a:srgbClr val="3333FF"/>
                </a:solidFill>
              </a:rPr>
              <a:t>O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N</a:t>
            </a:r>
            <a:r>
              <a:rPr lang="en-US" altLang="zh-TW" baseline="30000" dirty="0">
                <a:solidFill>
                  <a:srgbClr val="3333FF"/>
                </a:solidFill>
              </a:rPr>
              <a:t>2</a:t>
            </a:r>
            <a:r>
              <a:rPr lang="en-US" altLang="zh-TW" dirty="0">
                <a:solidFill>
                  <a:srgbClr val="3333FF"/>
                </a:solidFill>
              </a:rPr>
              <a:t>) </a:t>
            </a:r>
            <a:endParaRPr lang="zh-TW" altLang="en-US" dirty="0">
              <a:solidFill>
                <a:srgbClr val="3333FF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48274" y="2952780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With the fast algorithm:  Complexity = </a:t>
            </a:r>
            <a:r>
              <a:rPr lang="en-US" altLang="zh-TW" i="1" dirty="0">
                <a:solidFill>
                  <a:srgbClr val="3333FF"/>
                </a:solidFill>
              </a:rPr>
              <a:t>O</a:t>
            </a:r>
            <a:r>
              <a:rPr lang="en-US" altLang="zh-TW" dirty="0">
                <a:solidFill>
                  <a:srgbClr val="3333FF"/>
                </a:solidFill>
              </a:rPr>
              <a:t>(</a:t>
            </a:r>
            <a:r>
              <a:rPr lang="en-US" altLang="zh-TW" i="1" dirty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log</a:t>
            </a:r>
            <a:r>
              <a:rPr lang="en-US" altLang="zh-TW" baseline="-25000" dirty="0">
                <a:solidFill>
                  <a:srgbClr val="3333FF"/>
                </a:solidFill>
              </a:rPr>
              <a:t>2</a:t>
            </a:r>
            <a:r>
              <a:rPr lang="en-US" altLang="zh-TW" i="1" dirty="0">
                <a:solidFill>
                  <a:srgbClr val="3333FF"/>
                </a:solidFill>
              </a:rPr>
              <a:t>N</a:t>
            </a:r>
            <a:r>
              <a:rPr lang="en-US" altLang="zh-TW" dirty="0">
                <a:solidFill>
                  <a:srgbClr val="3333FF"/>
                </a:solidFill>
              </a:rPr>
              <a:t>) </a:t>
            </a:r>
            <a:endParaRPr lang="zh-TW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303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97B21E7-72DC-4569-85AB-66C6CF92E36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465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43" name="物件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684587"/>
              </p:ext>
            </p:extLst>
          </p:nvPr>
        </p:nvGraphicFramePr>
        <p:xfrm>
          <a:off x="2051720" y="427038"/>
          <a:ext cx="25019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2" name="Equation" r:id="rId3" imgW="2501640" imgH="749160" progId="Equation.DSMT4">
                  <p:embed/>
                </p:oleObj>
              </mc:Choice>
              <mc:Fallback>
                <p:oleObj name="Equation" r:id="rId3" imgW="2501640" imgH="74916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1720" y="427038"/>
                        <a:ext cx="25019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67544" y="1202910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2-point DFT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924775"/>
              </p:ext>
            </p:extLst>
          </p:nvPr>
        </p:nvGraphicFramePr>
        <p:xfrm>
          <a:off x="2064702" y="1772816"/>
          <a:ext cx="2705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33" name="Equation" r:id="rId5" imgW="2705040" imgH="774360" progId="Equation.DSMT4">
                  <p:embed/>
                </p:oleObj>
              </mc:Choice>
              <mc:Fallback>
                <p:oleObj name="Equation" r:id="rId5" imgW="270504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64702" y="1772816"/>
                        <a:ext cx="2705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 Box 3"/>
          <p:cNvSpPr txBox="1">
            <a:spLocks noChangeArrowheads="1"/>
          </p:cNvSpPr>
          <p:nvPr/>
        </p:nvSpPr>
        <p:spPr bwMode="auto">
          <a:xfrm>
            <a:off x="1670059" y="3129998"/>
            <a:ext cx="7207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i="1" dirty="0"/>
              <a:t> g</a:t>
            </a:r>
            <a:r>
              <a:rPr lang="en-US" altLang="zh-TW" dirty="0"/>
              <a:t>[0]</a:t>
            </a:r>
          </a:p>
          <a:p>
            <a:pPr eaLnBrk="1" hangingPunct="1">
              <a:spcBef>
                <a:spcPts val="0"/>
              </a:spcBef>
            </a:pPr>
            <a:endParaRPr lang="en-US" altLang="zh-TW" dirty="0"/>
          </a:p>
          <a:p>
            <a:pPr eaLnBrk="1" hangingPunct="1">
              <a:spcBef>
                <a:spcPts val="0"/>
              </a:spcBef>
            </a:pPr>
            <a:r>
              <a:rPr lang="en-US" altLang="zh-TW" dirty="0"/>
              <a:t> </a:t>
            </a:r>
            <a:r>
              <a:rPr lang="en-US" altLang="zh-TW" i="1" dirty="0"/>
              <a:t>g</a:t>
            </a:r>
            <a:r>
              <a:rPr lang="en-US" altLang="zh-TW" dirty="0"/>
              <a:t>[1]</a:t>
            </a: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4553620" y="3129998"/>
            <a:ext cx="7207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i="1" dirty="0"/>
              <a:t> G</a:t>
            </a:r>
            <a:r>
              <a:rPr lang="en-US" altLang="zh-TW" dirty="0"/>
              <a:t>[0]</a:t>
            </a:r>
          </a:p>
          <a:p>
            <a:pPr eaLnBrk="1" hangingPunct="1">
              <a:spcBef>
                <a:spcPts val="0"/>
              </a:spcBef>
            </a:pPr>
            <a:endParaRPr lang="en-US" altLang="zh-TW" dirty="0"/>
          </a:p>
          <a:p>
            <a:pPr eaLnBrk="1" hangingPunct="1">
              <a:spcBef>
                <a:spcPts val="0"/>
              </a:spcBef>
            </a:pPr>
            <a:r>
              <a:rPr lang="en-US" altLang="zh-TW" dirty="0"/>
              <a:t> </a:t>
            </a:r>
            <a:r>
              <a:rPr lang="en-US" altLang="zh-TW" i="1" dirty="0"/>
              <a:t>G</a:t>
            </a:r>
            <a:r>
              <a:rPr lang="en-US" altLang="zh-TW" dirty="0"/>
              <a:t>[1]</a:t>
            </a:r>
          </a:p>
        </p:txBody>
      </p:sp>
      <p:cxnSp>
        <p:nvCxnSpPr>
          <p:cNvPr id="6" name="直線單箭頭接點 5"/>
          <p:cNvCxnSpPr/>
          <p:nvPr/>
        </p:nvCxnSpPr>
        <p:spPr>
          <a:xfrm>
            <a:off x="2425065" y="3346022"/>
            <a:ext cx="212855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單箭頭接點 45"/>
          <p:cNvCxnSpPr/>
          <p:nvPr/>
        </p:nvCxnSpPr>
        <p:spPr>
          <a:xfrm>
            <a:off x="2425065" y="4066102"/>
            <a:ext cx="21681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圖: 或 6"/>
          <p:cNvSpPr/>
          <p:nvPr/>
        </p:nvSpPr>
        <p:spPr>
          <a:xfrm>
            <a:off x="3924251" y="3238010"/>
            <a:ext cx="216024" cy="216024"/>
          </a:xfrm>
          <a:prstGeom prst="flowChar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流程圖: 或 46"/>
          <p:cNvSpPr/>
          <p:nvPr/>
        </p:nvSpPr>
        <p:spPr>
          <a:xfrm>
            <a:off x="3924251" y="3958090"/>
            <a:ext cx="216024" cy="216024"/>
          </a:xfrm>
          <a:prstGeom prst="flowChar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8" name="直線單箭頭接點 47"/>
          <p:cNvCxnSpPr>
            <a:endCxn id="7" idx="3"/>
          </p:cNvCxnSpPr>
          <p:nvPr/>
        </p:nvCxnSpPr>
        <p:spPr>
          <a:xfrm flipV="1">
            <a:off x="2778854" y="3422398"/>
            <a:ext cx="1177033" cy="6437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>
            <a:endCxn id="47" idx="1"/>
          </p:cNvCxnSpPr>
          <p:nvPr/>
        </p:nvCxnSpPr>
        <p:spPr>
          <a:xfrm>
            <a:off x="2775674" y="3346021"/>
            <a:ext cx="1180213" cy="6437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3"/>
          <p:cNvSpPr txBox="1">
            <a:spLocks noChangeArrowheads="1"/>
          </p:cNvSpPr>
          <p:nvPr/>
        </p:nvSpPr>
        <p:spPr bwMode="auto">
          <a:xfrm>
            <a:off x="3169721" y="3985467"/>
            <a:ext cx="50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zh-TW" dirty="0"/>
              <a:t> -1</a:t>
            </a:r>
          </a:p>
        </p:txBody>
      </p:sp>
    </p:spTree>
    <p:extLst>
      <p:ext uri="{BB962C8B-B14F-4D97-AF65-F5344CB8AC3E}">
        <p14:creationId xmlns:p14="http://schemas.microsoft.com/office/powerpoint/2010/main" val="3655955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497780"/>
              </p:ext>
            </p:extLst>
          </p:nvPr>
        </p:nvGraphicFramePr>
        <p:xfrm>
          <a:off x="1128713" y="1340768"/>
          <a:ext cx="5530850" cy="222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9" name="Equation" r:id="rId3" imgW="5537160" imgH="2234880" progId="Equation.DSMT4">
                  <p:embed/>
                </p:oleObj>
              </mc:Choice>
              <mc:Fallback>
                <p:oleObj name="Equation" r:id="rId3" imgW="5537160" imgH="2234880" progId="Equation.DSMT4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1340768"/>
                        <a:ext cx="5530850" cy="222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36613" y="764505"/>
            <a:ext cx="2087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When </a:t>
            </a:r>
            <a:r>
              <a:rPr lang="en-US" altLang="zh-TW" i="1"/>
              <a:t>N</a:t>
            </a:r>
            <a:r>
              <a:rPr lang="en-US" altLang="zh-TW"/>
              <a:t> = 2</a:t>
            </a:r>
            <a:r>
              <a:rPr lang="en-US" altLang="zh-TW" i="1" baseline="30000"/>
              <a:t>k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97918" y="4945850"/>
            <a:ext cx="7560890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dirty="0"/>
              <a:t>Therefore,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3333FF"/>
                </a:solidFill>
              </a:rPr>
              <a:t>one </a:t>
            </a:r>
            <a:r>
              <a:rPr lang="en-US" altLang="zh-TW" i="1" dirty="0"/>
              <a:t>N</a:t>
            </a:r>
            <a:r>
              <a:rPr lang="en-US" altLang="zh-TW" dirty="0"/>
              <a:t>-point DFT =</a:t>
            </a:r>
            <a:r>
              <a:rPr lang="en-US" altLang="zh-TW" dirty="0">
                <a:solidFill>
                  <a:srgbClr val="3333FF"/>
                </a:solidFill>
              </a:rPr>
              <a:t> two</a:t>
            </a:r>
            <a:r>
              <a:rPr lang="en-US" altLang="zh-TW" dirty="0"/>
              <a:t> (</a:t>
            </a:r>
            <a:r>
              <a:rPr lang="en-US" altLang="zh-TW" i="1" dirty="0"/>
              <a:t>N</a:t>
            </a:r>
            <a:r>
              <a:rPr lang="en-US" altLang="zh-TW" dirty="0"/>
              <a:t>/2)-point DFT + twiddle factors</a:t>
            </a: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3886201" y="2831430"/>
            <a:ext cx="792162" cy="720725"/>
          </a:xfrm>
          <a:prstGeom prst="ellips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4437063" y="3501355"/>
            <a:ext cx="287338" cy="360363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724401" y="3717255"/>
            <a:ext cx="1697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TW">
                <a:solidFill>
                  <a:srgbClr val="3333FF"/>
                </a:solidFill>
              </a:rPr>
              <a:t>twiddle factors</a:t>
            </a:r>
            <a:endParaRPr lang="zh-TW" altLang="en-US">
              <a:solidFill>
                <a:srgbClr val="3333FF"/>
              </a:solidFill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76476" y="4006180"/>
            <a:ext cx="48974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i="1" dirty="0"/>
              <a:t> g</a:t>
            </a:r>
            <a:r>
              <a:rPr lang="en-US" altLang="zh-TW" baseline="-25000" dirty="0"/>
              <a:t>1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= </a:t>
            </a:r>
            <a:r>
              <a:rPr lang="en-US" altLang="zh-TW" i="1" dirty="0"/>
              <a:t>g</a:t>
            </a:r>
            <a:r>
              <a:rPr lang="en-US" altLang="zh-TW" dirty="0"/>
              <a:t>[2</a:t>
            </a:r>
            <a:r>
              <a:rPr lang="en-US" altLang="zh-TW" i="1" dirty="0"/>
              <a:t>n</a:t>
            </a:r>
            <a:r>
              <a:rPr lang="en-US" altLang="zh-TW" dirty="0"/>
              <a:t>],    </a:t>
            </a:r>
            <a:r>
              <a:rPr lang="en-US" altLang="zh-TW" i="1" dirty="0"/>
              <a:t>g</a:t>
            </a:r>
            <a:r>
              <a:rPr lang="en-US" altLang="zh-TW" baseline="-25000" dirty="0"/>
              <a:t>2</a:t>
            </a:r>
            <a:r>
              <a:rPr lang="en-US" altLang="zh-TW" dirty="0"/>
              <a:t>[</a:t>
            </a:r>
            <a:r>
              <a:rPr lang="en-US" altLang="zh-TW" i="1" dirty="0"/>
              <a:t>n</a:t>
            </a:r>
            <a:r>
              <a:rPr lang="en-US" altLang="zh-TW" dirty="0"/>
              <a:t>] = </a:t>
            </a:r>
            <a:r>
              <a:rPr lang="en-US" altLang="zh-TW" i="1" dirty="0"/>
              <a:t>g</a:t>
            </a:r>
            <a:r>
              <a:rPr lang="en-US" altLang="zh-TW" dirty="0"/>
              <a:t>[2</a:t>
            </a:r>
            <a:r>
              <a:rPr lang="en-US" altLang="zh-TW" i="1" dirty="0"/>
              <a:t>n</a:t>
            </a:r>
            <a:r>
              <a:rPr lang="en-US" altLang="zh-TW" dirty="0"/>
              <a:t>+1]  </a:t>
            </a:r>
          </a:p>
        </p:txBody>
      </p:sp>
      <p:sp>
        <p:nvSpPr>
          <p:cNvPr id="13322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B97B21E7-72DC-4569-85AB-66C6CF92E36F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466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4783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8-point DFT</a:t>
            </a:r>
          </a:p>
        </p:txBody>
      </p:sp>
      <p:sp>
        <p:nvSpPr>
          <p:cNvPr id="14342" name="Text Box 3"/>
          <p:cNvSpPr txBox="1">
            <a:spLocks noChangeArrowheads="1"/>
          </p:cNvSpPr>
          <p:nvPr/>
        </p:nvSpPr>
        <p:spPr bwMode="auto">
          <a:xfrm>
            <a:off x="827088" y="765175"/>
            <a:ext cx="7207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i="1" dirty="0"/>
              <a:t> g</a:t>
            </a:r>
            <a:r>
              <a:rPr lang="en-US" altLang="zh-TW" sz="2000" dirty="0"/>
              <a:t>[0]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[2]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[4]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[6]</a:t>
            </a:r>
          </a:p>
        </p:txBody>
      </p:sp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827088" y="2781300"/>
            <a:ext cx="72072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i="1" dirty="0"/>
              <a:t> g</a:t>
            </a:r>
            <a:r>
              <a:rPr lang="en-US" altLang="zh-TW" sz="2000" dirty="0"/>
              <a:t>[1]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[3]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[5]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[7]</a:t>
            </a:r>
          </a:p>
        </p:txBody>
      </p:sp>
      <p:sp>
        <p:nvSpPr>
          <p:cNvPr id="14344" name="Line 5"/>
          <p:cNvSpPr>
            <a:spLocks noChangeShapeType="1"/>
          </p:cNvSpPr>
          <p:nvPr/>
        </p:nvSpPr>
        <p:spPr bwMode="auto">
          <a:xfrm>
            <a:off x="1476375" y="9810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5" name="Line 6"/>
          <p:cNvSpPr>
            <a:spLocks noChangeShapeType="1"/>
          </p:cNvSpPr>
          <p:nvPr/>
        </p:nvSpPr>
        <p:spPr bwMode="auto">
          <a:xfrm>
            <a:off x="1476375" y="14128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6" name="Line 7"/>
          <p:cNvSpPr>
            <a:spLocks noChangeShapeType="1"/>
          </p:cNvSpPr>
          <p:nvPr/>
        </p:nvSpPr>
        <p:spPr bwMode="auto">
          <a:xfrm>
            <a:off x="1476375" y="18446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7" name="Line 8"/>
          <p:cNvSpPr>
            <a:spLocks noChangeShapeType="1"/>
          </p:cNvSpPr>
          <p:nvPr/>
        </p:nvSpPr>
        <p:spPr bwMode="auto">
          <a:xfrm>
            <a:off x="1476375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8" name="Line 9"/>
          <p:cNvSpPr>
            <a:spLocks noChangeShapeType="1"/>
          </p:cNvSpPr>
          <p:nvPr/>
        </p:nvSpPr>
        <p:spPr bwMode="auto">
          <a:xfrm>
            <a:off x="1476375" y="29972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49" name="Line 10"/>
          <p:cNvSpPr>
            <a:spLocks noChangeShapeType="1"/>
          </p:cNvSpPr>
          <p:nvPr/>
        </p:nvSpPr>
        <p:spPr bwMode="auto">
          <a:xfrm>
            <a:off x="1476375" y="34290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50" name="Line 11"/>
          <p:cNvSpPr>
            <a:spLocks noChangeShapeType="1"/>
          </p:cNvSpPr>
          <p:nvPr/>
        </p:nvSpPr>
        <p:spPr bwMode="auto">
          <a:xfrm>
            <a:off x="1476375" y="38608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51" name="Line 12"/>
          <p:cNvSpPr>
            <a:spLocks noChangeShapeType="1"/>
          </p:cNvSpPr>
          <p:nvPr/>
        </p:nvSpPr>
        <p:spPr bwMode="auto">
          <a:xfrm>
            <a:off x="1476375" y="43656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52" name="Text Box 13"/>
          <p:cNvSpPr txBox="1">
            <a:spLocks noChangeArrowheads="1"/>
          </p:cNvSpPr>
          <p:nvPr/>
        </p:nvSpPr>
        <p:spPr bwMode="auto">
          <a:xfrm>
            <a:off x="1908175" y="765175"/>
            <a:ext cx="17272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zh-TW" altLang="en-US"/>
          </a:p>
          <a:p>
            <a:pPr eaLnBrk="1" hangingPunct="1">
              <a:spcBef>
                <a:spcPct val="50000"/>
              </a:spcBef>
            </a:pPr>
            <a:endParaRPr lang="zh-TW" altLang="en-US"/>
          </a:p>
          <a:p>
            <a:pPr eaLnBrk="1" hangingPunct="1">
              <a:spcBef>
                <a:spcPct val="50000"/>
              </a:spcBef>
            </a:pPr>
            <a:endParaRPr lang="zh-TW" altLang="en-US"/>
          </a:p>
          <a:p>
            <a:pPr eaLnBrk="1" hangingPunct="1">
              <a:spcBef>
                <a:spcPct val="50000"/>
              </a:spcBef>
            </a:pPr>
            <a:endParaRPr lang="zh-TW" altLang="en-US"/>
          </a:p>
        </p:txBody>
      </p:sp>
      <p:sp>
        <p:nvSpPr>
          <p:cNvPr id="14353" name="Text Box 14"/>
          <p:cNvSpPr txBox="1">
            <a:spLocks noChangeArrowheads="1"/>
          </p:cNvSpPr>
          <p:nvPr/>
        </p:nvSpPr>
        <p:spPr bwMode="auto">
          <a:xfrm>
            <a:off x="1908175" y="765175"/>
            <a:ext cx="151288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zh-TW" dirty="0"/>
              <a:t>4-point DFT</a:t>
            </a:r>
          </a:p>
          <a:p>
            <a:pPr eaLnBrk="1" hangingPunct="1">
              <a:spcBef>
                <a:spcPct val="50000"/>
              </a:spcBef>
            </a:pPr>
            <a:endParaRPr lang="en-US" altLang="zh-TW" dirty="0"/>
          </a:p>
        </p:txBody>
      </p:sp>
      <p:sp>
        <p:nvSpPr>
          <p:cNvPr id="14354" name="Text Box 15"/>
          <p:cNvSpPr txBox="1">
            <a:spLocks noChangeArrowheads="1"/>
          </p:cNvSpPr>
          <p:nvPr/>
        </p:nvSpPr>
        <p:spPr bwMode="auto">
          <a:xfrm>
            <a:off x="1908175" y="2852738"/>
            <a:ext cx="1512888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zh-TW" dirty="0"/>
          </a:p>
          <a:p>
            <a:pPr algn="ctr" eaLnBrk="1" hangingPunct="1">
              <a:spcBef>
                <a:spcPct val="50000"/>
              </a:spcBef>
            </a:pPr>
            <a:r>
              <a:rPr lang="en-US" altLang="zh-TW" dirty="0"/>
              <a:t>4-point DFT</a:t>
            </a:r>
          </a:p>
          <a:p>
            <a:pPr eaLnBrk="1" hangingPunct="1">
              <a:spcBef>
                <a:spcPct val="50000"/>
              </a:spcBef>
            </a:pPr>
            <a:endParaRPr lang="en-US" altLang="zh-TW" dirty="0"/>
          </a:p>
        </p:txBody>
      </p:sp>
      <p:sp>
        <p:nvSpPr>
          <p:cNvPr id="14355" name="Text Box 16"/>
          <p:cNvSpPr txBox="1">
            <a:spLocks noChangeArrowheads="1"/>
          </p:cNvSpPr>
          <p:nvPr/>
        </p:nvSpPr>
        <p:spPr bwMode="auto">
          <a:xfrm>
            <a:off x="5580062" y="642064"/>
            <a:ext cx="72072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i="1" dirty="0"/>
              <a:t> G</a:t>
            </a:r>
            <a:r>
              <a:rPr lang="en-US" altLang="zh-TW" sz="2000" dirty="0"/>
              <a:t>[0]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[1]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[2]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[3]</a:t>
            </a:r>
          </a:p>
          <a:p>
            <a:pPr eaLnBrk="1" hangingPunct="1">
              <a:spcBef>
                <a:spcPct val="10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[4]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[5]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[6]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[7]</a:t>
            </a:r>
          </a:p>
        </p:txBody>
      </p:sp>
      <p:sp>
        <p:nvSpPr>
          <p:cNvPr id="14356" name="Line 17"/>
          <p:cNvSpPr>
            <a:spLocks noChangeShapeType="1"/>
          </p:cNvSpPr>
          <p:nvPr/>
        </p:nvSpPr>
        <p:spPr bwMode="auto">
          <a:xfrm>
            <a:off x="3419475" y="90805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57" name="Line 18"/>
          <p:cNvSpPr>
            <a:spLocks noChangeShapeType="1"/>
          </p:cNvSpPr>
          <p:nvPr/>
        </p:nvSpPr>
        <p:spPr bwMode="auto">
          <a:xfrm>
            <a:off x="3419475" y="1341438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58" name="Line 19"/>
          <p:cNvSpPr>
            <a:spLocks noChangeShapeType="1"/>
          </p:cNvSpPr>
          <p:nvPr/>
        </p:nvSpPr>
        <p:spPr bwMode="auto">
          <a:xfrm>
            <a:off x="3419475" y="18446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59" name="Line 20"/>
          <p:cNvSpPr>
            <a:spLocks noChangeShapeType="1"/>
          </p:cNvSpPr>
          <p:nvPr/>
        </p:nvSpPr>
        <p:spPr bwMode="auto">
          <a:xfrm>
            <a:off x="3419475" y="22764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0" name="Line 21"/>
          <p:cNvSpPr>
            <a:spLocks noChangeShapeType="1"/>
          </p:cNvSpPr>
          <p:nvPr/>
        </p:nvSpPr>
        <p:spPr bwMode="auto">
          <a:xfrm>
            <a:off x="3419475" y="2924175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1" name="Line 22"/>
          <p:cNvSpPr>
            <a:spLocks noChangeShapeType="1"/>
          </p:cNvSpPr>
          <p:nvPr/>
        </p:nvSpPr>
        <p:spPr bwMode="auto">
          <a:xfrm>
            <a:off x="3419475" y="335756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2" name="Line 23"/>
          <p:cNvSpPr>
            <a:spLocks noChangeShapeType="1"/>
          </p:cNvSpPr>
          <p:nvPr/>
        </p:nvSpPr>
        <p:spPr bwMode="auto">
          <a:xfrm>
            <a:off x="3419475" y="3789363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3" name="Line 24"/>
          <p:cNvSpPr>
            <a:spLocks noChangeShapeType="1"/>
          </p:cNvSpPr>
          <p:nvPr/>
        </p:nvSpPr>
        <p:spPr bwMode="auto">
          <a:xfrm>
            <a:off x="3419475" y="4292600"/>
            <a:ext cx="2232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4" name="Line 25"/>
          <p:cNvSpPr>
            <a:spLocks noChangeShapeType="1"/>
          </p:cNvSpPr>
          <p:nvPr/>
        </p:nvSpPr>
        <p:spPr bwMode="auto">
          <a:xfrm flipV="1">
            <a:off x="3851275" y="908050"/>
            <a:ext cx="158591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5" name="Line 26"/>
          <p:cNvSpPr>
            <a:spLocks noChangeShapeType="1"/>
          </p:cNvSpPr>
          <p:nvPr/>
        </p:nvSpPr>
        <p:spPr bwMode="auto">
          <a:xfrm flipV="1">
            <a:off x="3924300" y="1341438"/>
            <a:ext cx="158591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6" name="Line 27"/>
          <p:cNvSpPr>
            <a:spLocks noChangeShapeType="1"/>
          </p:cNvSpPr>
          <p:nvPr/>
        </p:nvSpPr>
        <p:spPr bwMode="auto">
          <a:xfrm flipV="1">
            <a:off x="3995738" y="1844675"/>
            <a:ext cx="1514475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7" name="Line 28"/>
          <p:cNvSpPr>
            <a:spLocks noChangeShapeType="1"/>
          </p:cNvSpPr>
          <p:nvPr/>
        </p:nvSpPr>
        <p:spPr bwMode="auto">
          <a:xfrm flipV="1">
            <a:off x="4067175" y="2276475"/>
            <a:ext cx="13684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8" name="Line 29"/>
          <p:cNvSpPr>
            <a:spLocks noChangeShapeType="1"/>
          </p:cNvSpPr>
          <p:nvPr/>
        </p:nvSpPr>
        <p:spPr bwMode="auto">
          <a:xfrm flipH="1" flipV="1">
            <a:off x="3995738" y="908050"/>
            <a:ext cx="13684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69" name="Line 30"/>
          <p:cNvSpPr>
            <a:spLocks noChangeShapeType="1"/>
          </p:cNvSpPr>
          <p:nvPr/>
        </p:nvSpPr>
        <p:spPr bwMode="auto">
          <a:xfrm flipH="1" flipV="1">
            <a:off x="3995738" y="1341438"/>
            <a:ext cx="13684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70" name="Line 31"/>
          <p:cNvSpPr>
            <a:spLocks noChangeShapeType="1"/>
          </p:cNvSpPr>
          <p:nvPr/>
        </p:nvSpPr>
        <p:spPr bwMode="auto">
          <a:xfrm flipH="1" flipV="1">
            <a:off x="3995738" y="1844675"/>
            <a:ext cx="1439862" cy="1944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71" name="Line 32"/>
          <p:cNvSpPr>
            <a:spLocks noChangeShapeType="1"/>
          </p:cNvSpPr>
          <p:nvPr/>
        </p:nvSpPr>
        <p:spPr bwMode="auto">
          <a:xfrm flipH="1" flipV="1">
            <a:off x="3995738" y="2276475"/>
            <a:ext cx="13684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372" name="Text Box 33"/>
          <p:cNvSpPr txBox="1">
            <a:spLocks noChangeArrowheads="1"/>
          </p:cNvSpPr>
          <p:nvPr/>
        </p:nvSpPr>
        <p:spPr bwMode="auto">
          <a:xfrm>
            <a:off x="3492500" y="2597150"/>
            <a:ext cx="5746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2000" dirty="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i="1" dirty="0"/>
              <a:t>w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i="1" dirty="0"/>
              <a:t>w</a:t>
            </a:r>
            <a:r>
              <a:rPr lang="en-US" altLang="zh-TW" sz="2000" baseline="30000" dirty="0"/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 i="1" dirty="0"/>
              <a:t>w</a:t>
            </a:r>
            <a:r>
              <a:rPr lang="en-US" altLang="zh-TW" sz="2000" baseline="30000" dirty="0"/>
              <a:t>3</a:t>
            </a:r>
          </a:p>
        </p:txBody>
      </p:sp>
      <p:sp>
        <p:nvSpPr>
          <p:cNvPr id="14373" name="Text Box 34"/>
          <p:cNvSpPr txBox="1">
            <a:spLocks noChangeArrowheads="1"/>
          </p:cNvSpPr>
          <p:nvPr/>
        </p:nvSpPr>
        <p:spPr bwMode="auto">
          <a:xfrm>
            <a:off x="4147308" y="4224337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4374" name="Text Box 35"/>
          <p:cNvSpPr txBox="1">
            <a:spLocks noChangeArrowheads="1"/>
          </p:cNvSpPr>
          <p:nvPr/>
        </p:nvSpPr>
        <p:spPr bwMode="auto">
          <a:xfrm>
            <a:off x="3995738" y="365283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4375" name="Text Box 36"/>
          <p:cNvSpPr txBox="1">
            <a:spLocks noChangeArrowheads="1"/>
          </p:cNvSpPr>
          <p:nvPr/>
        </p:nvSpPr>
        <p:spPr bwMode="auto">
          <a:xfrm>
            <a:off x="3924300" y="32131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4376" name="Text Box 37"/>
          <p:cNvSpPr txBox="1">
            <a:spLocks noChangeArrowheads="1"/>
          </p:cNvSpPr>
          <p:nvPr/>
        </p:nvSpPr>
        <p:spPr bwMode="auto">
          <a:xfrm>
            <a:off x="3805238" y="27940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graphicFrame>
        <p:nvGraphicFramePr>
          <p:cNvPr id="14338" name="Object 38"/>
          <p:cNvGraphicFramePr>
            <a:graphicFrameLocks noChangeAspect="1"/>
          </p:cNvGraphicFramePr>
          <p:nvPr>
            <p:extLst/>
          </p:nvPr>
        </p:nvGraphicFramePr>
        <p:xfrm>
          <a:off x="7315357" y="4816043"/>
          <a:ext cx="104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1" name="Equation" r:id="rId3" imgW="1040948" imgH="520474" progId="Equation.DSMT4">
                  <p:embed/>
                </p:oleObj>
              </mc:Choice>
              <mc:Fallback>
                <p:oleObj name="Equation" r:id="rId3" imgW="1040948" imgH="520474" progId="Equation.DSMT4">
                  <p:embed/>
                  <p:pic>
                    <p:nvPicPr>
                      <p:cNvPr id="14338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357" y="4816043"/>
                        <a:ext cx="104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9"/>
          <p:cNvGraphicFramePr>
            <a:graphicFrameLocks noChangeAspect="1"/>
          </p:cNvGraphicFramePr>
          <p:nvPr>
            <p:extLst/>
          </p:nvPr>
        </p:nvGraphicFramePr>
        <p:xfrm>
          <a:off x="7339920" y="5505018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2" name="Equation" r:id="rId5" imgW="825500" imgH="292100" progId="Equation.DSMT4">
                  <p:embed/>
                </p:oleObj>
              </mc:Choice>
              <mc:Fallback>
                <p:oleObj name="Equation" r:id="rId5" imgW="825500" imgH="292100" progId="Equation.DSMT4">
                  <p:embed/>
                  <p:pic>
                    <p:nvPicPr>
                      <p:cNvPr id="14339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9920" y="5505018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0"/>
          <p:cNvGraphicFramePr>
            <a:graphicFrameLocks noChangeAspect="1"/>
          </p:cNvGraphicFramePr>
          <p:nvPr>
            <p:extLst/>
          </p:nvPr>
        </p:nvGraphicFramePr>
        <p:xfrm>
          <a:off x="7392315" y="5965393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3" name="Equation" r:id="rId7" imgW="647700" imgH="292100" progId="Equation.DSMT4">
                  <p:embed/>
                </p:oleObj>
              </mc:Choice>
              <mc:Fallback>
                <p:oleObj name="Equation" r:id="rId7" imgW="647700" imgH="292100" progId="Equation.DSMT4">
                  <p:embed/>
                  <p:pic>
                    <p:nvPicPr>
                      <p:cNvPr id="1434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315" y="5965393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77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A30F9041-7C77-4111-B9D3-1D6ED06AB9E3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467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42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4586854"/>
              </p:ext>
            </p:extLst>
          </p:nvPr>
        </p:nvGraphicFramePr>
        <p:xfrm>
          <a:off x="767337" y="4884873"/>
          <a:ext cx="104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4" name="Equation" r:id="rId9" imgW="1041120" imgH="520560" progId="Equation.DSMT4">
                  <p:embed/>
                </p:oleObj>
              </mc:Choice>
              <mc:Fallback>
                <p:oleObj name="Equation" r:id="rId9" imgW="1041120" imgH="520560" progId="Equation.DSMT4">
                  <p:embed/>
                  <p:pic>
                    <p:nvPicPr>
                      <p:cNvPr id="42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37" y="4884873"/>
                        <a:ext cx="104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84457"/>
              </p:ext>
            </p:extLst>
          </p:nvPr>
        </p:nvGraphicFramePr>
        <p:xfrm>
          <a:off x="752475" y="5750060"/>
          <a:ext cx="533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25" name="Equation" r:id="rId11" imgW="5333760" imgH="520560" progId="Equation.DSMT4">
                  <p:embed/>
                </p:oleObj>
              </mc:Choice>
              <mc:Fallback>
                <p:oleObj name="Equation" r:id="rId11" imgW="5333760" imgH="520560" progId="Equation.DSMT4">
                  <p:embed/>
                  <p:pic>
                    <p:nvPicPr>
                      <p:cNvPr id="43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" y="5750060"/>
                        <a:ext cx="5334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992249" y="4415933"/>
            <a:ext cx="14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/>
              <a:t>When </a:t>
            </a:r>
            <a:r>
              <a:rPr lang="en-US" altLang="zh-TW" i="1" dirty="0"/>
              <a:t>N</a:t>
            </a:r>
            <a:r>
              <a:rPr lang="en-US" altLang="zh-TW" dirty="0"/>
              <a:t> = 8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1394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84213" y="765175"/>
            <a:ext cx="7207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altLang="zh-TW" sz="2000" i="1" dirty="0"/>
              <a:t> g</a:t>
            </a:r>
            <a:r>
              <a:rPr lang="en-US" altLang="zh-TW" sz="2000" dirty="0"/>
              <a:t>[0]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[4]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[2]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[6]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[1]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[5]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[3]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[7]</a:t>
            </a: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7164388" y="765175"/>
            <a:ext cx="720725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altLang="zh-TW" sz="2000" i="1" dirty="0"/>
              <a:t> G</a:t>
            </a:r>
            <a:r>
              <a:rPr lang="en-US" altLang="zh-TW" sz="2000" dirty="0"/>
              <a:t>[0]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[1]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[2]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[3]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[4]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[5]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[6]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sz="2000" dirty="0"/>
              <a:t> </a:t>
            </a:r>
            <a:r>
              <a:rPr lang="en-US" altLang="zh-TW" sz="2000" i="1" dirty="0"/>
              <a:t>G</a:t>
            </a:r>
            <a:r>
              <a:rPr lang="en-US" altLang="zh-TW" sz="2000" dirty="0"/>
              <a:t>[7]</a:t>
            </a:r>
          </a:p>
        </p:txBody>
      </p:sp>
      <p:sp>
        <p:nvSpPr>
          <p:cNvPr id="15365" name="Line 4"/>
          <p:cNvSpPr>
            <a:spLocks noChangeShapeType="1"/>
          </p:cNvSpPr>
          <p:nvPr/>
        </p:nvSpPr>
        <p:spPr bwMode="auto">
          <a:xfrm>
            <a:off x="1331913" y="98107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6" name="Line 5"/>
          <p:cNvSpPr>
            <a:spLocks noChangeShapeType="1"/>
          </p:cNvSpPr>
          <p:nvPr/>
        </p:nvSpPr>
        <p:spPr bwMode="auto">
          <a:xfrm>
            <a:off x="1331913" y="1485900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7" name="Line 6"/>
          <p:cNvSpPr>
            <a:spLocks noChangeShapeType="1"/>
          </p:cNvSpPr>
          <p:nvPr/>
        </p:nvSpPr>
        <p:spPr bwMode="auto">
          <a:xfrm>
            <a:off x="1331913" y="1917700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1331913" y="24225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1331913" y="2925763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1331913" y="3430588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1331913" y="3933825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2" name="Line 11"/>
          <p:cNvSpPr>
            <a:spLocks noChangeShapeType="1"/>
          </p:cNvSpPr>
          <p:nvPr/>
        </p:nvSpPr>
        <p:spPr bwMode="auto">
          <a:xfrm>
            <a:off x="1258888" y="4438650"/>
            <a:ext cx="590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3" name="Line 12"/>
          <p:cNvSpPr>
            <a:spLocks noChangeShapeType="1"/>
          </p:cNvSpPr>
          <p:nvPr/>
        </p:nvSpPr>
        <p:spPr bwMode="auto">
          <a:xfrm>
            <a:off x="1547813" y="981075"/>
            <a:ext cx="1223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4" name="Line 13"/>
          <p:cNvSpPr>
            <a:spLocks noChangeShapeType="1"/>
          </p:cNvSpPr>
          <p:nvPr/>
        </p:nvSpPr>
        <p:spPr bwMode="auto">
          <a:xfrm>
            <a:off x="1547813" y="1917700"/>
            <a:ext cx="1223962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5" name="Line 14"/>
          <p:cNvSpPr>
            <a:spLocks noChangeShapeType="1"/>
          </p:cNvSpPr>
          <p:nvPr/>
        </p:nvSpPr>
        <p:spPr bwMode="auto">
          <a:xfrm>
            <a:off x="1619250" y="2925763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6" name="Line 15"/>
          <p:cNvSpPr>
            <a:spLocks noChangeShapeType="1"/>
          </p:cNvSpPr>
          <p:nvPr/>
        </p:nvSpPr>
        <p:spPr bwMode="auto">
          <a:xfrm>
            <a:off x="1619250" y="3933825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7" name="Line 16"/>
          <p:cNvSpPr>
            <a:spLocks noChangeShapeType="1"/>
          </p:cNvSpPr>
          <p:nvPr/>
        </p:nvSpPr>
        <p:spPr bwMode="auto">
          <a:xfrm flipV="1">
            <a:off x="1619250" y="3933825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8" name="Line 17"/>
          <p:cNvSpPr>
            <a:spLocks noChangeShapeType="1"/>
          </p:cNvSpPr>
          <p:nvPr/>
        </p:nvSpPr>
        <p:spPr bwMode="auto">
          <a:xfrm flipV="1">
            <a:off x="1547813" y="2925763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79" name="Line 18"/>
          <p:cNvSpPr>
            <a:spLocks noChangeShapeType="1"/>
          </p:cNvSpPr>
          <p:nvPr/>
        </p:nvSpPr>
        <p:spPr bwMode="auto">
          <a:xfrm flipV="1">
            <a:off x="1547813" y="1917700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80" name="Line 19"/>
          <p:cNvSpPr>
            <a:spLocks noChangeShapeType="1"/>
          </p:cNvSpPr>
          <p:nvPr/>
        </p:nvSpPr>
        <p:spPr bwMode="auto">
          <a:xfrm flipV="1">
            <a:off x="1547813" y="981075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81" name="Text Box 20"/>
          <p:cNvSpPr txBox="1">
            <a:spLocks noChangeArrowheads="1"/>
          </p:cNvSpPr>
          <p:nvPr/>
        </p:nvSpPr>
        <p:spPr bwMode="auto">
          <a:xfrm>
            <a:off x="1835150" y="1379538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82" name="Text Box 21"/>
          <p:cNvSpPr txBox="1">
            <a:spLocks noChangeArrowheads="1"/>
          </p:cNvSpPr>
          <p:nvPr/>
        </p:nvSpPr>
        <p:spPr bwMode="auto">
          <a:xfrm>
            <a:off x="1908175" y="23034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83" name="Text Box 22"/>
          <p:cNvSpPr txBox="1">
            <a:spLocks noChangeArrowheads="1"/>
          </p:cNvSpPr>
          <p:nvPr/>
        </p:nvSpPr>
        <p:spPr bwMode="auto">
          <a:xfrm>
            <a:off x="1908175" y="33575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84" name="Text Box 23"/>
          <p:cNvSpPr txBox="1">
            <a:spLocks noChangeArrowheads="1"/>
          </p:cNvSpPr>
          <p:nvPr/>
        </p:nvSpPr>
        <p:spPr bwMode="auto">
          <a:xfrm>
            <a:off x="1908175" y="43656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85" name="Line 24"/>
          <p:cNvSpPr>
            <a:spLocks noChangeShapeType="1"/>
          </p:cNvSpPr>
          <p:nvPr/>
        </p:nvSpPr>
        <p:spPr bwMode="auto">
          <a:xfrm>
            <a:off x="3276600" y="981075"/>
            <a:ext cx="12954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86" name="Line 25"/>
          <p:cNvSpPr>
            <a:spLocks noChangeShapeType="1"/>
          </p:cNvSpPr>
          <p:nvPr/>
        </p:nvSpPr>
        <p:spPr bwMode="auto">
          <a:xfrm>
            <a:off x="3276600" y="1485900"/>
            <a:ext cx="12954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87" name="Line 26"/>
          <p:cNvSpPr>
            <a:spLocks noChangeShapeType="1"/>
          </p:cNvSpPr>
          <p:nvPr/>
        </p:nvSpPr>
        <p:spPr bwMode="auto">
          <a:xfrm>
            <a:off x="3348038" y="2925763"/>
            <a:ext cx="12954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88" name="Line 27"/>
          <p:cNvSpPr>
            <a:spLocks noChangeShapeType="1"/>
          </p:cNvSpPr>
          <p:nvPr/>
        </p:nvSpPr>
        <p:spPr bwMode="auto">
          <a:xfrm>
            <a:off x="3348038" y="3430588"/>
            <a:ext cx="12954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89" name="Line 28"/>
          <p:cNvSpPr>
            <a:spLocks noChangeShapeType="1"/>
          </p:cNvSpPr>
          <p:nvPr/>
        </p:nvSpPr>
        <p:spPr bwMode="auto">
          <a:xfrm flipV="1">
            <a:off x="3276600" y="981075"/>
            <a:ext cx="12954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90" name="Line 29"/>
          <p:cNvSpPr>
            <a:spLocks noChangeShapeType="1"/>
          </p:cNvSpPr>
          <p:nvPr/>
        </p:nvSpPr>
        <p:spPr bwMode="auto">
          <a:xfrm flipV="1">
            <a:off x="3276600" y="1485900"/>
            <a:ext cx="12954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91" name="Line 30"/>
          <p:cNvSpPr>
            <a:spLocks noChangeShapeType="1"/>
          </p:cNvSpPr>
          <p:nvPr/>
        </p:nvSpPr>
        <p:spPr bwMode="auto">
          <a:xfrm flipV="1">
            <a:off x="3276600" y="2925763"/>
            <a:ext cx="136683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92" name="Line 31"/>
          <p:cNvSpPr>
            <a:spLocks noChangeShapeType="1"/>
          </p:cNvSpPr>
          <p:nvPr/>
        </p:nvSpPr>
        <p:spPr bwMode="auto">
          <a:xfrm flipV="1">
            <a:off x="3276600" y="3430588"/>
            <a:ext cx="12954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393" name="Text Box 32"/>
          <p:cNvSpPr txBox="1">
            <a:spLocks noChangeArrowheads="1"/>
          </p:cNvSpPr>
          <p:nvPr/>
        </p:nvSpPr>
        <p:spPr bwMode="auto">
          <a:xfrm>
            <a:off x="3302000" y="1798638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94" name="Text Box 33"/>
          <p:cNvSpPr txBox="1">
            <a:spLocks noChangeArrowheads="1"/>
          </p:cNvSpPr>
          <p:nvPr/>
        </p:nvSpPr>
        <p:spPr bwMode="auto">
          <a:xfrm>
            <a:off x="3686175" y="23034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95" name="Text Box 34"/>
          <p:cNvSpPr txBox="1">
            <a:spLocks noChangeArrowheads="1"/>
          </p:cNvSpPr>
          <p:nvPr/>
        </p:nvSpPr>
        <p:spPr bwMode="auto">
          <a:xfrm>
            <a:off x="3708400" y="43529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96" name="Text Box 35"/>
          <p:cNvSpPr txBox="1">
            <a:spLocks noChangeArrowheads="1"/>
          </p:cNvSpPr>
          <p:nvPr/>
        </p:nvSpPr>
        <p:spPr bwMode="auto">
          <a:xfrm>
            <a:off x="3348038" y="381158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397" name="Text Box 36"/>
          <p:cNvSpPr txBox="1">
            <a:spLocks noChangeArrowheads="1"/>
          </p:cNvSpPr>
          <p:nvPr/>
        </p:nvSpPr>
        <p:spPr bwMode="auto">
          <a:xfrm>
            <a:off x="2809875" y="1617663"/>
            <a:ext cx="574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i="1"/>
              <a:t>w</a:t>
            </a:r>
            <a:r>
              <a:rPr lang="en-US" altLang="zh-TW" baseline="30000"/>
              <a:t>2</a:t>
            </a:r>
          </a:p>
        </p:txBody>
      </p:sp>
      <p:sp>
        <p:nvSpPr>
          <p:cNvPr id="15398" name="Text Box 37"/>
          <p:cNvSpPr txBox="1">
            <a:spLocks noChangeArrowheads="1"/>
          </p:cNvSpPr>
          <p:nvPr/>
        </p:nvSpPr>
        <p:spPr bwMode="auto">
          <a:xfrm>
            <a:off x="2860675" y="3629025"/>
            <a:ext cx="5746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i="1"/>
              <a:t>w</a:t>
            </a:r>
            <a:r>
              <a:rPr lang="en-US" altLang="zh-TW" baseline="30000"/>
              <a:t>2</a:t>
            </a:r>
          </a:p>
        </p:txBody>
      </p:sp>
      <p:sp>
        <p:nvSpPr>
          <p:cNvPr id="15399" name="Text Box 38"/>
          <p:cNvSpPr txBox="1">
            <a:spLocks noChangeArrowheads="1"/>
          </p:cNvSpPr>
          <p:nvPr/>
        </p:nvSpPr>
        <p:spPr bwMode="auto">
          <a:xfrm>
            <a:off x="468313" y="260350"/>
            <a:ext cx="2016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8-point DFT</a:t>
            </a:r>
          </a:p>
        </p:txBody>
      </p:sp>
      <p:sp>
        <p:nvSpPr>
          <p:cNvPr id="15400" name="Text Box 39"/>
          <p:cNvSpPr txBox="1">
            <a:spLocks noChangeArrowheads="1"/>
          </p:cNvSpPr>
          <p:nvPr/>
        </p:nvSpPr>
        <p:spPr bwMode="auto">
          <a:xfrm>
            <a:off x="4716463" y="2624138"/>
            <a:ext cx="5746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60000"/>
              </a:spcBef>
            </a:pPr>
            <a:r>
              <a:rPr lang="en-US" altLang="zh-TW"/>
              <a:t>1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i="1"/>
              <a:t>w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i="1"/>
              <a:t>w</a:t>
            </a:r>
            <a:r>
              <a:rPr lang="en-US" altLang="zh-TW" baseline="30000"/>
              <a:t>2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zh-TW" i="1"/>
              <a:t>w</a:t>
            </a:r>
            <a:r>
              <a:rPr lang="en-US" altLang="zh-TW" baseline="30000"/>
              <a:t>3</a:t>
            </a:r>
          </a:p>
        </p:txBody>
      </p:sp>
      <p:sp>
        <p:nvSpPr>
          <p:cNvPr id="15401" name="Line 40"/>
          <p:cNvSpPr>
            <a:spLocks noChangeShapeType="1"/>
          </p:cNvSpPr>
          <p:nvPr/>
        </p:nvSpPr>
        <p:spPr bwMode="auto">
          <a:xfrm flipV="1">
            <a:off x="5148263" y="981075"/>
            <a:ext cx="18002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2" name="Line 41"/>
          <p:cNvSpPr>
            <a:spLocks noChangeShapeType="1"/>
          </p:cNvSpPr>
          <p:nvPr/>
        </p:nvSpPr>
        <p:spPr bwMode="auto">
          <a:xfrm flipV="1">
            <a:off x="5148263" y="1484313"/>
            <a:ext cx="1800225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3" name="Line 42"/>
          <p:cNvSpPr>
            <a:spLocks noChangeShapeType="1"/>
          </p:cNvSpPr>
          <p:nvPr/>
        </p:nvSpPr>
        <p:spPr bwMode="auto">
          <a:xfrm flipV="1">
            <a:off x="5219700" y="1916113"/>
            <a:ext cx="1728788" cy="201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4" name="Line 43"/>
          <p:cNvSpPr>
            <a:spLocks noChangeShapeType="1"/>
          </p:cNvSpPr>
          <p:nvPr/>
        </p:nvSpPr>
        <p:spPr bwMode="auto">
          <a:xfrm flipV="1">
            <a:off x="5292725" y="2420938"/>
            <a:ext cx="1655763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5" name="Line 44"/>
          <p:cNvSpPr>
            <a:spLocks noChangeShapeType="1"/>
          </p:cNvSpPr>
          <p:nvPr/>
        </p:nvSpPr>
        <p:spPr bwMode="auto">
          <a:xfrm flipH="1" flipV="1">
            <a:off x="5292725" y="981075"/>
            <a:ext cx="1655763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6" name="Line 45"/>
          <p:cNvSpPr>
            <a:spLocks noChangeShapeType="1"/>
          </p:cNvSpPr>
          <p:nvPr/>
        </p:nvSpPr>
        <p:spPr bwMode="auto">
          <a:xfrm flipH="1" flipV="1">
            <a:off x="5219700" y="1484313"/>
            <a:ext cx="1728788" cy="1944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7" name="Line 46"/>
          <p:cNvSpPr>
            <a:spLocks noChangeShapeType="1"/>
          </p:cNvSpPr>
          <p:nvPr/>
        </p:nvSpPr>
        <p:spPr bwMode="auto">
          <a:xfrm flipH="1" flipV="1">
            <a:off x="5219700" y="1916113"/>
            <a:ext cx="1728788" cy="201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8" name="Line 47"/>
          <p:cNvSpPr>
            <a:spLocks noChangeShapeType="1"/>
          </p:cNvSpPr>
          <p:nvPr/>
        </p:nvSpPr>
        <p:spPr bwMode="auto">
          <a:xfrm flipH="1" flipV="1">
            <a:off x="5219700" y="2420938"/>
            <a:ext cx="1728788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5409" name="Text Box 48"/>
          <p:cNvSpPr txBox="1">
            <a:spLocks noChangeArrowheads="1"/>
          </p:cNvSpPr>
          <p:nvPr/>
        </p:nvSpPr>
        <p:spPr bwMode="auto">
          <a:xfrm>
            <a:off x="5092700" y="27940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410" name="Text Box 49"/>
          <p:cNvSpPr txBox="1">
            <a:spLocks noChangeArrowheads="1"/>
          </p:cNvSpPr>
          <p:nvPr/>
        </p:nvSpPr>
        <p:spPr bwMode="auto">
          <a:xfrm>
            <a:off x="5207000" y="32940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411" name="Text Box 50"/>
          <p:cNvSpPr txBox="1">
            <a:spLocks noChangeArrowheads="1"/>
          </p:cNvSpPr>
          <p:nvPr/>
        </p:nvSpPr>
        <p:spPr bwMode="auto">
          <a:xfrm>
            <a:off x="5237163" y="38354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sp>
        <p:nvSpPr>
          <p:cNvPr id="15412" name="Text Box 51"/>
          <p:cNvSpPr txBox="1">
            <a:spLocks noChangeArrowheads="1"/>
          </p:cNvSpPr>
          <p:nvPr/>
        </p:nvSpPr>
        <p:spPr bwMode="auto">
          <a:xfrm>
            <a:off x="5927725" y="43354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/>
              <a:t>-1</a:t>
            </a:r>
          </a:p>
        </p:txBody>
      </p:sp>
      <p:graphicFrame>
        <p:nvGraphicFramePr>
          <p:cNvPr id="15362" name="Object 52"/>
          <p:cNvGraphicFramePr>
            <a:graphicFrameLocks noChangeAspect="1"/>
          </p:cNvGraphicFramePr>
          <p:nvPr/>
        </p:nvGraphicFramePr>
        <p:xfrm>
          <a:off x="2268538" y="5157788"/>
          <a:ext cx="10414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7" name="Equation" r:id="rId3" imgW="1040948" imgH="520474" progId="Equation.DSMT4">
                  <p:embed/>
                </p:oleObj>
              </mc:Choice>
              <mc:Fallback>
                <p:oleObj name="Equation" r:id="rId3" imgW="1040948" imgH="520474" progId="Equation.DSMT4">
                  <p:embed/>
                  <p:pic>
                    <p:nvPicPr>
                      <p:cNvPr id="1536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157788"/>
                        <a:ext cx="10414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13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01F2604-C614-469D-B490-4EDB907D74B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468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9703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9552" y="42703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[</a:t>
            </a:r>
            <a:r>
              <a:rPr lang="en-US" altLang="zh-TW" b="1" dirty="0"/>
              <a:t>Theorem 5.1.1</a:t>
            </a:r>
            <a:r>
              <a:rPr lang="en-US" altLang="zh-TW" dirty="0"/>
              <a:t>] The impulse train is also an </a:t>
            </a:r>
            <a:r>
              <a:rPr lang="en-US" altLang="zh-TW" dirty="0" err="1"/>
              <a:t>eigenfunction</a:t>
            </a:r>
            <a:r>
              <a:rPr lang="en-US" altLang="zh-TW" dirty="0"/>
              <a:t> of the Fourier transform, i.e., </a:t>
            </a:r>
            <a:endParaRPr lang="zh-TW" altLang="en-US" dirty="0"/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90949"/>
              </p:ext>
            </p:extLst>
          </p:nvPr>
        </p:nvGraphicFramePr>
        <p:xfrm>
          <a:off x="2195736" y="1412776"/>
          <a:ext cx="35845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1" name="Equation" r:id="rId3" imgW="3543120" imgH="583920" progId="Equation.DSMT4">
                  <p:embed/>
                </p:oleObj>
              </mc:Choice>
              <mc:Fallback>
                <p:oleObj name="Equation" r:id="rId3" imgW="3543120" imgH="583920" progId="Equation.DSMT4">
                  <p:embed/>
                  <p:pic>
                    <p:nvPicPr>
                      <p:cNvPr id="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412776"/>
                        <a:ext cx="35845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文字方塊 31"/>
          <p:cNvSpPr txBox="1"/>
          <p:nvPr/>
        </p:nvSpPr>
        <p:spPr>
          <a:xfrm>
            <a:off x="683568" y="2132856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 Note that the impulse train is a periodic function </a:t>
            </a:r>
            <a:endParaRPr lang="zh-TW" altLang="en-US" dirty="0"/>
          </a:p>
        </p:txBody>
      </p:sp>
      <p:graphicFrame>
        <p:nvGraphicFramePr>
          <p:cNvPr id="3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23162"/>
              </p:ext>
            </p:extLst>
          </p:nvPr>
        </p:nvGraphicFramePr>
        <p:xfrm>
          <a:off x="2268538" y="2663825"/>
          <a:ext cx="1836737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2" name="Equation" r:id="rId5" imgW="1015920" imgH="253800" progId="Equation.DSMT4">
                  <p:embed/>
                </p:oleObj>
              </mc:Choice>
              <mc:Fallback>
                <p:oleObj name="Equation" r:id="rId5" imgW="1015920" imgH="2538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663825"/>
                        <a:ext cx="1836737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683568" y="3223388"/>
            <a:ext cx="7541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 it can be expanded by the Fourier series (page 321) of the complex form with </a:t>
            </a:r>
            <a:r>
              <a:rPr lang="en-US" altLang="zh-TW" i="1" dirty="0"/>
              <a:t>T</a:t>
            </a:r>
            <a:r>
              <a:rPr lang="en-US" altLang="zh-TW" dirty="0"/>
              <a:t> = 1</a:t>
            </a:r>
            <a:endParaRPr lang="zh-TW" altLang="en-US" dirty="0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380381"/>
              </p:ext>
            </p:extLst>
          </p:nvPr>
        </p:nvGraphicFramePr>
        <p:xfrm>
          <a:off x="2209441" y="4149080"/>
          <a:ext cx="2892425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3" name="Equation" r:id="rId7" imgW="1600200" imgH="342720" progId="Equation.DSMT4">
                  <p:embed/>
                </p:oleObj>
              </mc:Choice>
              <mc:Fallback>
                <p:oleObj name="Equation" r:id="rId7" imgW="1600200" imgH="342720" progId="Equation.DSMT4">
                  <p:embed/>
                  <p:pic>
                    <p:nvPicPr>
                      <p:cNvPr id="3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441" y="4149080"/>
                        <a:ext cx="2892425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48882" y="4552761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635692"/>
              </p:ext>
            </p:extLst>
          </p:nvPr>
        </p:nvGraphicFramePr>
        <p:xfrm>
          <a:off x="1085860" y="4867546"/>
          <a:ext cx="7138988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4" name="Equation" r:id="rId9" imgW="3949560" imgH="342720" progId="Equation.DSMT4">
                  <p:embed/>
                </p:oleObj>
              </mc:Choice>
              <mc:Fallback>
                <p:oleObj name="Equation" r:id="rId9" imgW="3949560" imgH="34272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60" y="4867546"/>
                        <a:ext cx="7138988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>
            <a:extLst>
              <a:ext uri="{FF2B5EF4-FFF2-40B4-BE49-F238E27FC236}">
                <a16:creationId xmlns:a16="http://schemas.microsoft.com/office/drawing/2014/main" id="{4EF8E215-E13D-4820-B129-54C7A4943812}"/>
              </a:ext>
            </a:extLst>
          </p:cNvPr>
          <p:cNvSpPr/>
          <p:nvPr/>
        </p:nvSpPr>
        <p:spPr>
          <a:xfrm>
            <a:off x="6300192" y="5486671"/>
            <a:ext cx="17299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(page 342(2))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1786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3" name="投影片編號版面配置區 2"/>
          <p:cNvSpPr txBox="1">
            <a:spLocks noGrp="1"/>
          </p:cNvSpPr>
          <p:nvPr/>
        </p:nvSpPr>
        <p:spPr bwMode="auto">
          <a:xfrm>
            <a:off x="6659563" y="1889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701F2604-C614-469D-B490-4EDB907D74B5}" type="slidenum">
              <a:rPr lang="en-US" altLang="zh-TW">
                <a:solidFill>
                  <a:srgbClr val="3333FF"/>
                </a:solidFill>
                <a:ea typeface="新細明體" charset="-120"/>
              </a:rPr>
              <a:pPr algn="r" eaLnBrk="1" hangingPunct="1"/>
              <a:t>469</a:t>
            </a:fld>
            <a:endParaRPr lang="en-US" altLang="zh-TW">
              <a:solidFill>
                <a:srgbClr val="3333FF"/>
              </a:solidFill>
              <a:ea typeface="新細明體" charset="-120"/>
            </a:endParaRPr>
          </a:p>
        </p:txBody>
      </p:sp>
      <p:graphicFrame>
        <p:nvGraphicFramePr>
          <p:cNvPr id="54" name="物件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243464"/>
              </p:ext>
            </p:extLst>
          </p:nvPr>
        </p:nvGraphicFramePr>
        <p:xfrm>
          <a:off x="3347864" y="836712"/>
          <a:ext cx="1041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80" name="Equation" r:id="rId3" imgW="1041120" imgH="342720" progId="Equation.DSMT4">
                  <p:embed/>
                </p:oleObj>
              </mc:Choice>
              <mc:Fallback>
                <p:oleObj name="Equation" r:id="rId3" imgW="1041120" imgH="342720" progId="Equation.DSMT4">
                  <p:embed/>
                  <p:pic>
                    <p:nvPicPr>
                      <p:cNvPr id="43" name="物件 4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7864" y="836712"/>
                        <a:ext cx="10414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/>
          <p:cNvCxnSpPr/>
          <p:nvPr/>
        </p:nvCxnSpPr>
        <p:spPr>
          <a:xfrm flipH="1" flipV="1">
            <a:off x="4101232" y="1179612"/>
            <a:ext cx="758800" cy="676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4680136" y="1855796"/>
            <a:ext cx="3600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Number of stages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59" name="直線單箭頭接點 58"/>
          <p:cNvCxnSpPr/>
          <p:nvPr/>
        </p:nvCxnSpPr>
        <p:spPr>
          <a:xfrm flipV="1">
            <a:off x="2681728" y="1091626"/>
            <a:ext cx="754788" cy="8527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672434" y="1944365"/>
            <a:ext cx="31794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i="1" dirty="0"/>
              <a:t>N</a:t>
            </a:r>
            <a:r>
              <a:rPr lang="en-US" altLang="zh-TW" dirty="0"/>
              <a:t>/2 twiddle factors are required between two stages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539552" y="4509120"/>
            <a:ext cx="7965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Arial" pitchFamily="34" charset="0"/>
              <a:buNone/>
              <a:defRPr/>
            </a:pPr>
            <a:r>
              <a:rPr lang="en-US" altLang="zh-TW" sz="1800" dirty="0">
                <a:cs typeface="Times New Roman" pitchFamily="18" charset="0"/>
                <a:sym typeface="Symbol"/>
              </a:rPr>
              <a:t></a:t>
            </a:r>
            <a:r>
              <a:rPr lang="en-US" altLang="zh-TW" sz="1800" dirty="0">
                <a:cs typeface="Times New Roman" pitchFamily="18" charset="0"/>
              </a:rPr>
              <a:t> J. W. Cooley and J. W. Tukey, “An algorithm for the machine computation of complex Fourier series,” </a:t>
            </a:r>
            <a:r>
              <a:rPr lang="en-US" altLang="zh-TW" sz="1800" i="1" dirty="0">
                <a:cs typeface="Times New Roman" pitchFamily="18" charset="0"/>
              </a:rPr>
              <a:t>Mathematics of Computation</a:t>
            </a:r>
            <a:r>
              <a:rPr lang="en-US" altLang="zh-TW" sz="1800" dirty="0">
                <a:cs typeface="Times New Roman" pitchFamily="18" charset="0"/>
              </a:rPr>
              <a:t>, vol. 19, pp. 297-301, Apr. 1965.     (Cooley-Tukey) </a:t>
            </a:r>
            <a:endParaRPr lang="zh-TW" altLang="en-US" sz="1800" dirty="0">
              <a:cs typeface="Times New Roman" pitchFamily="18" charset="0"/>
            </a:endParaRPr>
          </a:p>
          <a:p>
            <a:pPr marL="174625" indent="-174625" algn="just">
              <a:buFont typeface="Arial" pitchFamily="34" charset="0"/>
              <a:buNone/>
              <a:defRPr/>
            </a:pPr>
            <a:r>
              <a:rPr lang="en-US" altLang="zh-TW" sz="1800" dirty="0">
                <a:cs typeface="Times New Roman" pitchFamily="18" charset="0"/>
                <a:sym typeface="Symbol"/>
              </a:rPr>
              <a:t></a:t>
            </a:r>
            <a:r>
              <a:rPr lang="en-US" altLang="zh-TW" sz="1800" dirty="0">
                <a:cs typeface="Times New Roman" pitchFamily="18" charset="0"/>
              </a:rPr>
              <a:t> C. S. </a:t>
            </a:r>
            <a:r>
              <a:rPr lang="en-US" altLang="zh-TW" sz="1800" dirty="0" err="1">
                <a:cs typeface="Times New Roman" pitchFamily="18" charset="0"/>
              </a:rPr>
              <a:t>Burrus</a:t>
            </a:r>
            <a:r>
              <a:rPr lang="en-US" altLang="zh-TW" sz="1800" dirty="0">
                <a:cs typeface="Times New Roman" pitchFamily="18" charset="0"/>
              </a:rPr>
              <a:t>, “Index Mappings for multidimensional formulation of the DFT and convolution,” </a:t>
            </a:r>
            <a:r>
              <a:rPr lang="en-US" altLang="zh-TW" sz="1800" i="1" dirty="0">
                <a:cs typeface="Times New Roman" pitchFamily="18" charset="0"/>
              </a:rPr>
              <a:t>IEEE Trans. Acoustics, Speech, and Signal Processing</a:t>
            </a:r>
            <a:r>
              <a:rPr lang="en-US" altLang="zh-TW" sz="1800" dirty="0">
                <a:cs typeface="Times New Roman" pitchFamily="18" charset="0"/>
              </a:rPr>
              <a:t>, vol. 25, pp. 1239-242, June 1977.  (Prime factor)</a:t>
            </a:r>
            <a:endParaRPr lang="zh-TW" altLang="en-US" sz="1800" dirty="0">
              <a:cs typeface="Times New Roman" pitchFamily="18" charset="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7294F82-D7F1-4BBB-8EDF-31B4EB847EB9}"/>
              </a:ext>
            </a:extLst>
          </p:cNvPr>
          <p:cNvSpPr txBox="1"/>
          <p:nvPr/>
        </p:nvSpPr>
        <p:spPr>
          <a:xfrm>
            <a:off x="1292920" y="748726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complexity: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54916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470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83568" y="403553"/>
            <a:ext cx="7632848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5.2.6  2D DFTs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83568" y="1356181"/>
            <a:ext cx="6108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2-D Discrete Fourier Transform (2-D DFT)</a:t>
            </a:r>
            <a:endParaRPr lang="zh-TW" altLang="en-US" sz="2400" dirty="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470049"/>
              </p:ext>
            </p:extLst>
          </p:nvPr>
        </p:nvGraphicFramePr>
        <p:xfrm>
          <a:off x="1403648" y="2215814"/>
          <a:ext cx="4237037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8" name="Equation" r:id="rId4" imgW="4241520" imgH="774360" progId="Equation.DSMT4">
                  <p:embed/>
                </p:oleObj>
              </mc:Choice>
              <mc:Fallback>
                <p:oleObj name="Equation" r:id="rId4" imgW="4241520" imgH="77436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215814"/>
                        <a:ext cx="4237037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049321"/>
              </p:ext>
            </p:extLst>
          </p:nvPr>
        </p:nvGraphicFramePr>
        <p:xfrm>
          <a:off x="1331640" y="4094858"/>
          <a:ext cx="45402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49" name="Equation" r:id="rId6" imgW="4546440" imgH="799920" progId="Equation.DSMT4">
                  <p:embed/>
                </p:oleObj>
              </mc:Choice>
              <mc:Fallback>
                <p:oleObj name="Equation" r:id="rId6" imgW="4546440" imgH="799920" progId="Equation.DSMT4">
                  <p:embed/>
                  <p:pic>
                    <p:nvPicPr>
                      <p:cNvPr id="1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094858"/>
                        <a:ext cx="45402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11560" y="3203785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2-D Inverse Discrete Fourier Transform (2-D IDFT)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591680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734004" y="503580"/>
            <a:ext cx="71503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Low Frequency Part </a:t>
            </a:r>
            <a:r>
              <a:rPr lang="en-US" altLang="zh-TW" dirty="0">
                <a:sym typeface="Symbol" panose="05050102010706020507" pitchFamily="18" charset="2"/>
              </a:rPr>
              <a:t> 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Mild Variation </a:t>
            </a:r>
            <a:r>
              <a:rPr lang="en-US" altLang="zh-TW" dirty="0">
                <a:sym typeface="Symbol" panose="05050102010706020507" pitchFamily="18" charset="2"/>
              </a:rPr>
              <a:t> Plane 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789827" y="1188921"/>
            <a:ext cx="78866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High Frequency Part</a:t>
            </a:r>
            <a:r>
              <a:rPr lang="en-US" altLang="zh-TW" dirty="0">
                <a:sym typeface="Symbol" panose="05050102010706020507" pitchFamily="18" charset="2"/>
              </a:rPr>
              <a:t>  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Large Variation</a:t>
            </a:r>
            <a:r>
              <a:rPr lang="en-US" altLang="zh-TW" dirty="0">
                <a:solidFill>
                  <a:srgbClr val="3333FF"/>
                </a:solidFill>
              </a:rPr>
              <a:t> </a:t>
            </a:r>
            <a:r>
              <a:rPr lang="en-US" altLang="zh-TW" dirty="0">
                <a:sym typeface="Symbol" panose="05050102010706020507" pitchFamily="18" charset="2"/>
              </a:rPr>
              <a:t></a:t>
            </a:r>
            <a:r>
              <a:rPr lang="en-US" altLang="zh-TW" dirty="0"/>
              <a:t> Edge and Noise</a:t>
            </a:r>
            <a:endParaRPr lang="zh-TW" altLang="en-US" dirty="0"/>
          </a:p>
        </p:txBody>
      </p:sp>
      <p:pic>
        <p:nvPicPr>
          <p:cNvPr id="26" name="圖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996952"/>
            <a:ext cx="2100760" cy="1927912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764" y="3009731"/>
            <a:ext cx="2207068" cy="1968086"/>
          </a:xfrm>
          <a:prstGeom prst="rect">
            <a:avLst/>
          </a:prstGeom>
        </p:spPr>
      </p:pic>
      <p:sp>
        <p:nvSpPr>
          <p:cNvPr id="34" name="文字方塊 33"/>
          <p:cNvSpPr txBox="1"/>
          <p:nvPr/>
        </p:nvSpPr>
        <p:spPr>
          <a:xfrm>
            <a:off x="1911539" y="2147532"/>
            <a:ext cx="224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low frequency part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471</a:t>
            </a:fld>
            <a:endParaRPr lang="zh-TW" altLang="en-US"/>
          </a:p>
        </p:txBody>
      </p:sp>
      <p:sp>
        <p:nvSpPr>
          <p:cNvPr id="20" name="文字方塊 19"/>
          <p:cNvSpPr txBox="1"/>
          <p:nvPr/>
        </p:nvSpPr>
        <p:spPr>
          <a:xfrm>
            <a:off x="2674818" y="2572242"/>
            <a:ext cx="7112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x</a:t>
            </a:r>
            <a:endParaRPr lang="zh-TW" altLang="en-US" sz="2000" i="1" baseline="-25000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1743008" y="3397063"/>
            <a:ext cx="55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y</a:t>
            </a:r>
            <a:endParaRPr lang="zh-TW" altLang="en-US" sz="2000" i="1" baseline="-25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733469" y="3269429"/>
            <a:ext cx="6332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y</a:t>
            </a:r>
            <a:endParaRPr lang="zh-TW" altLang="en-US" sz="2000" i="1" baseline="-25000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5777815" y="2532005"/>
            <a:ext cx="53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x</a:t>
            </a:r>
            <a:endParaRPr lang="zh-TW" altLang="en-US" sz="2000" i="1" baseline="-25000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050073" y="2206956"/>
            <a:ext cx="224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high frequency part</a:t>
            </a:r>
            <a:endParaRPr lang="zh-TW" altLang="en-US" sz="2000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08546"/>
              </p:ext>
            </p:extLst>
          </p:nvPr>
        </p:nvGraphicFramePr>
        <p:xfrm>
          <a:off x="855561" y="2199922"/>
          <a:ext cx="901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7" name="Equation" r:id="rId5" imgW="901440" imgH="368280" progId="Equation.DSMT4">
                  <p:embed/>
                </p:oleObj>
              </mc:Choice>
              <mc:Fallback>
                <p:oleObj name="Equation" r:id="rId5" imgW="90144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5561" y="2199922"/>
                        <a:ext cx="9017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0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4"/>
    </mc:Choice>
    <mc:Fallback xmlns="">
      <p:transition spd="slow" advTm="574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4409957" y="4919664"/>
            <a:ext cx="452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Using the gray level to show the intensity</a:t>
            </a:r>
            <a:endParaRPr lang="zh-TW" altLang="en-US" sz="2000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747406" y="3269677"/>
            <a:ext cx="74391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645506" y="2946511"/>
            <a:ext cx="84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800" dirty="0"/>
              <a:t>2D</a:t>
            </a:r>
          </a:p>
          <a:p>
            <a:pPr algn="ctr"/>
            <a:r>
              <a:rPr lang="en-US" altLang="zh-TW" sz="1800" dirty="0"/>
              <a:t>DFT</a:t>
            </a:r>
            <a:endParaRPr lang="zh-TW" altLang="en-US" sz="18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87" y="1572957"/>
            <a:ext cx="4813907" cy="360618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59" y="1806637"/>
            <a:ext cx="2926080" cy="292608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472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5340915" y="5397911"/>
            <a:ext cx="2665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image(…….)</a:t>
            </a:r>
          </a:p>
          <a:p>
            <a:r>
              <a:rPr lang="en-US" altLang="zh-TW" sz="2000" dirty="0" err="1"/>
              <a:t>colormap</a:t>
            </a:r>
            <a:r>
              <a:rPr lang="en-US" altLang="zh-TW" sz="2000" dirty="0"/>
              <a:t>(gray(256))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402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6"/>
    </mc:Choice>
    <mc:Fallback xmlns="">
      <p:transition spd="slow" advTm="1176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5576" y="94498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Low Frequency Part (similar to the blurred version of the input image)</a:t>
            </a:r>
            <a:endParaRPr lang="zh-TW" altLang="en-US" sz="1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05633" y="4671116"/>
            <a:ext cx="3358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Passband: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x</a:t>
            </a:r>
            <a:r>
              <a:rPr lang="en-US" altLang="zh-TW" sz="2000" dirty="0"/>
              <a:t>| +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y</a:t>
            </a:r>
            <a:r>
              <a:rPr lang="en-US" altLang="zh-TW" sz="2000" dirty="0"/>
              <a:t>| </a:t>
            </a:r>
            <a:r>
              <a:rPr lang="en-US" altLang="zh-TW" sz="2000" dirty="0">
                <a:sym typeface="Symbol" panose="05050102010706020507" pitchFamily="18" charset="2"/>
              </a:rPr>
              <a:t> </a:t>
            </a:r>
            <a:r>
              <a:rPr lang="en-US" altLang="zh-TW" sz="2000" i="1" dirty="0">
                <a:sym typeface="Symbol" panose="05050102010706020507" pitchFamily="18" charset="2"/>
              </a:rPr>
              <a:t>N</a:t>
            </a:r>
            <a:r>
              <a:rPr lang="en-US" altLang="zh-TW" sz="2000" dirty="0">
                <a:sym typeface="Symbol" panose="05050102010706020507" pitchFamily="18" charset="2"/>
              </a:rPr>
              <a:t>/30</a:t>
            </a:r>
            <a:r>
              <a:rPr lang="en-US" altLang="zh-TW" sz="2000" dirty="0"/>
              <a:t> </a:t>
            </a:r>
            <a:endParaRPr lang="zh-TW" altLang="en-US" sz="2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5161883" y="4671116"/>
            <a:ext cx="2947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Passband: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x</a:t>
            </a:r>
            <a:r>
              <a:rPr lang="en-US" altLang="zh-TW" sz="2000" dirty="0"/>
              <a:t>| +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y</a:t>
            </a:r>
            <a:r>
              <a:rPr lang="en-US" altLang="zh-TW" sz="2000" dirty="0"/>
              <a:t>| </a:t>
            </a:r>
            <a:r>
              <a:rPr lang="en-US" altLang="zh-TW" sz="2000" dirty="0">
                <a:sym typeface="Symbol" panose="05050102010706020507" pitchFamily="18" charset="2"/>
              </a:rPr>
              <a:t> </a:t>
            </a:r>
            <a:r>
              <a:rPr lang="en-US" altLang="zh-TW" sz="2000" i="1" dirty="0">
                <a:sym typeface="Symbol" panose="05050102010706020507" pitchFamily="18" charset="2"/>
              </a:rPr>
              <a:t>N</a:t>
            </a:r>
            <a:r>
              <a:rPr lang="en-US" altLang="zh-TW" sz="2000" dirty="0">
                <a:sym typeface="Symbol" panose="05050102010706020507" pitchFamily="18" charset="2"/>
              </a:rPr>
              <a:t>/10</a:t>
            </a:r>
            <a:r>
              <a:rPr lang="en-US" altLang="zh-TW" sz="2000" dirty="0"/>
              <a:t> </a:t>
            </a:r>
            <a:endParaRPr lang="zh-TW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04120"/>
            <a:ext cx="4279028" cy="320549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563" y="1604120"/>
            <a:ext cx="4279028" cy="3205495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473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242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"/>
    </mc:Choice>
    <mc:Fallback xmlns="">
      <p:transition spd="slow" advTm="434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757554" y="908720"/>
            <a:ext cx="7414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High Frequency Part (similar to the edges)</a:t>
            </a:r>
            <a:endParaRPr lang="zh-TW" altLang="en-US" sz="1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773720" y="4470378"/>
            <a:ext cx="2878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Passband: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x</a:t>
            </a:r>
            <a:r>
              <a:rPr lang="en-US" altLang="zh-TW" sz="2000" dirty="0"/>
              <a:t>| +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y</a:t>
            </a:r>
            <a:r>
              <a:rPr lang="en-US" altLang="zh-TW" sz="2000" dirty="0"/>
              <a:t>| </a:t>
            </a:r>
            <a:r>
              <a:rPr lang="en-US" altLang="zh-TW" sz="2000" dirty="0">
                <a:sym typeface="Symbol" panose="05050102010706020507" pitchFamily="18" charset="2"/>
              </a:rPr>
              <a:t>&gt; </a:t>
            </a:r>
            <a:r>
              <a:rPr lang="en-US" altLang="zh-TW" sz="2000" i="1" dirty="0">
                <a:sym typeface="Symbol" panose="05050102010706020507" pitchFamily="18" charset="2"/>
              </a:rPr>
              <a:t>N</a:t>
            </a:r>
            <a:r>
              <a:rPr lang="en-US" altLang="zh-TW" sz="2000" dirty="0">
                <a:sym typeface="Symbol" panose="05050102010706020507" pitchFamily="18" charset="2"/>
              </a:rPr>
              <a:t>/30</a:t>
            </a:r>
            <a:r>
              <a:rPr lang="en-US" altLang="zh-TW" sz="2000" dirty="0"/>
              <a:t> </a:t>
            </a:r>
            <a:endParaRPr lang="zh-TW" altLang="en-US" sz="2000" dirty="0"/>
          </a:p>
        </p:txBody>
      </p:sp>
      <p:sp>
        <p:nvSpPr>
          <p:cNvPr id="22" name="文字方塊 21"/>
          <p:cNvSpPr txBox="1"/>
          <p:nvPr/>
        </p:nvSpPr>
        <p:spPr>
          <a:xfrm>
            <a:off x="4808848" y="4470378"/>
            <a:ext cx="3291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/>
              <a:t>Passband: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x</a:t>
            </a:r>
            <a:r>
              <a:rPr lang="en-US" altLang="zh-TW" sz="2000" dirty="0"/>
              <a:t>| + |</a:t>
            </a:r>
            <a:r>
              <a:rPr lang="en-US" altLang="zh-TW" sz="2000" i="1" dirty="0" err="1"/>
              <a:t>f</a:t>
            </a:r>
            <a:r>
              <a:rPr lang="en-US" altLang="zh-TW" sz="2000" i="1" baseline="-25000" dirty="0" err="1"/>
              <a:t>y</a:t>
            </a:r>
            <a:r>
              <a:rPr lang="en-US" altLang="zh-TW" sz="2000" dirty="0"/>
              <a:t>| </a:t>
            </a:r>
            <a:r>
              <a:rPr lang="en-US" altLang="zh-TW" sz="2000" dirty="0">
                <a:sym typeface="Symbol" panose="05050102010706020507" pitchFamily="18" charset="2"/>
              </a:rPr>
              <a:t>&gt; </a:t>
            </a:r>
            <a:r>
              <a:rPr lang="en-US" altLang="zh-TW" sz="2000" i="1" dirty="0">
                <a:sym typeface="Symbol" panose="05050102010706020507" pitchFamily="18" charset="2"/>
              </a:rPr>
              <a:t>N</a:t>
            </a:r>
            <a:r>
              <a:rPr lang="en-US" altLang="zh-TW" sz="2000" dirty="0">
                <a:sym typeface="Symbol" panose="05050102010706020507" pitchFamily="18" charset="2"/>
              </a:rPr>
              <a:t>/10</a:t>
            </a:r>
            <a:r>
              <a:rPr lang="en-US" altLang="zh-TW" sz="2000" dirty="0"/>
              <a:t> </a:t>
            </a:r>
            <a:endParaRPr lang="zh-TW" altLang="en-US" sz="2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484783"/>
            <a:ext cx="3960440" cy="29703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1484784"/>
            <a:ext cx="3936437" cy="295232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90A91-03B8-4682-83B5-CC9205BB9673}" type="slidenum">
              <a:rPr lang="zh-TW" altLang="en-US" smtClean="0"/>
              <a:t>474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778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"/>
    </mc:Choice>
    <mc:Fallback xmlns="">
      <p:transition spd="slow" advTm="4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0091" y="449719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Therefore,</a:t>
            </a:r>
            <a:endParaRPr lang="zh-TW" altLang="en-US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7328"/>
              </p:ext>
            </p:extLst>
          </p:nvPr>
        </p:nvGraphicFramePr>
        <p:xfrm>
          <a:off x="2116138" y="881063"/>
          <a:ext cx="26177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1" name="Equation" r:id="rId3" imgW="1447560" imgH="342720" progId="Equation.DSMT4">
                  <p:embed/>
                </p:oleObj>
              </mc:Choice>
              <mc:Fallback>
                <p:oleObj name="Equation" r:id="rId3" imgW="1447560" imgH="34272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138" y="881063"/>
                        <a:ext cx="2617787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422997"/>
              </p:ext>
            </p:extLst>
          </p:nvPr>
        </p:nvGraphicFramePr>
        <p:xfrm>
          <a:off x="2162175" y="1700213"/>
          <a:ext cx="3605213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2" name="Equation" r:id="rId5" imgW="1993680" imgH="711000" progId="Equation.DSMT4">
                  <p:embed/>
                </p:oleObj>
              </mc:Choice>
              <mc:Fallback>
                <p:oleObj name="Equation" r:id="rId5" imgW="1993680" imgH="71100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1700213"/>
                        <a:ext cx="3605213" cy="1284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單箭頭接點 6"/>
          <p:cNvCxnSpPr/>
          <p:nvPr/>
        </p:nvCxnSpPr>
        <p:spPr>
          <a:xfrm flipV="1">
            <a:off x="1404352" y="4495595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V="1">
            <a:off x="1979712" y="448207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2555776" y="4495595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3131840" y="450912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612292" y="4913928"/>
            <a:ext cx="806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203848" y="491392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………</a:t>
            </a:r>
            <a:endParaRPr lang="zh-TW" altLang="en-US" dirty="0"/>
          </a:p>
        </p:txBody>
      </p:sp>
      <p:sp>
        <p:nvSpPr>
          <p:cNvPr id="16" name="向右箭號 15"/>
          <p:cNvSpPr/>
          <p:nvPr/>
        </p:nvSpPr>
        <p:spPr>
          <a:xfrm>
            <a:off x="4355272" y="4887683"/>
            <a:ext cx="504056" cy="21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3" name="直線接點 32"/>
          <p:cNvCxnSpPr/>
          <p:nvPr/>
        </p:nvCxnSpPr>
        <p:spPr>
          <a:xfrm flipV="1">
            <a:off x="341229" y="5706206"/>
            <a:ext cx="3726715" cy="2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5729752" y="4486998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6305112" y="4473473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6881176" y="4486998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7457240" y="4500523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文字方塊 37"/>
          <p:cNvSpPr txBox="1"/>
          <p:nvPr/>
        </p:nvSpPr>
        <p:spPr>
          <a:xfrm>
            <a:off x="4937692" y="4905331"/>
            <a:ext cx="806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39" name="文字方塊 38"/>
          <p:cNvSpPr txBox="1"/>
          <p:nvPr/>
        </p:nvSpPr>
        <p:spPr>
          <a:xfrm>
            <a:off x="7529248" y="4905331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………</a:t>
            </a:r>
            <a:endParaRPr lang="zh-TW" altLang="en-US" dirty="0"/>
          </a:p>
        </p:txBody>
      </p:sp>
      <p:cxnSp>
        <p:nvCxnSpPr>
          <p:cNvPr id="40" name="直線接點 39"/>
          <p:cNvCxnSpPr/>
          <p:nvPr/>
        </p:nvCxnSpPr>
        <p:spPr>
          <a:xfrm flipV="1">
            <a:off x="4666629" y="5697609"/>
            <a:ext cx="3726715" cy="2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字方塊 40"/>
          <p:cNvSpPr txBox="1"/>
          <p:nvPr/>
        </p:nvSpPr>
        <p:spPr>
          <a:xfrm>
            <a:off x="1123701" y="5664784"/>
            <a:ext cx="244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-1         0        1        2</a:t>
            </a:r>
            <a:endParaRPr lang="zh-TW" altLang="en-US" sz="1800" dirty="0"/>
          </a:p>
        </p:txBody>
      </p:sp>
      <p:sp>
        <p:nvSpPr>
          <p:cNvPr id="42" name="文字方塊 41"/>
          <p:cNvSpPr txBox="1"/>
          <p:nvPr/>
        </p:nvSpPr>
        <p:spPr>
          <a:xfrm>
            <a:off x="5481555" y="5676386"/>
            <a:ext cx="244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/>
              <a:t>-1         0        1        2</a:t>
            </a:r>
            <a:endParaRPr lang="zh-TW" altLang="en-US" sz="1800" dirty="0"/>
          </a:p>
        </p:txBody>
      </p:sp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019152"/>
              </p:ext>
            </p:extLst>
          </p:nvPr>
        </p:nvGraphicFramePr>
        <p:xfrm>
          <a:off x="2411760" y="3219754"/>
          <a:ext cx="34559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3" name="Equation" r:id="rId7" imgW="3416040" imgH="774360" progId="Equation.DSMT4">
                  <p:embed/>
                </p:oleObj>
              </mc:Choice>
              <mc:Fallback>
                <p:oleObj name="Equation" r:id="rId7" imgW="3416040" imgH="774360" progId="Equation.DSMT4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219754"/>
                        <a:ext cx="3455987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637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0091" y="449719"/>
            <a:ext cx="73448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Varying the interval of the impulse train</a:t>
            </a:r>
            <a:endParaRPr lang="zh-TW" altLang="en-US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603907"/>
              </p:ext>
            </p:extLst>
          </p:nvPr>
        </p:nvGraphicFramePr>
        <p:xfrm>
          <a:off x="1043608" y="1124744"/>
          <a:ext cx="528161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0" name="Equation" r:id="rId3" imgW="2920680" imgH="431640" progId="Equation.DSMT4">
                  <p:embed/>
                </p:oleObj>
              </mc:Choice>
              <mc:Fallback>
                <p:oleObj name="Equation" r:id="rId3" imgW="2920680" imgH="43164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124744"/>
                        <a:ext cx="5281613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69177"/>
              </p:ext>
            </p:extLst>
          </p:nvPr>
        </p:nvGraphicFramePr>
        <p:xfrm>
          <a:off x="1043608" y="2148344"/>
          <a:ext cx="6176962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1" name="Equation" r:id="rId5" imgW="3416040" imgH="914400" progId="Equation.DSMT4">
                  <p:embed/>
                </p:oleObj>
              </mc:Choice>
              <mc:Fallback>
                <p:oleObj name="Equation" r:id="rId5" imgW="3416040" imgH="9144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148344"/>
                        <a:ext cx="6176962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線接點 8"/>
          <p:cNvCxnSpPr/>
          <p:nvPr/>
        </p:nvCxnSpPr>
        <p:spPr>
          <a:xfrm flipV="1">
            <a:off x="341229" y="5706206"/>
            <a:ext cx="3726715" cy="2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V="1">
            <a:off x="1404352" y="4495595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874908" y="4495595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2339752" y="4488096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2773363" y="4509120"/>
            <a:ext cx="0" cy="1224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/>
          <p:cNvSpPr txBox="1"/>
          <p:nvPr/>
        </p:nvSpPr>
        <p:spPr>
          <a:xfrm>
            <a:off x="612292" y="4913928"/>
            <a:ext cx="8066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2915816" y="490574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………</a:t>
            </a:r>
            <a:endParaRPr lang="zh-TW" altLang="en-US" dirty="0"/>
          </a:p>
        </p:txBody>
      </p:sp>
      <p:sp>
        <p:nvSpPr>
          <p:cNvPr id="3" name="向右箭號 2"/>
          <p:cNvSpPr/>
          <p:nvPr/>
        </p:nvSpPr>
        <p:spPr>
          <a:xfrm>
            <a:off x="3995936" y="4940448"/>
            <a:ext cx="504056" cy="2167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接點 26"/>
          <p:cNvCxnSpPr/>
          <p:nvPr/>
        </p:nvCxnSpPr>
        <p:spPr>
          <a:xfrm flipV="1">
            <a:off x="4495987" y="5665280"/>
            <a:ext cx="3726715" cy="2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5220072" y="4940448"/>
            <a:ext cx="0" cy="731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V="1">
            <a:off x="6013371" y="4930496"/>
            <a:ext cx="0" cy="731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7517898" y="4916029"/>
            <a:ext cx="0" cy="7715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4531648" y="4899982"/>
            <a:ext cx="486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</a:t>
            </a:r>
            <a:endParaRPr lang="zh-TW" alt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7563498" y="4875088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………</a:t>
            </a:r>
            <a:endParaRPr lang="zh-TW" altLang="en-US" dirty="0"/>
          </a:p>
        </p:txBody>
      </p:sp>
      <p:cxnSp>
        <p:nvCxnSpPr>
          <p:cNvPr id="41" name="直線單箭頭接點 40"/>
          <p:cNvCxnSpPr/>
          <p:nvPr/>
        </p:nvCxnSpPr>
        <p:spPr>
          <a:xfrm flipV="1">
            <a:off x="6744663" y="4924255"/>
            <a:ext cx="0" cy="73105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565258"/>
              </p:ext>
            </p:extLst>
          </p:nvPr>
        </p:nvGraphicFramePr>
        <p:xfrm>
          <a:off x="5267293" y="4647817"/>
          <a:ext cx="297180" cy="47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2" name="Equation" r:id="rId7" imgW="228600" imgH="368280" progId="Equation.DSMT4">
                  <p:embed/>
                </p:oleObj>
              </mc:Choice>
              <mc:Fallback>
                <p:oleObj name="Equation" r:id="rId7" imgW="228600" imgH="36828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293" y="4647817"/>
                        <a:ext cx="297180" cy="47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53460"/>
              </p:ext>
            </p:extLst>
          </p:nvPr>
        </p:nvGraphicFramePr>
        <p:xfrm>
          <a:off x="5101716" y="5661550"/>
          <a:ext cx="297180" cy="47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3" name="Equation" r:id="rId9" imgW="228600" imgH="368280" progId="Equation.DSMT4">
                  <p:embed/>
                </p:oleObj>
              </mc:Choice>
              <mc:Fallback>
                <p:oleObj name="Equation" r:id="rId9" imgW="228600" imgH="368280" progId="Equation.DSMT4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1716" y="5661550"/>
                        <a:ext cx="297180" cy="47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095352"/>
              </p:ext>
            </p:extLst>
          </p:nvPr>
        </p:nvGraphicFramePr>
        <p:xfrm>
          <a:off x="5983018" y="5765139"/>
          <a:ext cx="16510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4" name="Equation" r:id="rId11" imgW="126720" imgH="177480" progId="Equation.DSMT4">
                  <p:embed/>
                </p:oleObj>
              </mc:Choice>
              <mc:Fallback>
                <p:oleObj name="Equation" r:id="rId11" imgW="126720" imgH="17748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018" y="5765139"/>
                        <a:ext cx="16510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595798"/>
              </p:ext>
            </p:extLst>
          </p:nvPr>
        </p:nvGraphicFramePr>
        <p:xfrm>
          <a:off x="6596073" y="5687549"/>
          <a:ext cx="297180" cy="47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5" name="Equation" r:id="rId13" imgW="228600" imgH="368280" progId="Equation.DSMT4">
                  <p:embed/>
                </p:oleObj>
              </mc:Choice>
              <mc:Fallback>
                <p:oleObj name="Equation" r:id="rId13" imgW="228600" imgH="36828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6073" y="5687549"/>
                        <a:ext cx="297180" cy="47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327784"/>
              </p:ext>
            </p:extLst>
          </p:nvPr>
        </p:nvGraphicFramePr>
        <p:xfrm>
          <a:off x="7369308" y="5661550"/>
          <a:ext cx="297180" cy="478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6" name="Equation" r:id="rId15" imgW="228600" imgH="368280" progId="Equation.DSMT4">
                  <p:embed/>
                </p:oleObj>
              </mc:Choice>
              <mc:Fallback>
                <p:oleObj name="Equation" r:id="rId15" imgW="228600" imgH="36828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9308" y="5661550"/>
                        <a:ext cx="297180" cy="478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51617"/>
              </p:ext>
            </p:extLst>
          </p:nvPr>
        </p:nvGraphicFramePr>
        <p:xfrm>
          <a:off x="1192942" y="5776860"/>
          <a:ext cx="361950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7" name="Equation" r:id="rId17" imgW="279360" imgH="228600" progId="Equation.DSMT4">
                  <p:embed/>
                </p:oleObj>
              </mc:Choice>
              <mc:Fallback>
                <p:oleObj name="Equation" r:id="rId17" imgW="279360" imgH="22860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942" y="5776860"/>
                        <a:ext cx="361950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963299"/>
              </p:ext>
            </p:extLst>
          </p:nvPr>
        </p:nvGraphicFramePr>
        <p:xfrm>
          <a:off x="1804620" y="5778063"/>
          <a:ext cx="165100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8" name="Equation" r:id="rId19" imgW="126720" imgH="177480" progId="Equation.DSMT4">
                  <p:embed/>
                </p:oleObj>
              </mc:Choice>
              <mc:Fallback>
                <p:oleObj name="Equation" r:id="rId19" imgW="126720" imgH="17748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620" y="5778063"/>
                        <a:ext cx="165100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548939"/>
              </p:ext>
            </p:extLst>
          </p:nvPr>
        </p:nvGraphicFramePr>
        <p:xfrm>
          <a:off x="2241347" y="5745163"/>
          <a:ext cx="2460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39" name="Equation" r:id="rId20" imgW="190440" imgH="228600" progId="Equation.DSMT4">
                  <p:embed/>
                </p:oleObj>
              </mc:Choice>
              <mc:Fallback>
                <p:oleObj name="Equation" r:id="rId20" imgW="190440" imgH="228600" progId="Equation.DSMT4">
                  <p:embed/>
                  <p:pic>
                    <p:nvPicPr>
                      <p:cNvPr id="3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1347" y="5745163"/>
                        <a:ext cx="24606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92502"/>
              </p:ext>
            </p:extLst>
          </p:nvPr>
        </p:nvGraphicFramePr>
        <p:xfrm>
          <a:off x="2688887" y="5737225"/>
          <a:ext cx="360362" cy="29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40" name="Equation" r:id="rId22" imgW="279360" imgH="228600" progId="Equation.DSMT4">
                  <p:embed/>
                </p:oleObj>
              </mc:Choice>
              <mc:Fallback>
                <p:oleObj name="Equation" r:id="rId22" imgW="279360" imgH="228600" progId="Equation.DSMT4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8887" y="5737225"/>
                        <a:ext cx="360362" cy="29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>
            <a:extLst>
              <a:ext uri="{FF2B5EF4-FFF2-40B4-BE49-F238E27FC236}">
                <a16:creationId xmlns:a16="http://schemas.microsoft.com/office/drawing/2014/main" id="{FD63A629-F74D-4D52-BBC4-F3E3BDC421C2}"/>
              </a:ext>
            </a:extLst>
          </p:cNvPr>
          <p:cNvSpPr txBox="1"/>
          <p:nvPr/>
        </p:nvSpPr>
        <p:spPr>
          <a:xfrm>
            <a:off x="6995427" y="2256161"/>
            <a:ext cx="1720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(page 349(5))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9739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11187" y="345978"/>
            <a:ext cx="7489825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5.1.2  Sampling Theory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611187" y="967423"/>
            <a:ext cx="80647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/>
              <a:t>[</a:t>
            </a:r>
            <a:r>
              <a:rPr lang="en-US" altLang="zh-TW" b="1" dirty="0"/>
              <a:t>Theorem 5.1.2</a:t>
            </a:r>
            <a:r>
              <a:rPr lang="en-US" altLang="zh-TW" dirty="0"/>
              <a:t>] Suppose that we perform sampling for a continuous signal with sampling interval </a:t>
            </a:r>
            <a:r>
              <a:rPr lang="en-US" altLang="zh-TW" dirty="0">
                <a:sym typeface="Symbol" panose="05050102010706020507" pitchFamily="18" charset="2"/>
              </a:rPr>
              <a:t></a:t>
            </a:r>
            <a:r>
              <a:rPr lang="en-US" altLang="zh-TW" i="1" baseline="-25000" dirty="0">
                <a:sym typeface="Symbol" panose="05050102010706020507" pitchFamily="18" charset="2"/>
              </a:rPr>
              <a:t>x</a:t>
            </a:r>
            <a:endParaRPr lang="zh-TW" altLang="en-US" i="1" baseline="-25000" dirty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90678"/>
              </p:ext>
            </p:extLst>
          </p:nvPr>
        </p:nvGraphicFramePr>
        <p:xfrm>
          <a:off x="2689460" y="3789040"/>
          <a:ext cx="28003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6" name="Equation" r:id="rId3" imgW="1549080" imgH="431640" progId="Equation.DSMT4">
                  <p:embed/>
                </p:oleObj>
              </mc:Choice>
              <mc:Fallback>
                <p:oleObj name="Equation" r:id="rId3" imgW="1549080" imgH="43164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460" y="3789040"/>
                        <a:ext cx="2800350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96263"/>
              </p:ext>
            </p:extLst>
          </p:nvPr>
        </p:nvGraphicFramePr>
        <p:xfrm>
          <a:off x="1944634" y="1742096"/>
          <a:ext cx="501015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7" name="Equation" r:id="rId5" imgW="4952880" imgH="596880" progId="Equation.DSMT4">
                  <p:embed/>
                </p:oleObj>
              </mc:Choice>
              <mc:Fallback>
                <p:oleObj name="Equation" r:id="rId5" imgW="4952880" imgH="596880" progId="Equation.DSMT4">
                  <p:embed/>
                  <p:pic>
                    <p:nvPicPr>
                      <p:cNvPr id="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634" y="1742096"/>
                        <a:ext cx="501015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600855" y="3907104"/>
            <a:ext cx="194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(Proof): Since</a:t>
            </a:r>
            <a:endParaRPr lang="zh-TW" altLang="en-US" dirty="0"/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214100"/>
              </p:ext>
            </p:extLst>
          </p:nvPr>
        </p:nvGraphicFramePr>
        <p:xfrm>
          <a:off x="1969380" y="4566449"/>
          <a:ext cx="433863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8" name="Equation" r:id="rId7" imgW="2400120" imgH="457200" progId="Equation.DSMT4">
                  <p:embed/>
                </p:oleObj>
              </mc:Choice>
              <mc:Fallback>
                <p:oleObj name="Equation" r:id="rId7" imgW="2400120" imgH="45720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9380" y="4566449"/>
                        <a:ext cx="433863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746897"/>
              </p:ext>
            </p:extLst>
          </p:nvPr>
        </p:nvGraphicFramePr>
        <p:xfrm>
          <a:off x="611187" y="5472023"/>
          <a:ext cx="81470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79" name="Equation" r:id="rId9" imgW="4508280" imgH="431640" progId="Equation.DSMT4">
                  <p:embed/>
                </p:oleObj>
              </mc:Choice>
              <mc:Fallback>
                <p:oleObj name="Equation" r:id="rId9" imgW="4508280" imgH="43164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" y="5472023"/>
                        <a:ext cx="8147050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文字方塊 35"/>
          <p:cNvSpPr txBox="1"/>
          <p:nvPr/>
        </p:nvSpPr>
        <p:spPr>
          <a:xfrm>
            <a:off x="636960" y="2469757"/>
            <a:ext cx="19445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770464"/>
              </p:ext>
            </p:extLst>
          </p:nvPr>
        </p:nvGraphicFramePr>
        <p:xfrm>
          <a:off x="2123728" y="2951740"/>
          <a:ext cx="30448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0" name="Equation" r:id="rId11" imgW="3009600" imgH="736560" progId="Equation.DSMT4">
                  <p:embed/>
                </p:oleObj>
              </mc:Choice>
              <mc:Fallback>
                <p:oleObj name="Equation" r:id="rId11" imgW="3009600" imgH="736560" progId="Equation.DSMT4">
                  <p:embed/>
                  <p:pic>
                    <p:nvPicPr>
                      <p:cNvPr id="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951740"/>
                        <a:ext cx="3044825" cy="739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721858"/>
              </p:ext>
            </p:extLst>
          </p:nvPr>
        </p:nvGraphicFramePr>
        <p:xfrm>
          <a:off x="4499992" y="2302702"/>
          <a:ext cx="20828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1" name="Equation" r:id="rId13" imgW="2082600" imgH="583920" progId="Equation.DSMT4">
                  <p:embed/>
                </p:oleObj>
              </mc:Choice>
              <mc:Fallback>
                <p:oleObj name="Equation" r:id="rId13" imgW="2082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9992" y="2302702"/>
                        <a:ext cx="20828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01071"/>
              </p:ext>
            </p:extLst>
          </p:nvPr>
        </p:nvGraphicFramePr>
        <p:xfrm>
          <a:off x="7201377" y="2687971"/>
          <a:ext cx="1439863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2" name="Equation" r:id="rId15" imgW="1440313" imgH="388646" progId="Equation.DSMT4">
                  <p:embed/>
                </p:oleObj>
              </mc:Choice>
              <mc:Fallback>
                <p:oleObj name="Equation" r:id="rId15" imgW="1440313" imgH="38864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201377" y="2687971"/>
                        <a:ext cx="1439863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7233916" y="2246083"/>
            <a:ext cx="869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43B4975A-810F-4D01-997F-57DE8BC130D6}"/>
              </a:ext>
            </a:extLst>
          </p:cNvPr>
          <p:cNvSpPr txBox="1"/>
          <p:nvPr/>
        </p:nvSpPr>
        <p:spPr>
          <a:xfrm>
            <a:off x="5948584" y="6266883"/>
            <a:ext cx="17201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(page 387)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885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FE198-727D-43BB-B3A2-42FA901590A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428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99593" y="521613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If we set</a:t>
            </a:r>
            <a:endParaRPr lang="zh-TW" alt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031777"/>
              </p:ext>
            </p:extLst>
          </p:nvPr>
        </p:nvGraphicFramePr>
        <p:xfrm>
          <a:off x="2123729" y="483799"/>
          <a:ext cx="939800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7" name="Equation" r:id="rId4" imgW="520560" imgH="368280" progId="Equation.DSMT4">
                  <p:embed/>
                </p:oleObj>
              </mc:Choice>
              <mc:Fallback>
                <p:oleObj name="Equation" r:id="rId4" imgW="520560" imgH="36828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9" y="483799"/>
                        <a:ext cx="939800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899593" y="1192712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</a:t>
            </a:r>
            <a:endParaRPr lang="zh-TW" alt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27734"/>
              </p:ext>
            </p:extLst>
          </p:nvPr>
        </p:nvGraphicFramePr>
        <p:xfrm>
          <a:off x="2124819" y="1249214"/>
          <a:ext cx="28781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8" name="Equation" r:id="rId6" imgW="2844720" imgH="583920" progId="Equation.DSMT4">
                  <p:embed/>
                </p:oleObj>
              </mc:Choice>
              <mc:Fallback>
                <p:oleObj name="Equation" r:id="rId6" imgW="2844720" imgH="583920" progId="Equation.DSMT4">
                  <p:embed/>
                  <p:pic>
                    <p:nvPicPr>
                      <p:cNvPr id="3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819" y="1249214"/>
                        <a:ext cx="2878138" cy="5873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FF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3563888" y="503620"/>
            <a:ext cx="44542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r>
              <a:rPr lang="en-US" altLang="zh-TW" dirty="0"/>
              <a:t> is call the </a:t>
            </a:r>
            <a:r>
              <a:rPr lang="en-US" altLang="zh-TW" dirty="0">
                <a:solidFill>
                  <a:srgbClr val="3333FF"/>
                </a:solidFill>
              </a:rPr>
              <a:t>sampling frequency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cxnSp>
        <p:nvCxnSpPr>
          <p:cNvPr id="4" name="直線單箭頭接點 3"/>
          <p:cNvCxnSpPr/>
          <p:nvPr/>
        </p:nvCxnSpPr>
        <p:spPr>
          <a:xfrm flipV="1">
            <a:off x="748409" y="3131172"/>
            <a:ext cx="6840760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8911463"/>
              </p:ext>
            </p:extLst>
          </p:nvPr>
        </p:nvGraphicFramePr>
        <p:xfrm>
          <a:off x="1684513" y="2169952"/>
          <a:ext cx="735013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29" name="Equation" r:id="rId8" imgW="406080" imgH="253800" progId="Equation.DSMT4">
                  <p:embed/>
                </p:oleObj>
              </mc:Choice>
              <mc:Fallback>
                <p:oleObj name="Equation" r:id="rId8" imgW="406080" imgH="25380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4513" y="2169952"/>
                        <a:ext cx="735013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手繪多邊形 17"/>
          <p:cNvSpPr/>
          <p:nvPr/>
        </p:nvSpPr>
        <p:spPr>
          <a:xfrm>
            <a:off x="2768330" y="2609997"/>
            <a:ext cx="1716833" cy="521175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接點 20"/>
          <p:cNvCxnSpPr/>
          <p:nvPr/>
        </p:nvCxnSpPr>
        <p:spPr>
          <a:xfrm>
            <a:off x="3556721" y="2233502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2358347" y="3734834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sampling</a:t>
            </a:r>
            <a:endParaRPr lang="zh-TW" altLang="en-US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3261027" y="3072781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dirty="0"/>
              <a:t>=0</a:t>
            </a:r>
            <a:endParaRPr lang="zh-TW" altLang="en-US" dirty="0"/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448834"/>
              </p:ext>
            </p:extLst>
          </p:nvPr>
        </p:nvGraphicFramePr>
        <p:xfrm>
          <a:off x="3556721" y="2335990"/>
          <a:ext cx="55242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0" name="Equation" r:id="rId10" imgW="368280" imgH="253800" progId="Equation.DSMT4">
                  <p:embed/>
                </p:oleObj>
              </mc:Choice>
              <mc:Fallback>
                <p:oleObj name="Equation" r:id="rId10" imgW="368280" imgH="2538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721" y="2335990"/>
                        <a:ext cx="552420" cy="38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115372"/>
              </p:ext>
            </p:extLst>
          </p:nvPr>
        </p:nvGraphicFramePr>
        <p:xfrm>
          <a:off x="3873095" y="4310839"/>
          <a:ext cx="28686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1" name="Equation" r:id="rId12" imgW="1587240" imgH="342720" progId="Equation.DSMT4">
                  <p:embed/>
                </p:oleObj>
              </mc:Choice>
              <mc:Fallback>
                <p:oleObj name="Equation" r:id="rId12" imgW="1587240" imgH="34272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095" y="4310839"/>
                        <a:ext cx="2868612" cy="61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向下箭號 26"/>
          <p:cNvSpPr/>
          <p:nvPr/>
        </p:nvSpPr>
        <p:spPr>
          <a:xfrm>
            <a:off x="3556721" y="3503668"/>
            <a:ext cx="144016" cy="1132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文字方塊 35"/>
          <p:cNvSpPr txBox="1"/>
          <p:nvPr/>
        </p:nvSpPr>
        <p:spPr>
          <a:xfrm>
            <a:off x="7589169" y="2872242"/>
            <a:ext cx="976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dirty="0"/>
              <a:t>-axis</a:t>
            </a:r>
            <a:endParaRPr lang="zh-TW" altLang="en-US" dirty="0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138332"/>
              </p:ext>
            </p:extLst>
          </p:nvPr>
        </p:nvGraphicFramePr>
        <p:xfrm>
          <a:off x="3835400" y="3354388"/>
          <a:ext cx="507206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2" name="Equation" r:id="rId14" imgW="2806560" imgH="431640" progId="Equation.DSMT4">
                  <p:embed/>
                </p:oleObj>
              </mc:Choice>
              <mc:Fallback>
                <p:oleObj name="Equation" r:id="rId14" imgW="2806560" imgH="431640" progId="Equation.DSMT4">
                  <p:embed/>
                  <p:pic>
                    <p:nvPicPr>
                      <p:cNvPr id="3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3354388"/>
                        <a:ext cx="5072063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線單箭頭接點 37"/>
          <p:cNvCxnSpPr/>
          <p:nvPr/>
        </p:nvCxnSpPr>
        <p:spPr>
          <a:xfrm flipV="1">
            <a:off x="588301" y="5934483"/>
            <a:ext cx="8136903" cy="15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842308"/>
              </p:ext>
            </p:extLst>
          </p:nvPr>
        </p:nvGraphicFramePr>
        <p:xfrm>
          <a:off x="790433" y="4592637"/>
          <a:ext cx="803275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3" name="Equation" r:id="rId16" imgW="444240" imgH="253800" progId="Equation.DSMT4">
                  <p:embed/>
                </p:oleObj>
              </mc:Choice>
              <mc:Fallback>
                <p:oleObj name="Equation" r:id="rId16" imgW="444240" imgH="2538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433" y="4592637"/>
                        <a:ext cx="803275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手繪多邊形 39"/>
          <p:cNvSpPr/>
          <p:nvPr/>
        </p:nvSpPr>
        <p:spPr>
          <a:xfrm>
            <a:off x="2843808" y="5164361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直線接點 40"/>
          <p:cNvCxnSpPr/>
          <p:nvPr/>
        </p:nvCxnSpPr>
        <p:spPr>
          <a:xfrm>
            <a:off x="3632199" y="5052159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/>
          <p:cNvSpPr txBox="1"/>
          <p:nvPr/>
        </p:nvSpPr>
        <p:spPr>
          <a:xfrm>
            <a:off x="3336505" y="5891438"/>
            <a:ext cx="1224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dirty="0"/>
              <a:t>=0</a:t>
            </a:r>
            <a:endParaRPr lang="zh-TW" altLang="en-US" dirty="0"/>
          </a:p>
        </p:txBody>
      </p:sp>
      <p:sp>
        <p:nvSpPr>
          <p:cNvPr id="44" name="文字方塊 43"/>
          <p:cNvSpPr txBox="1"/>
          <p:nvPr/>
        </p:nvSpPr>
        <p:spPr>
          <a:xfrm>
            <a:off x="8113136" y="5968148"/>
            <a:ext cx="8244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dirty="0"/>
              <a:t>-axis</a:t>
            </a:r>
            <a:endParaRPr lang="zh-TW" altLang="en-US" dirty="0"/>
          </a:p>
        </p:txBody>
      </p:sp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89129"/>
              </p:ext>
            </p:extLst>
          </p:nvPr>
        </p:nvGraphicFramePr>
        <p:xfrm>
          <a:off x="3635492" y="4788390"/>
          <a:ext cx="742950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4" name="Equation" r:id="rId18" imgW="495000" imgH="253800" progId="Equation.DSMT4">
                  <p:embed/>
                </p:oleObj>
              </mc:Choice>
              <mc:Fallback>
                <p:oleObj name="Equation" r:id="rId18" imgW="495000" imgH="253800" progId="Equation.DSMT4">
                  <p:embed/>
                  <p:pic>
                    <p:nvPicPr>
                      <p:cNvPr id="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492" y="4788390"/>
                        <a:ext cx="742950" cy="379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手繪多邊形 45"/>
          <p:cNvSpPr/>
          <p:nvPr/>
        </p:nvSpPr>
        <p:spPr>
          <a:xfrm>
            <a:off x="880626" y="5164361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手繪多邊形 48"/>
          <p:cNvSpPr/>
          <p:nvPr/>
        </p:nvSpPr>
        <p:spPr>
          <a:xfrm>
            <a:off x="4806990" y="5164361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手繪多邊形 49"/>
          <p:cNvSpPr/>
          <p:nvPr/>
        </p:nvSpPr>
        <p:spPr>
          <a:xfrm>
            <a:off x="6848431" y="5149013"/>
            <a:ext cx="1716833" cy="785470"/>
          </a:xfrm>
          <a:custGeom>
            <a:avLst/>
            <a:gdLst>
              <a:gd name="connsiteX0" fmla="*/ 0 w 1716833"/>
              <a:gd name="connsiteY0" fmla="*/ 634850 h 634850"/>
              <a:gd name="connsiteX1" fmla="*/ 186612 w 1716833"/>
              <a:gd name="connsiteY1" fmla="*/ 214972 h 634850"/>
              <a:gd name="connsiteX2" fmla="*/ 867747 w 1716833"/>
              <a:gd name="connsiteY2" fmla="*/ 368 h 634850"/>
              <a:gd name="connsiteX3" fmla="*/ 1530220 w 1716833"/>
              <a:gd name="connsiteY3" fmla="*/ 261625 h 634850"/>
              <a:gd name="connsiteX4" fmla="*/ 1716833 w 1716833"/>
              <a:gd name="connsiteY4" fmla="*/ 625519 h 634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833" h="634850">
                <a:moveTo>
                  <a:pt x="0" y="634850"/>
                </a:moveTo>
                <a:cubicBezTo>
                  <a:pt x="20994" y="477784"/>
                  <a:pt x="41988" y="320719"/>
                  <a:pt x="186612" y="214972"/>
                </a:cubicBezTo>
                <a:cubicBezTo>
                  <a:pt x="331237" y="109225"/>
                  <a:pt x="643812" y="-7407"/>
                  <a:pt x="867747" y="368"/>
                </a:cubicBezTo>
                <a:cubicBezTo>
                  <a:pt x="1091682" y="8143"/>
                  <a:pt x="1388706" y="157433"/>
                  <a:pt x="1530220" y="261625"/>
                </a:cubicBezTo>
                <a:cubicBezTo>
                  <a:pt x="1671734" y="365817"/>
                  <a:pt x="1694283" y="495668"/>
                  <a:pt x="1716833" y="62551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4" name="直線接點 53"/>
          <p:cNvCxnSpPr/>
          <p:nvPr/>
        </p:nvCxnSpPr>
        <p:spPr>
          <a:xfrm>
            <a:off x="1680883" y="5051424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文字方塊 54"/>
          <p:cNvSpPr txBox="1"/>
          <p:nvPr/>
        </p:nvSpPr>
        <p:spPr>
          <a:xfrm>
            <a:off x="1502340" y="5891438"/>
            <a:ext cx="477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-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endParaRPr lang="zh-TW" altLang="en-US" i="1" baseline="-25000" dirty="0"/>
          </a:p>
        </p:txBody>
      </p:sp>
      <p:sp>
        <p:nvSpPr>
          <p:cNvPr id="56" name="文字方塊 55"/>
          <p:cNvSpPr txBox="1"/>
          <p:nvPr/>
        </p:nvSpPr>
        <p:spPr>
          <a:xfrm>
            <a:off x="5518181" y="5891437"/>
            <a:ext cx="477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endParaRPr lang="zh-TW" altLang="en-US" i="1" baseline="-25000" dirty="0"/>
          </a:p>
        </p:txBody>
      </p:sp>
      <p:cxnSp>
        <p:nvCxnSpPr>
          <p:cNvPr id="57" name="直線接點 56"/>
          <p:cNvCxnSpPr/>
          <p:nvPr/>
        </p:nvCxnSpPr>
        <p:spPr>
          <a:xfrm>
            <a:off x="5665406" y="5044486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接點 57"/>
          <p:cNvCxnSpPr/>
          <p:nvPr/>
        </p:nvCxnSpPr>
        <p:spPr>
          <a:xfrm>
            <a:off x="7706847" y="5051424"/>
            <a:ext cx="0" cy="89767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文字方塊 58"/>
          <p:cNvSpPr txBox="1"/>
          <p:nvPr/>
        </p:nvSpPr>
        <p:spPr>
          <a:xfrm>
            <a:off x="7481363" y="5891436"/>
            <a:ext cx="477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2</a:t>
            </a:r>
            <a:r>
              <a:rPr lang="en-US" altLang="zh-TW" i="1" dirty="0"/>
              <a:t>f</a:t>
            </a:r>
            <a:r>
              <a:rPr lang="en-US" altLang="zh-TW" i="1" baseline="-25000" dirty="0"/>
              <a:t>s</a:t>
            </a:r>
            <a:endParaRPr lang="zh-TW" altLang="en-US" i="1" baseline="-25000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986206"/>
              </p:ext>
            </p:extLst>
          </p:nvPr>
        </p:nvGraphicFramePr>
        <p:xfrm>
          <a:off x="1237174" y="3468205"/>
          <a:ext cx="1447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35" name="Equation" r:id="rId20" imgW="1447560" imgH="393480" progId="Equation.DSMT4">
                  <p:embed/>
                </p:oleObj>
              </mc:Choice>
              <mc:Fallback>
                <p:oleObj name="Equation" r:id="rId20" imgW="1447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37174" y="3468205"/>
                        <a:ext cx="14478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4752614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20720</TotalTime>
  <Words>2333</Words>
  <Application>Microsoft Office PowerPoint</Application>
  <PresentationFormat>如螢幕大小 (4:3)</PresentationFormat>
  <Paragraphs>485</Paragraphs>
  <Slides>55</Slides>
  <Notes>9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62" baseType="lpstr">
      <vt:lpstr>新細明體</vt:lpstr>
      <vt:lpstr>標楷體</vt:lpstr>
      <vt:lpstr>Arial</vt:lpstr>
      <vt:lpstr>Symbol</vt:lpstr>
      <vt:lpstr>Times New Roman</vt:lpstr>
      <vt:lpstr>預設簡報設計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NTUEE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273</dc:title>
  <dc:creator>Jian-Jiun Ding</dc:creator>
  <cp:lastModifiedBy>user</cp:lastModifiedBy>
  <cp:revision>758</cp:revision>
  <cp:lastPrinted>2021-04-24T07:58:41Z</cp:lastPrinted>
  <dcterms:created xsi:type="dcterms:W3CDTF">2007-11-13T06:18:38Z</dcterms:created>
  <dcterms:modified xsi:type="dcterms:W3CDTF">2024-02-19T13:24:52Z</dcterms:modified>
</cp:coreProperties>
</file>