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44" r:id="rId2"/>
    <p:sldId id="852" r:id="rId3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33FF"/>
    <a:srgbClr val="0432FF"/>
    <a:srgbClr val="FF0000"/>
    <a:srgbClr val="996633"/>
    <a:srgbClr val="800000"/>
    <a:srgbClr val="00CCFF"/>
    <a:srgbClr val="00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00" autoAdjust="0"/>
  </p:normalViewPr>
  <p:slideViewPr>
    <p:cSldViewPr>
      <p:cViewPr varScale="1">
        <p:scale>
          <a:sx n="62" d="100"/>
          <a:sy n="62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0CD2DFF-C1C6-450A-B367-E44228138B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D2DFF-C1C6-450A-B367-E44228138B12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389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3DCF3-6001-4195-98AA-3FD088CA0C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73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7798-0B5C-4A44-B9D4-B533B69341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979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2ADD-BCFB-421C-94AA-56CAF7BA8A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42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DC484-6E8E-4D2B-AFBA-F9C3B89ABC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941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0EBB-DF1C-4689-84CA-679C2FB686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23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1AF5-650E-40E2-AB1E-D9806173C0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47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FACF5-D025-4A79-A500-0C26DB0B59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868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3888" y="188913"/>
            <a:ext cx="730250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6D880DC3-934A-4978-85AB-444872BAA8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38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43888" y="188913"/>
            <a:ext cx="730250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EE10301E-A7EA-4E5F-BF32-085E703B96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13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57C31-FE0B-4FF9-818C-F846DC83B9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78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4845-9DCA-4D51-BE79-08800216B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720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EF4B4D9-69C9-4812-8A17-D932F28CF2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42" r:id="rId6"/>
    <p:sldLayoutId id="2147483943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0824" y="260350"/>
            <a:ext cx="43931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rgbClr val="3333FF"/>
                </a:solidFill>
                <a:ea typeface="標楷體" pitchFamily="65" charset="-120"/>
              </a:rPr>
              <a:t>Homework 1  (Due: March 19</a:t>
            </a:r>
            <a:r>
              <a:rPr lang="en-US" altLang="zh-TW" b="1" baseline="30000" dirty="0">
                <a:solidFill>
                  <a:srgbClr val="3333FF"/>
                </a:solidFill>
                <a:ea typeface="標楷體" pitchFamily="65" charset="-120"/>
              </a:rPr>
              <a:t>th</a:t>
            </a:r>
            <a:r>
              <a:rPr lang="en-US" altLang="zh-TW" b="1" dirty="0">
                <a:solidFill>
                  <a:srgbClr val="3333FF"/>
                </a:solidFill>
                <a:ea typeface="標楷體" pitchFamily="65" charset="-120"/>
              </a:rPr>
              <a:t>)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1EB3391F-C6D1-45F5-B59F-393D23EEF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691237"/>
            <a:ext cx="84224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dirty="0"/>
              <a:t>(1) Find the solutions of the following nonlinear DEs.              (30 scores)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19F07BB9-BEC0-47B3-A1DC-AF710C92E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50" y="1196752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(a)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66" name="Rectangle 3">
            <a:extLst>
              <a:ext uri="{FF2B5EF4-FFF2-40B4-BE49-F238E27FC236}">
                <a16:creationId xmlns:a16="http://schemas.microsoft.com/office/drawing/2014/main" id="{9B26A82A-CE10-4CB7-BD76-7A2A73D2D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017" y="6122378"/>
            <a:ext cx="143021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i="1" dirty="0"/>
              <a:t>Conti.</a:t>
            </a:r>
            <a:r>
              <a:rPr lang="en-US" altLang="zh-TW" dirty="0"/>
              <a:t>)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24" name="Object 12">
            <a:extLst>
              <a:ext uri="{FF2B5EF4-FFF2-40B4-BE49-F238E27FC236}">
                <a16:creationId xmlns:a16="http://schemas.microsoft.com/office/drawing/2014/main" id="{FF581CE9-E5FB-45C6-9AC5-579C5C167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523134"/>
              </p:ext>
            </p:extLst>
          </p:nvPr>
        </p:nvGraphicFramePr>
        <p:xfrm>
          <a:off x="955165" y="1235822"/>
          <a:ext cx="29845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0" name="Equation" r:id="rId3" imgW="1688760" imgH="253800" progId="Equation.DSMT4">
                  <p:embed/>
                </p:oleObj>
              </mc:Choice>
              <mc:Fallback>
                <p:oleObj name="Equation" r:id="rId3" imgW="1688760" imgH="253800" progId="Equation.DSMT4">
                  <p:embed/>
                  <p:pic>
                    <p:nvPicPr>
                      <p:cNvPr id="48" name="Object 12">
                        <a:extLst>
                          <a:ext uri="{FF2B5EF4-FFF2-40B4-BE49-F238E27FC236}">
                            <a16:creationId xmlns:a16="http://schemas.microsoft.com/office/drawing/2014/main" id="{8DFF615F-207D-45DC-A7EF-C3BEC619CE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165" y="1235822"/>
                        <a:ext cx="2984500" cy="4460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3">
            <a:extLst>
              <a:ext uri="{FF2B5EF4-FFF2-40B4-BE49-F238E27FC236}">
                <a16:creationId xmlns:a16="http://schemas.microsoft.com/office/drawing/2014/main" id="{FF2749BE-3ABB-438B-935E-608CB72C3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84" y="1728370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(b) 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30" name="Object 12">
            <a:extLst>
              <a:ext uri="{FF2B5EF4-FFF2-40B4-BE49-F238E27FC236}">
                <a16:creationId xmlns:a16="http://schemas.microsoft.com/office/drawing/2014/main" id="{D64E169C-3314-40F6-AE96-9EB04F6AF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319155"/>
              </p:ext>
            </p:extLst>
          </p:nvPr>
        </p:nvGraphicFramePr>
        <p:xfrm>
          <a:off x="955165" y="1750454"/>
          <a:ext cx="58118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1" name="Equation" r:id="rId5" imgW="3288960" imgH="253800" progId="Equation.DSMT4">
                  <p:embed/>
                </p:oleObj>
              </mc:Choice>
              <mc:Fallback>
                <p:oleObj name="Equation" r:id="rId5" imgW="3288960" imgH="253800" progId="Equation.DSMT4">
                  <p:embed/>
                  <p:pic>
                    <p:nvPicPr>
                      <p:cNvPr id="24" name="Object 12">
                        <a:extLst>
                          <a:ext uri="{FF2B5EF4-FFF2-40B4-BE49-F238E27FC236}">
                            <a16:creationId xmlns:a16="http://schemas.microsoft.com/office/drawing/2014/main" id="{FF581CE9-E5FB-45C6-9AC5-579C5C1674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165" y="1750454"/>
                        <a:ext cx="5811837" cy="4460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41D73B6B-E7F9-47DD-B934-49E7D6478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94" y="2370565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(c) 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4" name="Object 12">
            <a:extLst>
              <a:ext uri="{FF2B5EF4-FFF2-40B4-BE49-F238E27FC236}">
                <a16:creationId xmlns:a16="http://schemas.microsoft.com/office/drawing/2014/main" id="{5E0CF02E-3B45-4D7C-9308-0FCBB1CC0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18209"/>
              </p:ext>
            </p:extLst>
          </p:nvPr>
        </p:nvGraphicFramePr>
        <p:xfrm>
          <a:off x="965337" y="2382369"/>
          <a:ext cx="48910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2" name="Equation" r:id="rId7" imgW="2768400" imgH="266400" progId="Equation.DSMT4">
                  <p:embed/>
                </p:oleObj>
              </mc:Choice>
              <mc:Fallback>
                <p:oleObj name="Equation" r:id="rId7" imgW="2768400" imgH="266400" progId="Equation.DSMT4">
                  <p:embed/>
                  <p:pic>
                    <p:nvPicPr>
                      <p:cNvPr id="24" name="Object 12">
                        <a:extLst>
                          <a:ext uri="{FF2B5EF4-FFF2-40B4-BE49-F238E27FC236}">
                            <a16:creationId xmlns:a16="http://schemas.microsoft.com/office/drawing/2014/main" id="{FF581CE9-E5FB-45C6-9AC5-579C5C1674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337" y="2382369"/>
                        <a:ext cx="4891088" cy="4683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">
            <a:extLst>
              <a:ext uri="{FF2B5EF4-FFF2-40B4-BE49-F238E27FC236}">
                <a16:creationId xmlns:a16="http://schemas.microsoft.com/office/drawing/2014/main" id="{963D1DF3-92A0-4561-867B-D0BD279FD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834" y="3318268"/>
            <a:ext cx="86066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dirty="0"/>
              <a:t>(2) Solve the following PDEs.                                                   (40 scores)</a:t>
            </a:r>
          </a:p>
        </p:txBody>
      </p:sp>
      <p:graphicFrame>
        <p:nvGraphicFramePr>
          <p:cNvPr id="18" name="Object 12">
            <a:extLst>
              <a:ext uri="{FF2B5EF4-FFF2-40B4-BE49-F238E27FC236}">
                <a16:creationId xmlns:a16="http://schemas.microsoft.com/office/drawing/2014/main" id="{1D2CFFEF-DE9A-4F84-BD03-8C1B74B59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61503"/>
              </p:ext>
            </p:extLst>
          </p:nvPr>
        </p:nvGraphicFramePr>
        <p:xfrm>
          <a:off x="1043117" y="3750896"/>
          <a:ext cx="30972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3" name="Equation" r:id="rId9" imgW="1752480" imgH="368280" progId="Equation.DSMT4">
                  <p:embed/>
                </p:oleObj>
              </mc:Choice>
              <mc:Fallback>
                <p:oleObj name="Equation" r:id="rId9" imgW="1752480" imgH="368280" progId="Equation.DSMT4">
                  <p:embed/>
                  <p:pic>
                    <p:nvPicPr>
                      <p:cNvPr id="12" name="Object 12">
                        <a:extLst>
                          <a:ext uri="{FF2B5EF4-FFF2-40B4-BE49-F238E27FC236}">
                            <a16:creationId xmlns:a16="http://schemas.microsoft.com/office/drawing/2014/main" id="{D80C70CD-B832-4EAD-9AE4-B10B8CF8F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117" y="3750896"/>
                        <a:ext cx="3097212" cy="646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34777B0B-4979-4DDD-A001-2FEFFD7D4359}"/>
              </a:ext>
            </a:extLst>
          </p:cNvPr>
          <p:cNvSpPr/>
          <p:nvPr/>
        </p:nvSpPr>
        <p:spPr>
          <a:xfrm>
            <a:off x="501859" y="3858509"/>
            <a:ext cx="5693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dirty="0">
                <a:sym typeface="Symbol" pitchFamily="18" charset="2"/>
              </a:rPr>
              <a:t>(a) 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A11EF9D-FB6A-43C5-A3D5-F08B64F124D9}"/>
              </a:ext>
            </a:extLst>
          </p:cNvPr>
          <p:cNvSpPr/>
          <p:nvPr/>
        </p:nvSpPr>
        <p:spPr>
          <a:xfrm>
            <a:off x="500225" y="4528509"/>
            <a:ext cx="5854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dirty="0">
                <a:sym typeface="Symbol" pitchFamily="18" charset="2"/>
              </a:rPr>
              <a:t>(b) </a:t>
            </a:r>
          </a:p>
        </p:txBody>
      </p:sp>
      <p:graphicFrame>
        <p:nvGraphicFramePr>
          <p:cNvPr id="22" name="Object 12">
            <a:extLst>
              <a:ext uri="{FF2B5EF4-FFF2-40B4-BE49-F238E27FC236}">
                <a16:creationId xmlns:a16="http://schemas.microsoft.com/office/drawing/2014/main" id="{58CAC6D0-0D4D-4F42-A699-F087283FAB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148077"/>
              </p:ext>
            </p:extLst>
          </p:nvPr>
        </p:nvGraphicFramePr>
        <p:xfrm>
          <a:off x="1085642" y="4504621"/>
          <a:ext cx="37480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4" name="Equation" r:id="rId11" imgW="2120760" imgH="393480" progId="Equation.DSMT4">
                  <p:embed/>
                </p:oleObj>
              </mc:Choice>
              <mc:Fallback>
                <p:oleObj name="Equation" r:id="rId11" imgW="2120760" imgH="393480" progId="Equation.DSMT4">
                  <p:embed/>
                  <p:pic>
                    <p:nvPicPr>
                      <p:cNvPr id="17" name="Object 12">
                        <a:extLst>
                          <a:ext uri="{FF2B5EF4-FFF2-40B4-BE49-F238E27FC236}">
                            <a16:creationId xmlns:a16="http://schemas.microsoft.com/office/drawing/2014/main" id="{5B90F305-BC0C-429F-BB15-8B764F37A7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642" y="4504621"/>
                        <a:ext cx="3748087" cy="6905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>
            <a:extLst>
              <a:ext uri="{FF2B5EF4-FFF2-40B4-BE49-F238E27FC236}">
                <a16:creationId xmlns:a16="http://schemas.microsoft.com/office/drawing/2014/main" id="{871BCB27-0B86-4547-B2B0-3D23DBEC1B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991842"/>
              </p:ext>
            </p:extLst>
          </p:nvPr>
        </p:nvGraphicFramePr>
        <p:xfrm>
          <a:off x="1034708" y="5216748"/>
          <a:ext cx="55451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5" name="Equation" r:id="rId13" imgW="3136680" imgH="253800" progId="Equation.DSMT4">
                  <p:embed/>
                </p:oleObj>
              </mc:Choice>
              <mc:Fallback>
                <p:oleObj name="Equation" r:id="rId13" imgW="3136680" imgH="253800" progId="Equation.DSMT4">
                  <p:embed/>
                  <p:pic>
                    <p:nvPicPr>
                      <p:cNvPr id="18" name="Object 12">
                        <a:extLst>
                          <a:ext uri="{FF2B5EF4-FFF2-40B4-BE49-F238E27FC236}">
                            <a16:creationId xmlns:a16="http://schemas.microsoft.com/office/drawing/2014/main" id="{A62D4C8A-771E-404A-9A18-C1C340A8EF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708" y="5216748"/>
                        <a:ext cx="5545137" cy="444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>
            <a:extLst>
              <a:ext uri="{FF2B5EF4-FFF2-40B4-BE49-F238E27FC236}">
                <a16:creationId xmlns:a16="http://schemas.microsoft.com/office/drawing/2014/main" id="{8B2632A4-7B26-4999-A987-45EB6C517D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68220"/>
              </p:ext>
            </p:extLst>
          </p:nvPr>
        </p:nvGraphicFramePr>
        <p:xfrm>
          <a:off x="5607265" y="4695719"/>
          <a:ext cx="1952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26" name="Equation" r:id="rId15" imgW="1104840" imgH="203040" progId="Equation.DSMT4">
                  <p:embed/>
                </p:oleObj>
              </mc:Choice>
              <mc:Fallback>
                <p:oleObj name="Equation" r:id="rId15" imgW="1104840" imgH="203040" progId="Equation.DSMT4">
                  <p:embed/>
                  <p:pic>
                    <p:nvPicPr>
                      <p:cNvPr id="25" name="Object 12">
                        <a:extLst>
                          <a:ext uri="{FF2B5EF4-FFF2-40B4-BE49-F238E27FC236}">
                            <a16:creationId xmlns:a16="http://schemas.microsoft.com/office/drawing/2014/main" id="{9D095F3B-CB13-4DE4-920A-E367EDCD9D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265" y="4695719"/>
                        <a:ext cx="1952625" cy="355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052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7980F96B-6D13-419D-A117-472AF31FD291}"/>
              </a:ext>
            </a:extLst>
          </p:cNvPr>
          <p:cNvSpPr/>
          <p:nvPr/>
        </p:nvSpPr>
        <p:spPr>
          <a:xfrm>
            <a:off x="460113" y="510479"/>
            <a:ext cx="5854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dirty="0">
                <a:sym typeface="Symbol" pitchFamily="18" charset="2"/>
              </a:rPr>
              <a:t>(c) </a:t>
            </a:r>
          </a:p>
        </p:txBody>
      </p:sp>
      <p:graphicFrame>
        <p:nvGraphicFramePr>
          <p:cNvPr id="22" name="Object 12">
            <a:extLst>
              <a:ext uri="{FF2B5EF4-FFF2-40B4-BE49-F238E27FC236}">
                <a16:creationId xmlns:a16="http://schemas.microsoft.com/office/drawing/2014/main" id="{53C27B82-E824-4341-9ED8-500A9A2F7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960308"/>
              </p:ext>
            </p:extLst>
          </p:nvPr>
        </p:nvGraphicFramePr>
        <p:xfrm>
          <a:off x="971600" y="476672"/>
          <a:ext cx="32083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33" name="Equation" r:id="rId4" imgW="1815840" imgH="406080" progId="Equation.DSMT4">
                  <p:embed/>
                </p:oleObj>
              </mc:Choice>
              <mc:Fallback>
                <p:oleObj name="Equation" r:id="rId4" imgW="1815840" imgH="406080" progId="Equation.DSMT4">
                  <p:embed/>
                  <p:pic>
                    <p:nvPicPr>
                      <p:cNvPr id="17" name="Object 12">
                        <a:extLst>
                          <a:ext uri="{FF2B5EF4-FFF2-40B4-BE49-F238E27FC236}">
                            <a16:creationId xmlns:a16="http://schemas.microsoft.com/office/drawing/2014/main" id="{5B90F305-BC0C-429F-BB15-8B764F37A7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76672"/>
                        <a:ext cx="3208337" cy="7127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>
            <a:extLst>
              <a:ext uri="{FF2B5EF4-FFF2-40B4-BE49-F238E27FC236}">
                <a16:creationId xmlns:a16="http://schemas.microsoft.com/office/drawing/2014/main" id="{C930CB62-B5D7-45F7-9D0C-630A969CDB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244884"/>
              </p:ext>
            </p:extLst>
          </p:nvPr>
        </p:nvGraphicFramePr>
        <p:xfrm>
          <a:off x="971600" y="1168766"/>
          <a:ext cx="5881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34" name="Equation" r:id="rId6" imgW="3327120" imgH="253800" progId="Equation.DSMT4">
                  <p:embed/>
                </p:oleObj>
              </mc:Choice>
              <mc:Fallback>
                <p:oleObj name="Equation" r:id="rId6" imgW="3327120" imgH="253800" progId="Equation.DSMT4">
                  <p:embed/>
                  <p:pic>
                    <p:nvPicPr>
                      <p:cNvPr id="18" name="Object 12">
                        <a:extLst>
                          <a:ext uri="{FF2B5EF4-FFF2-40B4-BE49-F238E27FC236}">
                            <a16:creationId xmlns:a16="http://schemas.microsoft.com/office/drawing/2014/main" id="{A62D4C8A-771E-404A-9A18-C1C340A8EF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68766"/>
                        <a:ext cx="5881687" cy="444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>
            <a:extLst>
              <a:ext uri="{FF2B5EF4-FFF2-40B4-BE49-F238E27FC236}">
                <a16:creationId xmlns:a16="http://schemas.microsoft.com/office/drawing/2014/main" id="{348338A5-5442-4633-B0EB-CB8C44F931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17929"/>
              </p:ext>
            </p:extLst>
          </p:nvPr>
        </p:nvGraphicFramePr>
        <p:xfrm>
          <a:off x="4778425" y="630660"/>
          <a:ext cx="22463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35" name="Equation" r:id="rId8" imgW="1269720" imgH="203040" progId="Equation.DSMT4">
                  <p:embed/>
                </p:oleObj>
              </mc:Choice>
              <mc:Fallback>
                <p:oleObj name="Equation" r:id="rId8" imgW="1269720" imgH="203040" progId="Equation.DSMT4">
                  <p:embed/>
                  <p:pic>
                    <p:nvPicPr>
                      <p:cNvPr id="23" name="Object 12">
                        <a:extLst>
                          <a:ext uri="{FF2B5EF4-FFF2-40B4-BE49-F238E27FC236}">
                            <a16:creationId xmlns:a16="http://schemas.microsoft.com/office/drawing/2014/main" id="{C930CB62-B5D7-45F7-9D0C-630A969CDB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425" y="630660"/>
                        <a:ext cx="2246312" cy="355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:a16="http://schemas.microsoft.com/office/drawing/2014/main" id="{B6B642EA-CC29-4994-9330-454C3DD5D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85" y="1678354"/>
            <a:ext cx="577707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(d) 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30" name="Object 12">
            <a:extLst>
              <a:ext uri="{FF2B5EF4-FFF2-40B4-BE49-F238E27FC236}">
                <a16:creationId xmlns:a16="http://schemas.microsoft.com/office/drawing/2014/main" id="{FE96CD23-BD1C-48EB-972A-BD556C3AA9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039283"/>
              </p:ext>
            </p:extLst>
          </p:nvPr>
        </p:nvGraphicFramePr>
        <p:xfrm>
          <a:off x="1139765" y="1678354"/>
          <a:ext cx="40846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36" name="Equation" r:id="rId10" imgW="2311200" imgH="368280" progId="Equation.DSMT4">
                  <p:embed/>
                </p:oleObj>
              </mc:Choice>
              <mc:Fallback>
                <p:oleObj name="Equation" r:id="rId10" imgW="2311200" imgH="368280" progId="Equation.DSMT4">
                  <p:embed/>
                  <p:pic>
                    <p:nvPicPr>
                      <p:cNvPr id="11" name="Object 12">
                        <a:extLst>
                          <a:ext uri="{FF2B5EF4-FFF2-40B4-BE49-F238E27FC236}">
                            <a16:creationId xmlns:a16="http://schemas.microsoft.com/office/drawing/2014/main" id="{885F50C3-2B25-4674-8AF9-E7B59B405B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765" y="1678354"/>
                        <a:ext cx="4084638" cy="646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">
            <a:extLst>
              <a:ext uri="{FF2B5EF4-FFF2-40B4-BE49-F238E27FC236}">
                <a16:creationId xmlns:a16="http://schemas.microsoft.com/office/drawing/2014/main" id="{E826E93F-D886-48DD-A161-4AEB85ECB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974" y="2879840"/>
            <a:ext cx="830067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US" altLang="zh-TW" dirty="0"/>
              <a:t>(3) Solve the following 1</a:t>
            </a:r>
            <a:r>
              <a:rPr lang="en-US" altLang="zh-TW" baseline="30000" dirty="0"/>
              <a:t>st</a:t>
            </a:r>
            <a:r>
              <a:rPr lang="en-US" altLang="zh-TW" dirty="0"/>
              <a:t> order nonlinear DE numerically. </a:t>
            </a:r>
            <a:r>
              <a:rPr lang="en-US" altLang="zh-TW" u="sng" dirty="0"/>
              <a:t>Plot the result </a:t>
            </a:r>
            <a:r>
              <a:rPr lang="en-US" altLang="zh-TW" i="1" u="sng" dirty="0"/>
              <a:t>y</a:t>
            </a:r>
            <a:r>
              <a:rPr lang="en-US" altLang="zh-TW" u="sng" dirty="0"/>
              <a:t>(</a:t>
            </a:r>
            <a:r>
              <a:rPr lang="en-US" altLang="zh-TW" i="1" u="sng" dirty="0"/>
              <a:t>x</a:t>
            </a:r>
            <a:r>
              <a:rPr lang="en-US" altLang="zh-TW" u="sng" dirty="0"/>
              <a:t>)</a:t>
            </a:r>
            <a:r>
              <a:rPr lang="en-US" altLang="zh-TW" dirty="0"/>
              <a:t>. The </a:t>
            </a:r>
            <a:r>
              <a:rPr lang="en-US" altLang="zh-TW" dirty="0" err="1"/>
              <a:t>Matlab</a:t>
            </a:r>
            <a:r>
              <a:rPr lang="en-US" altLang="zh-TW" dirty="0"/>
              <a:t> (or Python) code should also be handed out.</a:t>
            </a:r>
          </a:p>
          <a:p>
            <a:pPr algn="just"/>
            <a:r>
              <a:rPr lang="en-US" altLang="zh-TW" dirty="0"/>
              <a:t>                                                                                                  (30 scores)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36" name="Object 12">
            <a:extLst>
              <a:ext uri="{FF2B5EF4-FFF2-40B4-BE49-F238E27FC236}">
                <a16:creationId xmlns:a16="http://schemas.microsoft.com/office/drawing/2014/main" id="{2C6F74FA-DEA7-430E-B157-AD04AB4D27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588055"/>
              </p:ext>
            </p:extLst>
          </p:nvPr>
        </p:nvGraphicFramePr>
        <p:xfrm>
          <a:off x="997359" y="3884455"/>
          <a:ext cx="70231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37" name="Equation" r:id="rId12" imgW="3974760" imgH="380880" progId="Equation.DSMT4">
                  <p:embed/>
                </p:oleObj>
              </mc:Choice>
              <mc:Fallback>
                <p:oleObj name="Equation" r:id="rId12" imgW="3974760" imgH="380880" progId="Equation.DSMT4">
                  <p:embed/>
                  <p:pic>
                    <p:nvPicPr>
                      <p:cNvPr id="43" name="Object 12">
                        <a:extLst>
                          <a:ext uri="{FF2B5EF4-FFF2-40B4-BE49-F238E27FC236}">
                            <a16:creationId xmlns:a16="http://schemas.microsoft.com/office/drawing/2014/main" id="{2583D080-0F53-42B1-8870-96D34AD4F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359" y="3884455"/>
                        <a:ext cx="7023100" cy="6699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">
            <a:extLst>
              <a:ext uri="{FF2B5EF4-FFF2-40B4-BE49-F238E27FC236}">
                <a16:creationId xmlns:a16="http://schemas.microsoft.com/office/drawing/2014/main" id="{014A0049-DDB7-48AF-A329-92581F01C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14" y="5155282"/>
            <a:ext cx="4752528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(b) By modified Euler’s method. 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BAEDEB8F-F7B4-45FD-91BD-8599BE9A6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14" y="5662446"/>
            <a:ext cx="4752528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(c) By the RK4 method. 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D0D92333-A2A5-40C3-9434-EE78D30A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14" y="4648022"/>
            <a:ext cx="4752528" cy="44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dirty="0"/>
              <a:t>(a) By Euler’s method.  </a:t>
            </a:r>
            <a:endParaRPr lang="en-US" altLang="zh-TW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095878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32021</TotalTime>
  <Words>121</Words>
  <Application>Microsoft Office PowerPoint</Application>
  <PresentationFormat>如螢幕大小 (4:3)</PresentationFormat>
  <Paragraphs>17</Paragraphs>
  <Slides>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新細明體</vt:lpstr>
      <vt:lpstr>標楷體</vt:lpstr>
      <vt:lpstr>Arial</vt:lpstr>
      <vt:lpstr>Symbol</vt:lpstr>
      <vt:lpstr>Times New Roman</vt:lpstr>
      <vt:lpstr>預設簡報設計</vt:lpstr>
      <vt:lpstr>Equation</vt:lpstr>
      <vt:lpstr>MathType 7.0 Equation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2569</cp:revision>
  <cp:lastPrinted>2022-03-01T11:00:20Z</cp:lastPrinted>
  <dcterms:created xsi:type="dcterms:W3CDTF">2007-12-10T14:35:13Z</dcterms:created>
  <dcterms:modified xsi:type="dcterms:W3CDTF">2024-03-05T02:20:50Z</dcterms:modified>
</cp:coreProperties>
</file>