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845" r:id="rId2"/>
    <p:sldId id="849" r:id="rId3"/>
    <p:sldId id="844" r:id="rId4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3333FF"/>
    <a:srgbClr val="0432FF"/>
    <a:srgbClr val="FF0000"/>
    <a:srgbClr val="996633"/>
    <a:srgbClr val="800000"/>
    <a:srgbClr val="00CCFF"/>
    <a:srgbClr val="0066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00" autoAdjust="0"/>
  </p:normalViewPr>
  <p:slideViewPr>
    <p:cSldViewPr>
      <p:cViewPr varScale="1">
        <p:scale>
          <a:sx n="62" d="100"/>
          <a:sy n="62" d="100"/>
        </p:scale>
        <p:origin x="14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C0CD2DFF-C1C6-450A-B367-E44228138B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3DCF3-6001-4195-98AA-3FD088CA0C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733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47798-0B5C-4A44-B9D4-B533B69341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9791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02ADD-BCFB-421C-94AA-56CAF7BA8A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342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DC484-6E8E-4D2B-AFBA-F9C3B89ABC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941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A0EBB-DF1C-4689-84CA-679C2FB686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323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41AF5-650E-40E2-AB1E-D9806173C0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47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FACF5-D025-4A79-A500-0C26DB0B59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868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43888" y="188913"/>
            <a:ext cx="730250" cy="476250"/>
          </a:xfrm>
        </p:spPr>
        <p:txBody>
          <a:bodyPr/>
          <a:lstStyle>
            <a:lvl1pPr>
              <a:defRPr>
                <a:solidFill>
                  <a:srgbClr val="3333FF"/>
                </a:solidFill>
              </a:defRPr>
            </a:lvl1pPr>
          </a:lstStyle>
          <a:p>
            <a:pPr>
              <a:defRPr/>
            </a:pPr>
            <a:fld id="{6D880DC3-934A-4978-85AB-444872BAA8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385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243888" y="188913"/>
            <a:ext cx="730250" cy="476250"/>
          </a:xfrm>
        </p:spPr>
        <p:txBody>
          <a:bodyPr/>
          <a:lstStyle>
            <a:lvl1pPr>
              <a:defRPr>
                <a:solidFill>
                  <a:srgbClr val="3333FF"/>
                </a:solidFill>
              </a:defRPr>
            </a:lvl1pPr>
          </a:lstStyle>
          <a:p>
            <a:pPr>
              <a:defRPr/>
            </a:pPr>
            <a:fld id="{EE10301E-A7EA-4E5F-BF32-085E703B96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13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57C31-FE0B-4FF9-818C-F846DC83B9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782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44845-9DCA-4D51-BE79-08800216B1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720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2EF4B4D9-69C9-4812-8A17-D932F28CF2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42" r:id="rId6"/>
    <p:sldLayoutId id="2147483943" r:id="rId7"/>
    <p:sldLayoutId id="2147483938" r:id="rId8"/>
    <p:sldLayoutId id="2147483939" r:id="rId9"/>
    <p:sldLayoutId id="2147483940" r:id="rId10"/>
    <p:sldLayoutId id="214748394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50824" y="270499"/>
            <a:ext cx="439318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rgbClr val="3333FF"/>
                </a:solidFill>
                <a:ea typeface="標楷體" pitchFamily="65" charset="-120"/>
              </a:rPr>
              <a:t>Homework 2  (Due: April 16</a:t>
            </a:r>
            <a:r>
              <a:rPr lang="en-US" altLang="zh-TW" b="1" baseline="30000" dirty="0">
                <a:solidFill>
                  <a:srgbClr val="3333FF"/>
                </a:solidFill>
                <a:ea typeface="標楷體" pitchFamily="65" charset="-120"/>
              </a:rPr>
              <a:t>th</a:t>
            </a:r>
            <a:r>
              <a:rPr lang="en-US" altLang="zh-TW" b="1" dirty="0">
                <a:solidFill>
                  <a:srgbClr val="3333FF"/>
                </a:solidFill>
                <a:ea typeface="標楷體" pitchFamily="65" charset="-120"/>
              </a:rPr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0824" y="848496"/>
            <a:ext cx="840229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TW" dirty="0"/>
              <a:t>(1) Solve the following PDEs.                                                   (30 scores)</a:t>
            </a:r>
            <a:endParaRPr lang="en-US" altLang="zh-TW" dirty="0">
              <a:sym typeface="Symbol" pitchFamily="18" charset="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50935" y="1388216"/>
            <a:ext cx="577707" cy="44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TW" dirty="0"/>
              <a:t>(a) </a:t>
            </a:r>
            <a:endParaRPr lang="en-US" altLang="zh-TW" dirty="0">
              <a:sym typeface="Symbol" pitchFamily="18" charset="2"/>
            </a:endParaRPr>
          </a:p>
        </p:txBody>
      </p:sp>
      <p:graphicFrame>
        <p:nvGraphicFramePr>
          <p:cNvPr id="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239182"/>
              </p:ext>
            </p:extLst>
          </p:nvPr>
        </p:nvGraphicFramePr>
        <p:xfrm>
          <a:off x="1123998" y="1279383"/>
          <a:ext cx="4889500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984" name="Equation" r:id="rId3" imgW="2768400" imgH="406080" progId="Equation.DSMT4">
                  <p:embed/>
                </p:oleObj>
              </mc:Choice>
              <mc:Fallback>
                <p:oleObj name="Equation" r:id="rId3" imgW="2768400" imgH="406080" progId="Equation.DSMT4">
                  <p:embed/>
                  <p:pic>
                    <p:nvPicPr>
                      <p:cNvPr id="1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98" y="1279383"/>
                        <a:ext cx="4889500" cy="7159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C7BB797A-DEC8-4448-9B09-C68BC5EF3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66" y="2101450"/>
            <a:ext cx="577707" cy="44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TW" dirty="0"/>
              <a:t>(b) </a:t>
            </a:r>
            <a:endParaRPr lang="en-US" altLang="zh-TW" dirty="0">
              <a:sym typeface="Symbol" pitchFamily="18" charset="2"/>
            </a:endParaRPr>
          </a:p>
        </p:txBody>
      </p:sp>
      <p:graphicFrame>
        <p:nvGraphicFramePr>
          <p:cNvPr id="9" name="Object 12">
            <a:extLst>
              <a:ext uri="{FF2B5EF4-FFF2-40B4-BE49-F238E27FC236}">
                <a16:creationId xmlns:a16="http://schemas.microsoft.com/office/drawing/2014/main" id="{A883DC2D-247C-4473-A5FF-F7A5D3E152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475634"/>
              </p:ext>
            </p:extLst>
          </p:nvPr>
        </p:nvGraphicFramePr>
        <p:xfrm>
          <a:off x="1046240" y="2036014"/>
          <a:ext cx="520382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985" name="Equation" r:id="rId5" imgW="2946240" imgH="406080" progId="Equation.DSMT4">
                  <p:embed/>
                </p:oleObj>
              </mc:Choice>
              <mc:Fallback>
                <p:oleObj name="Equation" r:id="rId5" imgW="2946240" imgH="406080" progId="Equation.DSMT4">
                  <p:embed/>
                  <p:pic>
                    <p:nvPicPr>
                      <p:cNvPr id="1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240" y="2036014"/>
                        <a:ext cx="5203825" cy="7159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3">
            <a:extLst>
              <a:ext uri="{FF2B5EF4-FFF2-40B4-BE49-F238E27FC236}">
                <a16:creationId xmlns:a16="http://schemas.microsoft.com/office/drawing/2014/main" id="{FB65B7E0-8A07-4BA5-B072-50C855C4E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28" y="2851140"/>
            <a:ext cx="577707" cy="44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TW" dirty="0"/>
              <a:t>(c) </a:t>
            </a:r>
            <a:endParaRPr lang="en-US" altLang="zh-TW" dirty="0">
              <a:sym typeface="Symbol" pitchFamily="18" charset="2"/>
            </a:endParaRPr>
          </a:p>
        </p:txBody>
      </p:sp>
      <p:graphicFrame>
        <p:nvGraphicFramePr>
          <p:cNvPr id="15" name="Object 12">
            <a:extLst>
              <a:ext uri="{FF2B5EF4-FFF2-40B4-BE49-F238E27FC236}">
                <a16:creationId xmlns:a16="http://schemas.microsoft.com/office/drawing/2014/main" id="{84C8DA2A-8A51-4D93-9CDA-F4CB996D0B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988849"/>
              </p:ext>
            </p:extLst>
          </p:nvPr>
        </p:nvGraphicFramePr>
        <p:xfrm>
          <a:off x="1046240" y="2814684"/>
          <a:ext cx="4059238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986" name="Equation" r:id="rId7" imgW="2298600" imgH="431640" progId="Equation.DSMT4">
                  <p:embed/>
                </p:oleObj>
              </mc:Choice>
              <mc:Fallback>
                <p:oleObj name="Equation" r:id="rId7" imgW="2298600" imgH="431640" progId="Equation.DSMT4">
                  <p:embed/>
                  <p:pic>
                    <p:nvPicPr>
                      <p:cNvPr id="14" name="Object 12">
                        <a:extLst>
                          <a:ext uri="{FF2B5EF4-FFF2-40B4-BE49-F238E27FC236}">
                            <a16:creationId xmlns:a16="http://schemas.microsoft.com/office/drawing/2014/main" id="{5C139EA0-9032-49CD-AFF7-2595941A34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240" y="2814684"/>
                        <a:ext cx="4059238" cy="7604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2">
            <a:extLst>
              <a:ext uri="{FF2B5EF4-FFF2-40B4-BE49-F238E27FC236}">
                <a16:creationId xmlns:a16="http://schemas.microsoft.com/office/drawing/2014/main" id="{90472A88-0E2A-4BE5-AD85-A2F88D94FA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277328"/>
              </p:ext>
            </p:extLst>
          </p:nvPr>
        </p:nvGraphicFramePr>
        <p:xfrm>
          <a:off x="1009211" y="3600830"/>
          <a:ext cx="48228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987" name="Equation" r:id="rId9" imgW="2730240" imgH="203040" progId="Equation.DSMT4">
                  <p:embed/>
                </p:oleObj>
              </mc:Choice>
              <mc:Fallback>
                <p:oleObj name="Equation" r:id="rId9" imgW="2730240" imgH="203040" progId="Equation.DSMT4">
                  <p:embed/>
                  <p:pic>
                    <p:nvPicPr>
                      <p:cNvPr id="15" name="Object 12">
                        <a:extLst>
                          <a:ext uri="{FF2B5EF4-FFF2-40B4-BE49-F238E27FC236}">
                            <a16:creationId xmlns:a16="http://schemas.microsoft.com/office/drawing/2014/main" id="{C53EF1E4-54BB-4687-B1BC-5AC6C03F6E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211" y="3600830"/>
                        <a:ext cx="4822825" cy="3587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>
            <a:extLst>
              <a:ext uri="{FF2B5EF4-FFF2-40B4-BE49-F238E27FC236}">
                <a16:creationId xmlns:a16="http://schemas.microsoft.com/office/drawing/2014/main" id="{C6A5323F-4B82-4A90-BB8C-54EF25F2CF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036888"/>
              </p:ext>
            </p:extLst>
          </p:nvPr>
        </p:nvGraphicFramePr>
        <p:xfrm>
          <a:off x="5590736" y="3010280"/>
          <a:ext cx="30734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988" name="Equation" r:id="rId11" imgW="1739880" imgH="203040" progId="Equation.DSMT4">
                  <p:embed/>
                </p:oleObj>
              </mc:Choice>
              <mc:Fallback>
                <p:oleObj name="Equation" r:id="rId11" imgW="1739880" imgH="203040" progId="Equation.DSMT4">
                  <p:embed/>
                  <p:pic>
                    <p:nvPicPr>
                      <p:cNvPr id="17" name="Object 12">
                        <a:extLst>
                          <a:ext uri="{FF2B5EF4-FFF2-40B4-BE49-F238E27FC236}">
                            <a16:creationId xmlns:a16="http://schemas.microsoft.com/office/drawing/2014/main" id="{BC070F18-1F78-4F93-988A-C1EA23DB4F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0736" y="3010280"/>
                        <a:ext cx="3073400" cy="3587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2">
            <a:extLst>
              <a:ext uri="{FF2B5EF4-FFF2-40B4-BE49-F238E27FC236}">
                <a16:creationId xmlns:a16="http://schemas.microsoft.com/office/drawing/2014/main" id="{AA5BB9BA-F6E1-4828-A7CA-F174E21BDA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648336"/>
              </p:ext>
            </p:extLst>
          </p:nvPr>
        </p:nvGraphicFramePr>
        <p:xfrm>
          <a:off x="1046240" y="3985338"/>
          <a:ext cx="32956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989" name="Equation" r:id="rId13" imgW="1866600" imgH="279360" progId="Equation.DSMT4">
                  <p:embed/>
                </p:oleObj>
              </mc:Choice>
              <mc:Fallback>
                <p:oleObj name="Equation" r:id="rId13" imgW="1866600" imgH="279360" progId="Equation.DSMT4">
                  <p:embed/>
                  <p:pic>
                    <p:nvPicPr>
                      <p:cNvPr id="18" name="Object 12">
                        <a:extLst>
                          <a:ext uri="{FF2B5EF4-FFF2-40B4-BE49-F238E27FC236}">
                            <a16:creationId xmlns:a16="http://schemas.microsoft.com/office/drawing/2014/main" id="{9BCF66CB-4E3B-45FA-A5D9-DB96854872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240" y="3985338"/>
                        <a:ext cx="3295650" cy="4921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3">
            <a:extLst>
              <a:ext uri="{FF2B5EF4-FFF2-40B4-BE49-F238E27FC236}">
                <a16:creationId xmlns:a16="http://schemas.microsoft.com/office/drawing/2014/main" id="{E0FD9455-46DE-43C8-934E-FA91BFF62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4" y="4715967"/>
            <a:ext cx="840229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TW" dirty="0"/>
              <a:t>(2) Solve the steady temperature </a:t>
            </a:r>
            <a:r>
              <a:rPr lang="en-US" altLang="zh-TW" i="1" dirty="0"/>
              <a:t>u</a:t>
            </a:r>
            <a:r>
              <a:rPr lang="en-US" altLang="zh-TW" dirty="0"/>
              <a:t>(</a:t>
            </a:r>
            <a:r>
              <a:rPr lang="en-US" altLang="zh-TW" i="1" dirty="0"/>
              <a:t>r</a:t>
            </a:r>
            <a:r>
              <a:rPr lang="en-US" altLang="zh-TW" dirty="0"/>
              <a:t>, </a:t>
            </a:r>
            <a:r>
              <a:rPr lang="en-US" altLang="zh-TW" i="1" dirty="0">
                <a:sym typeface="Symbol" panose="05050102010706020507" pitchFamily="18" charset="2"/>
              </a:rPr>
              <a:t></a:t>
            </a:r>
            <a:r>
              <a:rPr lang="en-US" altLang="zh-TW" dirty="0">
                <a:sym typeface="Symbol" panose="05050102010706020507" pitchFamily="18" charset="2"/>
              </a:rPr>
              <a:t>) in a fan-shape plane where</a:t>
            </a:r>
          </a:p>
        </p:txBody>
      </p:sp>
      <p:graphicFrame>
        <p:nvGraphicFramePr>
          <p:cNvPr id="22" name="Object 12">
            <a:extLst>
              <a:ext uri="{FF2B5EF4-FFF2-40B4-BE49-F238E27FC236}">
                <a16:creationId xmlns:a16="http://schemas.microsoft.com/office/drawing/2014/main" id="{FAAD88FF-500C-4964-B380-4F63280BD0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546490"/>
              </p:ext>
            </p:extLst>
          </p:nvPr>
        </p:nvGraphicFramePr>
        <p:xfrm>
          <a:off x="853379" y="5209828"/>
          <a:ext cx="260191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990" name="Equation" r:id="rId15" imgW="1473120" imgH="203040" progId="Equation.DSMT4">
                  <p:embed/>
                </p:oleObj>
              </mc:Choice>
              <mc:Fallback>
                <p:oleObj name="Equation" r:id="rId15" imgW="1473120" imgH="203040" progId="Equation.DSMT4">
                  <p:embed/>
                  <p:pic>
                    <p:nvPicPr>
                      <p:cNvPr id="11" name="Object 12">
                        <a:extLst>
                          <a:ext uri="{FF2B5EF4-FFF2-40B4-BE49-F238E27FC236}">
                            <a16:creationId xmlns:a16="http://schemas.microsoft.com/office/drawing/2014/main" id="{817C0FD1-E4F8-4441-B8AC-3CE43C2978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379" y="5209828"/>
                        <a:ext cx="2601913" cy="3587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">
            <a:extLst>
              <a:ext uri="{FF2B5EF4-FFF2-40B4-BE49-F238E27FC236}">
                <a16:creationId xmlns:a16="http://schemas.microsoft.com/office/drawing/2014/main" id="{04681EC7-A24C-4D2E-B8DC-ED4DD2355E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227244"/>
              </p:ext>
            </p:extLst>
          </p:nvPr>
        </p:nvGraphicFramePr>
        <p:xfrm>
          <a:off x="864480" y="5572535"/>
          <a:ext cx="477837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991" name="Equation" r:id="rId17" imgW="2616120" imgH="457200" progId="Equation.DSMT4">
                  <p:embed/>
                </p:oleObj>
              </mc:Choice>
              <mc:Fallback>
                <p:oleObj name="Equation" r:id="rId17" imgW="2616120" imgH="457200" progId="Equation.DSMT4">
                  <p:embed/>
                  <p:pic>
                    <p:nvPicPr>
                      <p:cNvPr id="12" name="Object 2">
                        <a:extLst>
                          <a:ext uri="{FF2B5EF4-FFF2-40B4-BE49-F238E27FC236}">
                            <a16:creationId xmlns:a16="http://schemas.microsoft.com/office/drawing/2014/main" id="{F02DE44E-2C93-41B9-895A-F4BC41C828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480" y="5572535"/>
                        <a:ext cx="4778375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3">
            <a:extLst>
              <a:ext uri="{FF2B5EF4-FFF2-40B4-BE49-F238E27FC236}">
                <a16:creationId xmlns:a16="http://schemas.microsoft.com/office/drawing/2014/main" id="{769E78F1-3ACC-454A-AFA4-003E409A0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312" y="5907336"/>
            <a:ext cx="14401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TW" dirty="0"/>
              <a:t>(10 scores)</a:t>
            </a:r>
            <a:endParaRPr lang="en-US" altLang="zh-TW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38094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>
            <a:extLst>
              <a:ext uri="{FF2B5EF4-FFF2-40B4-BE49-F238E27FC236}">
                <a16:creationId xmlns:a16="http://schemas.microsoft.com/office/drawing/2014/main" id="{F074A4D3-F9B0-4B3B-B4BE-9281694A7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52" y="404664"/>
            <a:ext cx="840229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TW" dirty="0"/>
              <a:t>(3) Solve the steady temperature </a:t>
            </a:r>
            <a:r>
              <a:rPr lang="en-US" altLang="zh-TW" i="1" dirty="0"/>
              <a:t>u</a:t>
            </a:r>
            <a:r>
              <a:rPr lang="en-US" altLang="zh-TW" dirty="0"/>
              <a:t>(</a:t>
            </a:r>
            <a:r>
              <a:rPr lang="en-US" altLang="zh-TW" i="1" dirty="0"/>
              <a:t>r</a:t>
            </a:r>
            <a:r>
              <a:rPr lang="en-US" altLang="zh-TW" dirty="0"/>
              <a:t>, </a:t>
            </a:r>
            <a:r>
              <a:rPr lang="en-US" altLang="zh-TW" i="1" dirty="0">
                <a:sym typeface="Symbol" panose="05050102010706020507" pitchFamily="18" charset="2"/>
              </a:rPr>
              <a:t>z</a:t>
            </a:r>
            <a:r>
              <a:rPr lang="en-US" altLang="zh-TW" dirty="0">
                <a:sym typeface="Symbol" panose="05050102010706020507" pitchFamily="18" charset="2"/>
              </a:rPr>
              <a:t>) in a cylinder region where</a:t>
            </a:r>
          </a:p>
        </p:txBody>
      </p:sp>
      <p:graphicFrame>
        <p:nvGraphicFramePr>
          <p:cNvPr id="17" name="Object 12">
            <a:extLst>
              <a:ext uri="{FF2B5EF4-FFF2-40B4-BE49-F238E27FC236}">
                <a16:creationId xmlns:a16="http://schemas.microsoft.com/office/drawing/2014/main" id="{5B5DFB2A-EA3F-483E-A962-B1E213EF78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604496"/>
              </p:ext>
            </p:extLst>
          </p:nvPr>
        </p:nvGraphicFramePr>
        <p:xfrm>
          <a:off x="1152525" y="898525"/>
          <a:ext cx="22415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34" name="Equation" r:id="rId3" imgW="1269720" imgH="203040" progId="Equation.DSMT4">
                  <p:embed/>
                </p:oleObj>
              </mc:Choice>
              <mc:Fallback>
                <p:oleObj name="Equation" r:id="rId3" imgW="1269720" imgH="203040" progId="Equation.DSMT4">
                  <p:embed/>
                  <p:pic>
                    <p:nvPicPr>
                      <p:cNvPr id="11" name="Object 12">
                        <a:extLst>
                          <a:ext uri="{FF2B5EF4-FFF2-40B4-BE49-F238E27FC236}">
                            <a16:creationId xmlns:a16="http://schemas.microsoft.com/office/drawing/2014/main" id="{817C0FD1-E4F8-4441-B8AC-3CE43C2978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898525"/>
                        <a:ext cx="2241550" cy="3587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3">
            <a:extLst>
              <a:ext uri="{FF2B5EF4-FFF2-40B4-BE49-F238E27FC236}">
                <a16:creationId xmlns:a16="http://schemas.microsoft.com/office/drawing/2014/main" id="{83FE85E4-06C7-428B-AA42-C088F4CEE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0149" y="2121608"/>
            <a:ext cx="14401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TW" dirty="0"/>
              <a:t>(10 scores)</a:t>
            </a:r>
            <a:endParaRPr lang="en-US" altLang="zh-TW" dirty="0">
              <a:sym typeface="Symbol" pitchFamily="18" charset="2"/>
            </a:endParaRPr>
          </a:p>
        </p:txBody>
      </p:sp>
      <p:graphicFrame>
        <p:nvGraphicFramePr>
          <p:cNvPr id="26" name="Object 3">
            <a:extLst>
              <a:ext uri="{FF2B5EF4-FFF2-40B4-BE49-F238E27FC236}">
                <a16:creationId xmlns:a16="http://schemas.microsoft.com/office/drawing/2014/main" id="{CAF2EAF5-B92F-4E8C-BA9F-E8720579C7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331830"/>
              </p:ext>
            </p:extLst>
          </p:nvPr>
        </p:nvGraphicFramePr>
        <p:xfrm>
          <a:off x="1158967" y="1329445"/>
          <a:ext cx="59404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35" name="Equation" r:id="rId5" imgW="3238200" imgH="431640" progId="Equation.DSMT4">
                  <p:embed/>
                </p:oleObj>
              </mc:Choice>
              <mc:Fallback>
                <p:oleObj name="Equation" r:id="rId5" imgW="3238200" imgH="431640" progId="Equation.DSMT4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967" y="1329445"/>
                        <a:ext cx="59404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3">
            <a:extLst>
              <a:ext uri="{FF2B5EF4-FFF2-40B4-BE49-F238E27FC236}">
                <a16:creationId xmlns:a16="http://schemas.microsoft.com/office/drawing/2014/main" id="{D71550D8-E537-4EAE-8CA8-A150F64E6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264" y="2122332"/>
            <a:ext cx="572225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TW" dirty="0"/>
              <a:t>Suppose that </a:t>
            </a:r>
            <a:r>
              <a:rPr lang="en-US" altLang="zh-TW" i="1" dirty="0"/>
              <a:t>u</a:t>
            </a:r>
            <a:r>
              <a:rPr lang="en-US" altLang="zh-TW" dirty="0"/>
              <a:t>(</a:t>
            </a:r>
            <a:r>
              <a:rPr lang="en-US" altLang="zh-TW" i="1" dirty="0"/>
              <a:t>r</a:t>
            </a:r>
            <a:r>
              <a:rPr lang="en-US" altLang="zh-TW" dirty="0"/>
              <a:t>, </a:t>
            </a:r>
            <a:r>
              <a:rPr lang="en-US" altLang="zh-TW" i="1" dirty="0">
                <a:sym typeface="Symbol" panose="05050102010706020507" pitchFamily="18" charset="2"/>
              </a:rPr>
              <a:t>z</a:t>
            </a:r>
            <a:r>
              <a:rPr lang="en-US" altLang="zh-TW" dirty="0">
                <a:sym typeface="Symbol" panose="05050102010706020507" pitchFamily="18" charset="2"/>
              </a:rPr>
              <a:t>) is independent of </a:t>
            </a:r>
            <a:r>
              <a:rPr lang="en-US" altLang="zh-TW" i="1" dirty="0">
                <a:sym typeface="Symbol" panose="05050102010706020507" pitchFamily="18" charset="2"/>
              </a:rPr>
              <a:t></a:t>
            </a:r>
            <a:r>
              <a:rPr lang="en-US" altLang="zh-TW" dirty="0">
                <a:sym typeface="Symbol" panose="05050102010706020507" pitchFamily="18" charset="2"/>
              </a:rPr>
              <a:t>. </a:t>
            </a:r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C215A36F-4AB9-421B-9C9C-AB8634F93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24" y="2699137"/>
            <a:ext cx="85689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TW" dirty="0"/>
              <a:t>(4) Solve the following PDE by the 1-sided Laplace transform.  </a:t>
            </a:r>
          </a:p>
          <a:p>
            <a:r>
              <a:rPr lang="en-US" altLang="zh-TW" dirty="0"/>
              <a:t>                                                                                                  (10 scores)</a:t>
            </a:r>
            <a:endParaRPr lang="en-US" altLang="zh-TW" dirty="0">
              <a:sym typeface="Symbol" pitchFamily="18" charset="2"/>
            </a:endParaRPr>
          </a:p>
        </p:txBody>
      </p:sp>
      <p:graphicFrame>
        <p:nvGraphicFramePr>
          <p:cNvPr id="34" name="Object 12">
            <a:extLst>
              <a:ext uri="{FF2B5EF4-FFF2-40B4-BE49-F238E27FC236}">
                <a16:creationId xmlns:a16="http://schemas.microsoft.com/office/drawing/2014/main" id="{51241513-44F2-4E5D-8A7D-36AD720CB2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313558"/>
              </p:ext>
            </p:extLst>
          </p:nvPr>
        </p:nvGraphicFramePr>
        <p:xfrm>
          <a:off x="1223665" y="3091220"/>
          <a:ext cx="4040187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36" name="Equation" r:id="rId7" imgW="2286000" imgH="368280" progId="Equation.DSMT4">
                  <p:embed/>
                </p:oleObj>
              </mc:Choice>
              <mc:Fallback>
                <p:oleObj name="Equation" r:id="rId7" imgW="2286000" imgH="368280" progId="Equation.DSMT4">
                  <p:embed/>
                  <p:pic>
                    <p:nvPicPr>
                      <p:cNvPr id="33" name="Object 12">
                        <a:extLst>
                          <a:ext uri="{FF2B5EF4-FFF2-40B4-BE49-F238E27FC236}">
                            <a16:creationId xmlns:a16="http://schemas.microsoft.com/office/drawing/2014/main" id="{8D8E1976-5DED-436C-8D53-800C97F2D7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665" y="3091220"/>
                        <a:ext cx="4040187" cy="6492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2">
            <a:extLst>
              <a:ext uri="{FF2B5EF4-FFF2-40B4-BE49-F238E27FC236}">
                <a16:creationId xmlns:a16="http://schemas.microsoft.com/office/drawing/2014/main" id="{024CFED3-41E0-46FF-B462-BCB2F31AAF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472670"/>
              </p:ext>
            </p:extLst>
          </p:nvPr>
        </p:nvGraphicFramePr>
        <p:xfrm>
          <a:off x="1223665" y="3860661"/>
          <a:ext cx="30273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37" name="Equation" r:id="rId9" imgW="1714320" imgH="253800" progId="Equation.DSMT4">
                  <p:embed/>
                </p:oleObj>
              </mc:Choice>
              <mc:Fallback>
                <p:oleObj name="Equation" r:id="rId9" imgW="1714320" imgH="253800" progId="Equation.DSMT4">
                  <p:embed/>
                  <p:pic>
                    <p:nvPicPr>
                      <p:cNvPr id="34" name="Object 12">
                        <a:extLst>
                          <a:ext uri="{FF2B5EF4-FFF2-40B4-BE49-F238E27FC236}">
                            <a16:creationId xmlns:a16="http://schemas.microsoft.com/office/drawing/2014/main" id="{E9748A80-096A-446A-94D4-687406A3E2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665" y="3860661"/>
                        <a:ext cx="3027363" cy="4476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">
            <a:extLst>
              <a:ext uri="{FF2B5EF4-FFF2-40B4-BE49-F238E27FC236}">
                <a16:creationId xmlns:a16="http://schemas.microsoft.com/office/drawing/2014/main" id="{0D873DB5-C099-40B9-8ADB-2A00022DF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504" y="4257481"/>
            <a:ext cx="828092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TW" dirty="0"/>
              <a:t>(Hint): When solving the ODE of </a:t>
            </a:r>
            <a:r>
              <a:rPr lang="en-US" altLang="zh-TW" i="1" dirty="0"/>
              <a:t>x</a:t>
            </a:r>
            <a:r>
              <a:rPr lang="en-US" altLang="zh-TW" dirty="0"/>
              <a:t>, the constant may be a function of </a:t>
            </a:r>
            <a:r>
              <a:rPr lang="en-US" altLang="zh-TW" i="1" dirty="0"/>
              <a:t>s</a:t>
            </a:r>
            <a:r>
              <a:rPr lang="en-US" altLang="zh-TW" dirty="0"/>
              <a:t>.  </a:t>
            </a:r>
            <a:endParaRPr lang="en-US" altLang="zh-TW" dirty="0">
              <a:sym typeface="Symbol" pitchFamily="18" charset="2"/>
            </a:endParaRPr>
          </a:p>
        </p:txBody>
      </p:sp>
      <p:sp>
        <p:nvSpPr>
          <p:cNvPr id="37" name="Rectangle 3">
            <a:extLst>
              <a:ext uri="{FF2B5EF4-FFF2-40B4-BE49-F238E27FC236}">
                <a16:creationId xmlns:a16="http://schemas.microsoft.com/office/drawing/2014/main" id="{9CEF8B8E-1667-45D2-8CD1-CF7B1AAAA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956" y="4906576"/>
            <a:ext cx="856895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TW" dirty="0"/>
              <a:t>(5) (a) Convert 1, </a:t>
            </a:r>
            <a:r>
              <a:rPr lang="en-US" altLang="zh-TW" i="1" dirty="0"/>
              <a:t>x</a:t>
            </a:r>
            <a:r>
              <a:rPr lang="en-US" altLang="zh-TW" dirty="0"/>
              <a:t>, and </a:t>
            </a:r>
            <a:r>
              <a:rPr lang="en-US" altLang="zh-TW" i="1" dirty="0"/>
              <a:t>x</a:t>
            </a:r>
            <a:r>
              <a:rPr lang="en-US" altLang="zh-TW" baseline="30000" dirty="0"/>
              <a:t>2</a:t>
            </a:r>
            <a:r>
              <a:rPr lang="en-US" altLang="zh-TW" dirty="0"/>
              <a:t> into an orthonormal function set for </a:t>
            </a:r>
            <a:r>
              <a:rPr lang="en-US" altLang="zh-TW" i="1" dirty="0"/>
              <a:t>x</a:t>
            </a:r>
            <a:r>
              <a:rPr lang="en-US" altLang="zh-TW" dirty="0"/>
              <a:t> </a:t>
            </a:r>
            <a:r>
              <a:rPr lang="en-US" altLang="zh-TW" dirty="0">
                <a:sym typeface="Symbol" panose="05050102010706020507" pitchFamily="18" charset="2"/>
              </a:rPr>
              <a:t> [0, 4].</a:t>
            </a:r>
            <a:r>
              <a:rPr lang="en-US" altLang="zh-TW" dirty="0"/>
              <a:t>  </a:t>
            </a:r>
            <a:endParaRPr lang="en-US" altLang="zh-TW" dirty="0">
              <a:sym typeface="Symbol" pitchFamily="18" charset="2"/>
            </a:endParaRP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65A8F312-2CF7-47C0-A2D6-6CC103C2A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968" y="5446788"/>
            <a:ext cx="85689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TW" dirty="0"/>
              <a:t>(b) Approximate min(</a:t>
            </a:r>
            <a:r>
              <a:rPr lang="en-US" altLang="zh-TW" i="1" dirty="0"/>
              <a:t>x</a:t>
            </a:r>
            <a:r>
              <a:rPr lang="en-US" altLang="zh-TW" dirty="0"/>
              <a:t>, 4-</a:t>
            </a:r>
            <a:r>
              <a:rPr lang="en-US" altLang="zh-TW" i="1" dirty="0"/>
              <a:t>x</a:t>
            </a:r>
            <a:r>
              <a:rPr lang="en-US" altLang="zh-TW" dirty="0"/>
              <a:t>) by a 2</a:t>
            </a:r>
            <a:r>
              <a:rPr lang="en-US" altLang="zh-TW" baseline="30000" dirty="0"/>
              <a:t>nd</a:t>
            </a:r>
            <a:r>
              <a:rPr lang="en-US" altLang="zh-TW" dirty="0"/>
              <a:t> order polynomial with the least mean</a:t>
            </a:r>
            <a:br>
              <a:rPr lang="en-US" altLang="zh-TW" dirty="0"/>
            </a:br>
            <a:r>
              <a:rPr lang="en-US" altLang="zh-TW" dirty="0"/>
              <a:t>     square error for </a:t>
            </a:r>
            <a:r>
              <a:rPr lang="en-US" altLang="zh-TW" i="1" dirty="0"/>
              <a:t>x</a:t>
            </a:r>
            <a:r>
              <a:rPr lang="en-US" altLang="zh-TW" dirty="0"/>
              <a:t> </a:t>
            </a:r>
            <a:r>
              <a:rPr lang="en-US" altLang="zh-TW" dirty="0">
                <a:sym typeface="Symbol" panose="05050102010706020507" pitchFamily="18" charset="2"/>
              </a:rPr>
              <a:t> [0, 4].</a:t>
            </a:r>
            <a:r>
              <a:rPr lang="en-US" altLang="zh-TW" dirty="0"/>
              <a:t>                                                  (20 scores)</a:t>
            </a:r>
            <a:endParaRPr lang="en-US" altLang="zh-TW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8510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412241" y="404664"/>
            <a:ext cx="628236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 altLang="zh-TW" dirty="0"/>
              <a:t>(6) Suppose that there is a set of five ‘discrete’ basis.  </a:t>
            </a:r>
          </a:p>
        </p:txBody>
      </p:sp>
      <p:graphicFrame>
        <p:nvGraphicFramePr>
          <p:cNvPr id="1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056134"/>
              </p:ext>
            </p:extLst>
          </p:nvPr>
        </p:nvGraphicFramePr>
        <p:xfrm>
          <a:off x="1619672" y="825550"/>
          <a:ext cx="116681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64" name="Equation" r:id="rId3" imgW="660240" imgH="253800" progId="Equation.DSMT4">
                  <p:embed/>
                </p:oleObj>
              </mc:Choice>
              <mc:Fallback>
                <p:oleObj name="Equation" r:id="rId3" imgW="660240" imgH="253800" progId="Equation.DSMT4">
                  <p:embed/>
                  <p:pic>
                    <p:nvPicPr>
                      <p:cNvPr id="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825550"/>
                        <a:ext cx="1166812" cy="4476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539552" y="3627392"/>
            <a:ext cx="79928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The codes should be handed out by </a:t>
            </a:r>
            <a:r>
              <a:rPr lang="en-US" altLang="zh-TW" dirty="0" err="1"/>
              <a:t>NTUCool</a:t>
            </a:r>
            <a:r>
              <a:rPr lang="en-US" altLang="zh-TW" dirty="0"/>
              <a:t>.                (20 scores)</a:t>
            </a:r>
            <a:endParaRPr lang="en-US" altLang="zh-TW" dirty="0">
              <a:sym typeface="Symbol" pitchFamily="18" charset="2"/>
            </a:endParaRPr>
          </a:p>
        </p:txBody>
      </p:sp>
      <p:graphicFrame>
        <p:nvGraphicFramePr>
          <p:cNvPr id="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045576"/>
              </p:ext>
            </p:extLst>
          </p:nvPr>
        </p:nvGraphicFramePr>
        <p:xfrm>
          <a:off x="3470275" y="869950"/>
          <a:ext cx="19526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65" name="Equation" r:id="rId5" imgW="1104840" imgH="203040" progId="Equation.DSMT4">
                  <p:embed/>
                </p:oleObj>
              </mc:Choice>
              <mc:Fallback>
                <p:oleObj name="Equation" r:id="rId5" imgW="1104840" imgH="203040" progId="Equation.DSMT4">
                  <p:embed/>
                  <p:pic>
                    <p:nvPicPr>
                      <p:cNvPr id="1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0275" y="869950"/>
                        <a:ext cx="1952625" cy="3587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179542"/>
              </p:ext>
            </p:extLst>
          </p:nvPr>
        </p:nvGraphicFramePr>
        <p:xfrm>
          <a:off x="3570288" y="1309688"/>
          <a:ext cx="14811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66" name="Equation" r:id="rId7" imgW="838080" imgH="203040" progId="Equation.DSMT4">
                  <p:embed/>
                </p:oleObj>
              </mc:Choice>
              <mc:Fallback>
                <p:oleObj name="Equation" r:id="rId7" imgW="838080" imgH="203040" progId="Equation.DSMT4">
                  <p:embed/>
                  <p:pic>
                    <p:nvPicPr>
                      <p:cNvPr id="1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288" y="1309688"/>
                        <a:ext cx="1481137" cy="3587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/>
          <p:cNvSpPr/>
          <p:nvPr/>
        </p:nvSpPr>
        <p:spPr>
          <a:xfrm>
            <a:off x="539552" y="1748175"/>
            <a:ext cx="77768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(a) Write a code to use the Gram-Schmidt method to convert </a:t>
            </a:r>
            <a:r>
              <a:rPr lang="en-US" altLang="zh-TW" i="1" dirty="0"/>
              <a:t>b</a:t>
            </a:r>
            <a:r>
              <a:rPr lang="en-US" altLang="zh-TW" i="1" baseline="-25000" dirty="0"/>
              <a:t>k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</a:t>
            </a:r>
            <a:br>
              <a:rPr lang="en-US" altLang="zh-TW" dirty="0"/>
            </a:br>
            <a:r>
              <a:rPr lang="en-US" altLang="zh-TW" dirty="0"/>
              <a:t>    (</a:t>
            </a:r>
            <a:r>
              <a:rPr lang="en-US" altLang="zh-TW" i="1" dirty="0"/>
              <a:t>k</a:t>
            </a:r>
            <a:r>
              <a:rPr lang="en-US" altLang="zh-TW" dirty="0"/>
              <a:t> = 0~4) into an orthonormal set.  </a:t>
            </a:r>
            <a:endParaRPr lang="en-US" altLang="zh-TW" dirty="0">
              <a:sym typeface="Symbol" pitchFamily="18" charset="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39552" y="2638683"/>
            <a:ext cx="77768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(b) Write a code to use the Gram-Schmidt method to convert </a:t>
            </a:r>
            <a:r>
              <a:rPr lang="en-US" altLang="zh-TW" i="1" dirty="0"/>
              <a:t>b</a:t>
            </a:r>
            <a:r>
              <a:rPr lang="en-US" altLang="zh-TW" i="1" baseline="-25000" dirty="0"/>
              <a:t>k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</a:t>
            </a:r>
            <a:br>
              <a:rPr lang="en-US" altLang="zh-TW" dirty="0"/>
            </a:br>
            <a:r>
              <a:rPr lang="en-US" altLang="zh-TW" dirty="0"/>
              <a:t>    (</a:t>
            </a:r>
            <a:r>
              <a:rPr lang="en-US" altLang="zh-TW" i="1" dirty="0"/>
              <a:t>k</a:t>
            </a:r>
            <a:r>
              <a:rPr lang="en-US" altLang="zh-TW" dirty="0"/>
              <a:t> = 0~4) into an orthonormal set if the weight is </a:t>
            </a:r>
            <a:r>
              <a:rPr lang="en-US" altLang="zh-TW" i="1" dirty="0"/>
              <a:t>w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= 1 – |</a:t>
            </a:r>
            <a:r>
              <a:rPr lang="en-US" altLang="zh-TW" i="1" dirty="0"/>
              <a:t>n</a:t>
            </a:r>
            <a:r>
              <a:rPr lang="en-US" altLang="zh-TW" dirty="0"/>
              <a:t>|/7.  </a:t>
            </a:r>
            <a:endParaRPr lang="en-US" altLang="zh-TW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42177579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22163</TotalTime>
  <Words>286</Words>
  <Application>Microsoft Office PowerPoint</Application>
  <PresentationFormat>如螢幕大小 (4:3)</PresentationFormat>
  <Paragraphs>19</Paragraphs>
  <Slides>3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新細明體</vt:lpstr>
      <vt:lpstr>標楷體</vt:lpstr>
      <vt:lpstr>Arial</vt:lpstr>
      <vt:lpstr>Symbol</vt:lpstr>
      <vt:lpstr>Times New Roman</vt:lpstr>
      <vt:lpstr>預設簡報設計</vt:lpstr>
      <vt:lpstr>Equation</vt:lpstr>
      <vt:lpstr>MathType 7.0 Equation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DJJ</dc:creator>
  <cp:lastModifiedBy>user</cp:lastModifiedBy>
  <cp:revision>2546</cp:revision>
  <dcterms:created xsi:type="dcterms:W3CDTF">2007-12-10T14:35:13Z</dcterms:created>
  <dcterms:modified xsi:type="dcterms:W3CDTF">2024-03-29T09:32:43Z</dcterms:modified>
</cp:coreProperties>
</file>