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846" r:id="rId2"/>
    <p:sldId id="847" r:id="rId3"/>
  </p:sldIdLst>
  <p:sldSz cx="9144000" cy="6858000" type="screen4x3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sz="2200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33FF"/>
    <a:srgbClr val="0432FF"/>
    <a:srgbClr val="FF0000"/>
    <a:srgbClr val="996633"/>
    <a:srgbClr val="800000"/>
    <a:srgbClr val="00CCFF"/>
    <a:srgbClr val="0066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00" autoAdjust="0"/>
  </p:normalViewPr>
  <p:slideViewPr>
    <p:cSldViewPr>
      <p:cViewPr varScale="1">
        <p:scale>
          <a:sx n="62" d="100"/>
          <a:sy n="62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0CD2DFF-C1C6-450A-B367-E44228138B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3DCF3-6001-4195-98AA-3FD088CA0C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733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47798-0B5C-4A44-B9D4-B533B69341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9791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02ADD-BCFB-421C-94AA-56CAF7BA8A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342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DC484-6E8E-4D2B-AFBA-F9C3B89ABC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941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A0EBB-DF1C-4689-84CA-679C2FB686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323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41AF5-650E-40E2-AB1E-D9806173C0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47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FACF5-D025-4A79-A500-0C26DB0B59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868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43888" y="188913"/>
            <a:ext cx="730250" cy="476250"/>
          </a:xfrm>
        </p:spPr>
        <p:txBody>
          <a:bodyPr/>
          <a:lstStyle>
            <a:lvl1pPr>
              <a:defRPr>
                <a:solidFill>
                  <a:srgbClr val="3333FF"/>
                </a:solidFill>
              </a:defRPr>
            </a:lvl1pPr>
          </a:lstStyle>
          <a:p>
            <a:pPr>
              <a:defRPr/>
            </a:pPr>
            <a:fld id="{6D880DC3-934A-4978-85AB-444872BAA8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385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43888" y="188913"/>
            <a:ext cx="730250" cy="476250"/>
          </a:xfrm>
        </p:spPr>
        <p:txBody>
          <a:bodyPr/>
          <a:lstStyle>
            <a:lvl1pPr>
              <a:defRPr>
                <a:solidFill>
                  <a:srgbClr val="3333FF"/>
                </a:solidFill>
              </a:defRPr>
            </a:lvl1pPr>
          </a:lstStyle>
          <a:p>
            <a:pPr>
              <a:defRPr/>
            </a:pPr>
            <a:fld id="{EE10301E-A7EA-4E5F-BF32-085E703B96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13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57C31-FE0B-4FF9-818C-F846DC83B9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78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44845-9DCA-4D51-BE79-08800216B1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720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EF4B4D9-69C9-4812-8A17-D932F28CF2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42" r:id="rId6"/>
    <p:sldLayoutId id="2147483943" r:id="rId7"/>
    <p:sldLayoutId id="2147483938" r:id="rId8"/>
    <p:sldLayoutId id="2147483939" r:id="rId9"/>
    <p:sldLayoutId id="2147483940" r:id="rId10"/>
    <p:sldLayoutId id="214748394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50824" y="270499"/>
            <a:ext cx="43931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3333FF"/>
                </a:solidFill>
                <a:ea typeface="標楷體" pitchFamily="65" charset="-120"/>
              </a:rPr>
              <a:t>Homework 3  (Due: May 14</a:t>
            </a:r>
            <a:r>
              <a:rPr lang="en-US" altLang="zh-TW" b="1" baseline="30000" dirty="0">
                <a:solidFill>
                  <a:srgbClr val="3333FF"/>
                </a:solidFill>
                <a:ea typeface="標楷體" pitchFamily="65" charset="-120"/>
              </a:rPr>
              <a:t>th</a:t>
            </a:r>
            <a:r>
              <a:rPr lang="en-US" altLang="zh-TW" b="1" dirty="0">
                <a:solidFill>
                  <a:srgbClr val="3333FF"/>
                </a:solidFill>
                <a:ea typeface="標楷體" pitchFamily="65" charset="-120"/>
              </a:rPr>
              <a:t>)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0F372DD-6996-4BE7-B08D-F2D95E2AA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34" y="1255591"/>
            <a:ext cx="831693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altLang="zh-TW" dirty="0"/>
              <a:t>(a)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exp(-</a:t>
            </a:r>
            <a:r>
              <a:rPr lang="en-US" altLang="zh-TW" i="1" dirty="0">
                <a:sym typeface="Symbol" panose="05050102010706020507" pitchFamily="18" charset="2"/>
              </a:rPr>
              <a:t> </a:t>
            </a:r>
            <a:r>
              <a:rPr lang="en-US" altLang="zh-TW" i="1" dirty="0"/>
              <a:t>x</a:t>
            </a:r>
            <a:r>
              <a:rPr lang="en-US" altLang="zh-TW" baseline="30000" dirty="0"/>
              <a:t>2</a:t>
            </a:r>
            <a:r>
              <a:rPr lang="en-US" altLang="zh-TW" dirty="0"/>
              <a:t>/2)(</a:t>
            </a:r>
            <a:r>
              <a:rPr lang="en-US" altLang="zh-TW" i="1" dirty="0">
                <a:sym typeface="Symbol" panose="05050102010706020507" pitchFamily="18" charset="2"/>
              </a:rPr>
              <a:t>x</a:t>
            </a:r>
            <a:r>
              <a:rPr lang="en-US" altLang="zh-TW" baseline="30000" dirty="0">
                <a:sym typeface="Symbol" panose="05050102010706020507" pitchFamily="18" charset="2"/>
              </a:rPr>
              <a:t>3</a:t>
            </a:r>
            <a:r>
              <a:rPr lang="en-US" altLang="zh-TW" dirty="0">
                <a:sym typeface="Symbol" panose="05050102010706020507" pitchFamily="18" charset="2"/>
              </a:rPr>
              <a:t>+</a:t>
            </a:r>
            <a:r>
              <a:rPr lang="en-US" altLang="zh-TW" i="1" dirty="0">
                <a:sym typeface="Symbol" panose="05050102010706020507" pitchFamily="18" charset="2"/>
              </a:rPr>
              <a:t>x</a:t>
            </a:r>
            <a:r>
              <a:rPr lang="en-US" altLang="zh-TW" dirty="0">
                <a:sym typeface="Symbol" panose="05050102010706020507" pitchFamily="18" charset="2"/>
              </a:rPr>
              <a:t>)</a:t>
            </a:r>
            <a:endParaRPr lang="en-US" altLang="zh-TW" dirty="0"/>
          </a:p>
          <a:p>
            <a:pPr algn="just">
              <a:spcBef>
                <a:spcPts val="1200"/>
              </a:spcBef>
            </a:pPr>
            <a:r>
              <a:rPr lang="en-US" altLang="zh-TW" dirty="0"/>
              <a:t>(b)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sin(</a:t>
            </a:r>
            <a:r>
              <a:rPr lang="en-US" altLang="zh-TW" i="1" dirty="0">
                <a:sym typeface="Symbol" panose="05050102010706020507" pitchFamily="18" charset="2"/>
              </a:rPr>
              <a:t> </a:t>
            </a:r>
            <a:r>
              <a:rPr lang="en-US" altLang="zh-TW" i="1" dirty="0"/>
              <a:t>x</a:t>
            </a:r>
            <a:r>
              <a:rPr lang="en-US" altLang="zh-TW" dirty="0"/>
              <a:t>/6)  for 0 &lt; </a:t>
            </a:r>
            <a:r>
              <a:rPr lang="en-US" altLang="zh-TW" i="1" dirty="0"/>
              <a:t>x</a:t>
            </a:r>
            <a:r>
              <a:rPr lang="en-US" altLang="zh-TW" dirty="0"/>
              <a:t> &lt; 6,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0 otherwise</a:t>
            </a:r>
            <a:endParaRPr lang="en-US" altLang="zh-TW" dirty="0">
              <a:sym typeface="Symbol" panose="05050102010706020507" pitchFamily="18" charset="2"/>
            </a:endParaRPr>
          </a:p>
          <a:p>
            <a:pPr algn="just">
              <a:spcBef>
                <a:spcPts val="1200"/>
              </a:spcBef>
            </a:pPr>
            <a:r>
              <a:rPr lang="en-US" altLang="zh-TW" dirty="0"/>
              <a:t>(c)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–</a:t>
            </a:r>
            <a:r>
              <a:rPr lang="en-US" altLang="zh-TW" i="1" dirty="0"/>
              <a:t>x</a:t>
            </a:r>
            <a:r>
              <a:rPr lang="en-US" altLang="zh-TW" dirty="0"/>
              <a:t> for -1 &lt; </a:t>
            </a:r>
            <a:r>
              <a:rPr lang="en-US" altLang="zh-TW" i="1" dirty="0"/>
              <a:t>x</a:t>
            </a:r>
            <a:r>
              <a:rPr lang="en-US" altLang="zh-TW" dirty="0"/>
              <a:t> &lt; 1,  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</a:t>
            </a:r>
            <a:r>
              <a:rPr lang="en-US" altLang="zh-TW" i="1" dirty="0"/>
              <a:t>x</a:t>
            </a:r>
            <a:r>
              <a:rPr lang="en-US" altLang="zh-TW" dirty="0"/>
              <a:t>–2  for 1 &lt; </a:t>
            </a:r>
            <a:r>
              <a:rPr lang="en-US" altLang="zh-TW" i="1" dirty="0"/>
              <a:t>x</a:t>
            </a:r>
            <a:r>
              <a:rPr lang="en-US" altLang="zh-TW" dirty="0"/>
              <a:t> &lt; 2,  </a:t>
            </a:r>
          </a:p>
          <a:p>
            <a:pPr algn="just">
              <a:spcBef>
                <a:spcPts val="1200"/>
              </a:spcBef>
            </a:pPr>
            <a:r>
              <a:rPr lang="en-US" altLang="zh-TW" i="1" dirty="0"/>
              <a:t>     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2+</a:t>
            </a:r>
            <a:r>
              <a:rPr lang="en-US" altLang="zh-TW" i="1" dirty="0"/>
              <a:t>x</a:t>
            </a:r>
            <a:r>
              <a:rPr lang="en-US" altLang="zh-TW" dirty="0"/>
              <a:t>  for  -2 &lt; </a:t>
            </a:r>
            <a:r>
              <a:rPr lang="en-US" altLang="zh-TW" i="1" dirty="0"/>
              <a:t>x</a:t>
            </a:r>
            <a:r>
              <a:rPr lang="en-US" altLang="zh-TW" dirty="0"/>
              <a:t> &lt; -1,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0 otherwise.</a:t>
            </a:r>
          </a:p>
          <a:p>
            <a:pPr algn="just">
              <a:spcBef>
                <a:spcPts val="1200"/>
              </a:spcBef>
            </a:pPr>
            <a:r>
              <a:rPr lang="en-US" altLang="zh-TW" dirty="0"/>
              <a:t>(d)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 </a:t>
            </a:r>
            <a:r>
              <a:rPr lang="en-US" altLang="zh-TW" i="1" dirty="0">
                <a:sym typeface="Symbol" panose="05050102010706020507" pitchFamily="18" charset="2"/>
              </a:rPr>
              <a:t></a:t>
            </a:r>
            <a:r>
              <a:rPr lang="en-US" altLang="zh-TW" dirty="0">
                <a:sym typeface="Symbol" panose="05050102010706020507" pitchFamily="18" charset="2"/>
              </a:rPr>
              <a:t>(sin(</a:t>
            </a:r>
            <a:r>
              <a:rPr lang="en-US" altLang="zh-TW" i="1" dirty="0">
                <a:sym typeface="Symbol" panose="05050102010706020507" pitchFamily="18" charset="2"/>
              </a:rPr>
              <a:t>x</a:t>
            </a:r>
            <a:r>
              <a:rPr lang="en-US" altLang="zh-TW" dirty="0">
                <a:sym typeface="Symbol" panose="05050102010706020507" pitchFamily="18" charset="2"/>
              </a:rPr>
              <a:t>))         </a:t>
            </a:r>
            <a:r>
              <a:rPr lang="en-US" altLang="zh-TW" dirty="0"/>
              <a:t>                                                     (40 scores)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3C7BCE1-0D4B-4833-AF2B-0BEB09133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08" y="3856274"/>
            <a:ext cx="79935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zh-TW" dirty="0"/>
              <a:t>(2) Determine the 2D Fourier transform of</a:t>
            </a:r>
          </a:p>
        </p:txBody>
      </p:sp>
      <p:graphicFrame>
        <p:nvGraphicFramePr>
          <p:cNvPr id="18" name="Object 15">
            <a:extLst>
              <a:ext uri="{FF2B5EF4-FFF2-40B4-BE49-F238E27FC236}">
                <a16:creationId xmlns:a16="http://schemas.microsoft.com/office/drawing/2014/main" id="{27533CD4-86B9-4D9E-A105-8BAB26CBCC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997411"/>
              </p:ext>
            </p:extLst>
          </p:nvPr>
        </p:nvGraphicFramePr>
        <p:xfrm>
          <a:off x="523429" y="4281335"/>
          <a:ext cx="6527801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6591240" imgH="647640" progId="Equation.DSMT4">
                  <p:embed/>
                </p:oleObj>
              </mc:Choice>
              <mc:Fallback>
                <p:oleObj name="Equation" r:id="rId3" imgW="6591240" imgH="647640" progId="Equation.DSMT4">
                  <p:embed/>
                  <p:pic>
                    <p:nvPicPr>
                      <p:cNvPr id="17" name="Object 15">
                        <a:extLst>
                          <a:ext uri="{FF2B5EF4-FFF2-40B4-BE49-F238E27FC236}">
                            <a16:creationId xmlns:a16="http://schemas.microsoft.com/office/drawing/2014/main" id="{9B2E2107-5313-43C5-954A-7C98B21D70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429" y="4281335"/>
                        <a:ext cx="6527801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>
            <a:extLst>
              <a:ext uri="{FF2B5EF4-FFF2-40B4-BE49-F238E27FC236}">
                <a16:creationId xmlns:a16="http://schemas.microsoft.com/office/drawing/2014/main" id="{8A4F3AE5-731B-4896-88B4-A93AB5ED3DC4}"/>
              </a:ext>
            </a:extLst>
          </p:cNvPr>
          <p:cNvSpPr/>
          <p:nvPr/>
        </p:nvSpPr>
        <p:spPr>
          <a:xfrm>
            <a:off x="7031708" y="4895657"/>
            <a:ext cx="15007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(10 scores) </a:t>
            </a:r>
            <a:endParaRPr lang="zh-TW" alt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A87FBD3D-7741-4943-A81F-9A78FAC7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120" y="5141129"/>
            <a:ext cx="719692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zh-TW" dirty="0"/>
              <a:t>(3) Determine the 30-point DFT of </a:t>
            </a:r>
            <a:r>
              <a:rPr lang="en-US" altLang="zh-TW" i="1" dirty="0"/>
              <a:t>g</a:t>
            </a:r>
            <a:r>
              <a:rPr lang="en-US" altLang="zh-TW" dirty="0"/>
              <a:t>[</a:t>
            </a:r>
            <a:r>
              <a:rPr lang="en-US" altLang="zh-TW" i="1" dirty="0"/>
              <a:t>n</a:t>
            </a:r>
            <a:r>
              <a:rPr lang="en-US" altLang="zh-TW" dirty="0"/>
              <a:t>] where</a:t>
            </a:r>
          </a:p>
        </p:txBody>
      </p:sp>
      <p:graphicFrame>
        <p:nvGraphicFramePr>
          <p:cNvPr id="20" name="Object 15">
            <a:extLst>
              <a:ext uri="{FF2B5EF4-FFF2-40B4-BE49-F238E27FC236}">
                <a16:creationId xmlns:a16="http://schemas.microsoft.com/office/drawing/2014/main" id="{660B9698-C1C4-4B71-8D40-815581EBE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280027"/>
              </p:ext>
            </p:extLst>
          </p:nvPr>
        </p:nvGraphicFramePr>
        <p:xfrm>
          <a:off x="523429" y="5724977"/>
          <a:ext cx="70564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7124400" imgH="368280" progId="Equation.DSMT4">
                  <p:embed/>
                </p:oleObj>
              </mc:Choice>
              <mc:Fallback>
                <p:oleObj name="Equation" r:id="rId5" imgW="7124400" imgH="368280" progId="Equation.DSMT4">
                  <p:embed/>
                  <p:pic>
                    <p:nvPicPr>
                      <p:cNvPr id="18" name="Object 15">
                        <a:extLst>
                          <a:ext uri="{FF2B5EF4-FFF2-40B4-BE49-F238E27FC236}">
                            <a16:creationId xmlns:a16="http://schemas.microsoft.com/office/drawing/2014/main" id="{27533CD4-86B9-4D9E-A105-8BAB26CBCC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429" y="5724977"/>
                        <a:ext cx="70564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矩形 20">
            <a:extLst>
              <a:ext uri="{FF2B5EF4-FFF2-40B4-BE49-F238E27FC236}">
                <a16:creationId xmlns:a16="http://schemas.microsoft.com/office/drawing/2014/main" id="{FDD6E306-01EC-4532-9AC8-8864D806C52B}"/>
              </a:ext>
            </a:extLst>
          </p:cNvPr>
          <p:cNvSpPr/>
          <p:nvPr/>
        </p:nvSpPr>
        <p:spPr>
          <a:xfrm>
            <a:off x="7051230" y="6155760"/>
            <a:ext cx="150073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(10 scores) 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72E6838-6924-46AF-A1B9-8ECEFA653398}"/>
              </a:ext>
            </a:extLst>
          </p:cNvPr>
          <p:cNvSpPr/>
          <p:nvPr/>
        </p:nvSpPr>
        <p:spPr>
          <a:xfrm>
            <a:off x="161414" y="854347"/>
            <a:ext cx="78669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zh-TW" dirty="0"/>
              <a:t>(1) Determine the Fourier transform of the following functions.</a:t>
            </a:r>
          </a:p>
        </p:txBody>
      </p:sp>
    </p:spTree>
    <p:extLst>
      <p:ext uri="{BB962C8B-B14F-4D97-AF65-F5344CB8AC3E}">
        <p14:creationId xmlns:p14="http://schemas.microsoft.com/office/powerpoint/2010/main" val="2565594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>
            <a:extLst>
              <a:ext uri="{FF2B5EF4-FFF2-40B4-BE49-F238E27FC236}">
                <a16:creationId xmlns:a16="http://schemas.microsoft.com/office/drawing/2014/main" id="{0FB94E6E-BD3B-436C-8BC4-6164080D8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332656"/>
            <a:ext cx="79935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zh-TW" dirty="0"/>
              <a:t>(4) Determine the following convolutions. 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988C68E-395B-421E-9AF2-F2ED8455D4C8}"/>
              </a:ext>
            </a:extLst>
          </p:cNvPr>
          <p:cNvSpPr/>
          <p:nvPr/>
        </p:nvSpPr>
        <p:spPr>
          <a:xfrm>
            <a:off x="900288" y="763543"/>
            <a:ext cx="74168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altLang="zh-TW" dirty="0"/>
              <a:t>(a) sin(5</a:t>
            </a:r>
            <a:r>
              <a:rPr lang="en-US" altLang="zh-TW" i="1" dirty="0">
                <a:sym typeface="Symbol" panose="05050102010706020507" pitchFamily="18" charset="2"/>
              </a:rPr>
              <a:t></a:t>
            </a:r>
            <a:r>
              <a:rPr lang="en-US" altLang="zh-TW" i="1" dirty="0"/>
              <a:t>x</a:t>
            </a:r>
            <a:r>
              <a:rPr lang="en-US" altLang="zh-TW" dirty="0"/>
              <a:t>)cos(3</a:t>
            </a:r>
            <a:r>
              <a:rPr lang="en-US" altLang="zh-TW" i="1" dirty="0">
                <a:sym typeface="Symbol" panose="05050102010706020507" pitchFamily="18" charset="2"/>
              </a:rPr>
              <a:t> </a:t>
            </a:r>
            <a:r>
              <a:rPr lang="en-US" altLang="zh-TW" i="1" dirty="0"/>
              <a:t>x</a:t>
            </a:r>
            <a:r>
              <a:rPr lang="en-US" altLang="zh-TW" dirty="0"/>
              <a:t>) * </a:t>
            </a:r>
            <a:r>
              <a:rPr lang="en-US" altLang="zh-TW" dirty="0" err="1"/>
              <a:t>sinc</a:t>
            </a:r>
            <a:r>
              <a:rPr lang="en-US" altLang="zh-TW" dirty="0"/>
              <a:t>(5</a:t>
            </a:r>
            <a:r>
              <a:rPr lang="en-US" altLang="zh-TW" i="1" dirty="0"/>
              <a:t>x</a:t>
            </a:r>
            <a:r>
              <a:rPr lang="en-US" altLang="zh-TW" dirty="0"/>
              <a:t>) * </a:t>
            </a:r>
            <a:r>
              <a:rPr lang="en-US" altLang="zh-TW" dirty="0" err="1"/>
              <a:t>sinc</a:t>
            </a:r>
            <a:r>
              <a:rPr lang="en-US" altLang="zh-TW" dirty="0"/>
              <a:t>(10</a:t>
            </a:r>
            <a:r>
              <a:rPr lang="en-US" altLang="zh-TW" i="1" dirty="0"/>
              <a:t>x</a:t>
            </a:r>
            <a:r>
              <a:rPr lang="en-US" altLang="zh-TW" dirty="0"/>
              <a:t>)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01F82D7-52DF-40CA-9105-720DA2E68E16}"/>
              </a:ext>
            </a:extLst>
          </p:cNvPr>
          <p:cNvSpPr/>
          <p:nvPr/>
        </p:nvSpPr>
        <p:spPr>
          <a:xfrm>
            <a:off x="932531" y="1332927"/>
            <a:ext cx="77048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altLang="zh-TW" dirty="0"/>
              <a:t>(b) </a:t>
            </a:r>
            <a:r>
              <a:rPr lang="en-US" altLang="zh-TW" i="1" dirty="0">
                <a:sym typeface="Symbol" panose="05050102010706020507" pitchFamily="18" charset="2"/>
              </a:rPr>
              <a:t></a:t>
            </a:r>
            <a:r>
              <a:rPr lang="en-US" altLang="zh-TW" dirty="0">
                <a:sym typeface="Symbol" panose="05050102010706020507" pitchFamily="18" charset="2"/>
              </a:rPr>
              <a:t> </a:t>
            </a:r>
            <a:r>
              <a:rPr lang="en-US" altLang="zh-TW" i="1" dirty="0"/>
              <a:t>(x</a:t>
            </a:r>
            <a:r>
              <a:rPr lang="en-US" altLang="zh-TW" dirty="0"/>
              <a:t>) * </a:t>
            </a:r>
            <a:r>
              <a:rPr lang="en-US" altLang="zh-TW" i="1" dirty="0">
                <a:sym typeface="Symbol" panose="05050102010706020507" pitchFamily="18" charset="2"/>
              </a:rPr>
              <a:t></a:t>
            </a:r>
            <a:r>
              <a:rPr lang="en-US" altLang="zh-TW" dirty="0"/>
              <a:t>(2</a:t>
            </a:r>
            <a:r>
              <a:rPr lang="en-US" altLang="zh-TW" i="1" dirty="0"/>
              <a:t>x</a:t>
            </a:r>
            <a:r>
              <a:rPr lang="en-US" altLang="zh-TW" dirty="0"/>
              <a:t>) * </a:t>
            </a:r>
            <a:r>
              <a:rPr lang="en-US" altLang="zh-TW" i="1" dirty="0">
                <a:sym typeface="Symbol" panose="05050102010706020507" pitchFamily="18" charset="2"/>
              </a:rPr>
              <a:t>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–3) * exp(– </a:t>
            </a:r>
            <a:r>
              <a:rPr lang="en-US" altLang="zh-TW" i="1" dirty="0">
                <a:sym typeface="Symbol" panose="05050102010706020507" pitchFamily="18" charset="2"/>
              </a:rPr>
              <a:t>x</a:t>
            </a:r>
            <a:r>
              <a:rPr lang="en-US" altLang="zh-TW" baseline="30000" dirty="0">
                <a:sym typeface="Symbol" panose="05050102010706020507" pitchFamily="18" charset="2"/>
              </a:rPr>
              <a:t>2</a:t>
            </a:r>
            <a:r>
              <a:rPr lang="en-US" altLang="zh-TW" dirty="0">
                <a:sym typeface="Symbol" panose="05050102010706020507" pitchFamily="18" charset="2"/>
              </a:rPr>
              <a:t>)                         </a:t>
            </a:r>
            <a:r>
              <a:rPr lang="en-US" altLang="zh-TW" dirty="0"/>
              <a:t>(20 scores)</a:t>
            </a:r>
            <a:r>
              <a:rPr lang="en-US" altLang="zh-TW" dirty="0">
                <a:sym typeface="Symbol" panose="05050102010706020507" pitchFamily="18" charset="2"/>
              </a:rPr>
              <a:t> </a:t>
            </a:r>
            <a:r>
              <a:rPr lang="en-US" altLang="zh-TW" dirty="0"/>
              <a:t>   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D0E7BB87-505E-4BFC-A901-1E0763E60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132856"/>
            <a:ext cx="777298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en-US" altLang="zh-TW" dirty="0"/>
              <a:t>(5) Using a </a:t>
            </a:r>
            <a:r>
              <a:rPr lang="en-US" altLang="zh-TW" dirty="0" err="1"/>
              <a:t>Matlab</a:t>
            </a:r>
            <a:r>
              <a:rPr lang="en-US" altLang="zh-TW" dirty="0"/>
              <a:t> or Python code to determine the continuous Fourier transform of the following functions by the DFT. 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9005FCCC-9290-49EC-9272-AAA3A04F335C}"/>
              </a:ext>
            </a:extLst>
          </p:cNvPr>
          <p:cNvSpPr/>
          <p:nvPr/>
        </p:nvSpPr>
        <p:spPr>
          <a:xfrm>
            <a:off x="565189" y="4424846"/>
            <a:ext cx="79928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TW" dirty="0"/>
              <a:t>The results should be plotted. The codes should be handed out by </a:t>
            </a:r>
            <a:r>
              <a:rPr lang="en-US" altLang="zh-TW" dirty="0" err="1"/>
              <a:t>NTUCool</a:t>
            </a:r>
            <a:r>
              <a:rPr lang="en-US" altLang="zh-TW" dirty="0"/>
              <a:t>.                                                                          (20 scores)</a:t>
            </a:r>
            <a:endParaRPr lang="en-US" altLang="zh-TW" dirty="0">
              <a:sym typeface="Symbol" pitchFamily="18" charset="2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FE901FEA-9331-4048-874E-18FF61AFB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89" y="2855658"/>
            <a:ext cx="77729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en-US" altLang="zh-TW" dirty="0"/>
              <a:t>(a)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exp(– |</a:t>
            </a:r>
            <a:r>
              <a:rPr lang="en-US" altLang="zh-TW" i="1" dirty="0">
                <a:sym typeface="Symbol" panose="05050102010706020507" pitchFamily="18" charset="2"/>
              </a:rPr>
              <a:t>x|</a:t>
            </a:r>
            <a:r>
              <a:rPr lang="en-US" altLang="zh-TW" baseline="30000" dirty="0">
                <a:sym typeface="Symbol" panose="05050102010706020507" pitchFamily="18" charset="2"/>
              </a:rPr>
              <a:t>0.5</a:t>
            </a:r>
            <a:r>
              <a:rPr lang="en-US" altLang="zh-TW" dirty="0">
                <a:sym typeface="Symbol" panose="05050102010706020507" pitchFamily="18" charset="2"/>
              </a:rPr>
              <a:t>) </a:t>
            </a:r>
            <a:r>
              <a:rPr lang="en-US" altLang="zh-TW" dirty="0"/>
              <a:t>– </a:t>
            </a:r>
            <a:r>
              <a:rPr lang="en-US" altLang="zh-TW" dirty="0">
                <a:sym typeface="Symbol" panose="05050102010706020507" pitchFamily="18" charset="2"/>
              </a:rPr>
              <a:t> </a:t>
            </a:r>
            <a:r>
              <a:rPr lang="en-US" altLang="zh-TW" dirty="0"/>
              <a:t>exp(–2</a:t>
            </a:r>
            <a:r>
              <a:rPr lang="en-US" altLang="zh-TW" dirty="0">
                <a:sym typeface="Symbol" panose="05050102010706020507" pitchFamily="18" charset="2"/>
              </a:rPr>
              <a:t>) </a:t>
            </a:r>
            <a:r>
              <a:rPr lang="en-US" altLang="zh-TW" dirty="0"/>
              <a:t>, for -4 &lt; </a:t>
            </a:r>
            <a:r>
              <a:rPr lang="en-US" altLang="zh-TW" i="1" dirty="0"/>
              <a:t>x</a:t>
            </a:r>
            <a:r>
              <a:rPr lang="en-US" altLang="zh-TW" dirty="0"/>
              <a:t> &lt;4, </a:t>
            </a:r>
          </a:p>
          <a:p>
            <a:pPr algn="just">
              <a:spcBef>
                <a:spcPts val="600"/>
              </a:spcBef>
            </a:pPr>
            <a:r>
              <a:rPr lang="en-US" altLang="zh-TW" i="1" dirty="0"/>
              <a:t>      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0 otherwise, </a:t>
            </a:r>
            <a:r>
              <a:rPr lang="en-US" altLang="zh-TW" dirty="0">
                <a:sym typeface="Symbol" panose="05050102010706020507" pitchFamily="18" charset="2"/>
              </a:rPr>
              <a:t></a:t>
            </a:r>
            <a:r>
              <a:rPr lang="en-US" altLang="zh-TW" i="1" baseline="-25000" dirty="0">
                <a:sym typeface="Symbol" panose="05050102010706020507" pitchFamily="18" charset="2"/>
              </a:rPr>
              <a:t>x</a:t>
            </a:r>
            <a:r>
              <a:rPr lang="en-US" altLang="zh-TW" dirty="0">
                <a:sym typeface="Symbol" panose="05050102010706020507" pitchFamily="18" charset="2"/>
              </a:rPr>
              <a:t> = 0.05. </a:t>
            </a:r>
            <a:endParaRPr lang="en-US" altLang="zh-TW" dirty="0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B44A786B-37AB-4A0E-B6D4-4519E2999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89" y="3740095"/>
            <a:ext cx="77729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en-US" altLang="zh-TW" dirty="0"/>
              <a:t>(b)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sin(</a:t>
            </a:r>
            <a:r>
              <a:rPr lang="en-US" altLang="zh-TW" i="1" dirty="0">
                <a:sym typeface="Symbol" panose="05050102010706020507" pitchFamily="18" charset="2"/>
              </a:rPr>
              <a:t>x</a:t>
            </a:r>
            <a:r>
              <a:rPr lang="en-US" altLang="zh-TW" baseline="30000" dirty="0">
                <a:sym typeface="Symbol" panose="05050102010706020507" pitchFamily="18" charset="2"/>
              </a:rPr>
              <a:t>2</a:t>
            </a:r>
            <a:r>
              <a:rPr lang="en-US" altLang="zh-TW" dirty="0">
                <a:sym typeface="Symbol" panose="05050102010706020507" pitchFamily="18" charset="2"/>
              </a:rPr>
              <a:t>/9)</a:t>
            </a:r>
            <a:r>
              <a:rPr lang="en-US" altLang="zh-TW" dirty="0"/>
              <a:t> for 0 &lt; </a:t>
            </a:r>
            <a:r>
              <a:rPr lang="en-US" altLang="zh-TW" i="1" dirty="0"/>
              <a:t>x</a:t>
            </a:r>
            <a:r>
              <a:rPr lang="en-US" altLang="zh-TW" dirty="0"/>
              <a:t> &lt;3, </a:t>
            </a:r>
            <a:r>
              <a:rPr lang="en-US" altLang="zh-TW" i="1" dirty="0"/>
              <a:t>g</a:t>
            </a:r>
            <a:r>
              <a:rPr lang="en-US" altLang="zh-TW" dirty="0"/>
              <a:t>(</a:t>
            </a:r>
            <a:r>
              <a:rPr lang="en-US" altLang="zh-TW" i="1" dirty="0"/>
              <a:t>x</a:t>
            </a:r>
            <a:r>
              <a:rPr lang="en-US" altLang="zh-TW" dirty="0"/>
              <a:t>) = 0 otherwise, </a:t>
            </a:r>
            <a:r>
              <a:rPr lang="en-US" altLang="zh-TW" dirty="0">
                <a:sym typeface="Symbol" panose="05050102010706020507" pitchFamily="18" charset="2"/>
              </a:rPr>
              <a:t></a:t>
            </a:r>
            <a:r>
              <a:rPr lang="en-US" altLang="zh-TW" i="1" baseline="-25000" dirty="0">
                <a:sym typeface="Symbol" panose="05050102010706020507" pitchFamily="18" charset="2"/>
              </a:rPr>
              <a:t>x</a:t>
            </a:r>
            <a:r>
              <a:rPr lang="en-US" altLang="zh-TW" dirty="0">
                <a:sym typeface="Symbol" panose="05050102010706020507" pitchFamily="18" charset="2"/>
              </a:rPr>
              <a:t> = 0.1. 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024587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25858</TotalTime>
  <Words>353</Words>
  <Application>Microsoft Office PowerPoint</Application>
  <PresentationFormat>如螢幕大小 (4:3)</PresentationFormat>
  <Paragraphs>19</Paragraphs>
  <Slides>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Symbol</vt:lpstr>
      <vt:lpstr>Times New Roman</vt:lpstr>
      <vt:lpstr>預設簡報設計</vt:lpstr>
      <vt:lpstr>Equation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DJJ</dc:creator>
  <cp:lastModifiedBy>user</cp:lastModifiedBy>
  <cp:revision>2548</cp:revision>
  <cp:lastPrinted>2024-04-30T06:16:40Z</cp:lastPrinted>
  <dcterms:created xsi:type="dcterms:W3CDTF">2007-12-10T14:35:13Z</dcterms:created>
  <dcterms:modified xsi:type="dcterms:W3CDTF">2024-04-30T10:35:16Z</dcterms:modified>
</cp:coreProperties>
</file>