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5" r:id="rId1"/>
  </p:sldMasterIdLst>
  <p:notesMasterIdLst>
    <p:notesMasterId r:id="rId21"/>
  </p:notesMasterIdLst>
  <p:handoutMasterIdLst>
    <p:handoutMasterId r:id="rId22"/>
  </p:handoutMasterIdLst>
  <p:sldIdLst>
    <p:sldId id="303" r:id="rId2"/>
    <p:sldId id="277" r:id="rId3"/>
    <p:sldId id="297" r:id="rId4"/>
    <p:sldId id="287" r:id="rId5"/>
    <p:sldId id="290" r:id="rId6"/>
    <p:sldId id="291" r:id="rId7"/>
    <p:sldId id="292" r:id="rId8"/>
    <p:sldId id="298" r:id="rId9"/>
    <p:sldId id="281" r:id="rId10"/>
    <p:sldId id="282" r:id="rId11"/>
    <p:sldId id="283" r:id="rId12"/>
    <p:sldId id="285" r:id="rId13"/>
    <p:sldId id="286" r:id="rId14"/>
    <p:sldId id="299" r:id="rId15"/>
    <p:sldId id="293" r:id="rId16"/>
    <p:sldId id="300" r:id="rId17"/>
    <p:sldId id="295" r:id="rId18"/>
    <p:sldId id="302" r:id="rId19"/>
    <p:sldId id="301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郁瑄 曾" initials="郁瑄" lastIdx="1" clrIdx="0">
    <p:extLst>
      <p:ext uri="{19B8F6BF-5375-455C-9EA6-DF929625EA0E}">
        <p15:presenceInfo xmlns:p15="http://schemas.microsoft.com/office/powerpoint/2012/main" userId="84e8f2ef60aee0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0" autoAdjust="0"/>
    <p:restoredTop sz="85176" autoAdjust="0"/>
  </p:normalViewPr>
  <p:slideViewPr>
    <p:cSldViewPr snapToGrid="0">
      <p:cViewPr varScale="1">
        <p:scale>
          <a:sx n="97" d="100"/>
          <a:sy n="97" d="100"/>
        </p:scale>
        <p:origin x="138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D1D1E16-19D9-4F44-A712-304CABD4E0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974F06F-9FDE-4061-99A7-08F1ACBE46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5F7DD-C3A6-48C6-8ABF-729862C7534F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AB3E6D6-A713-43DD-BE82-1BB23D27FB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4B168C5-D0A8-4985-9D69-B04E9FCCCA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D7396-C66B-4A0D-8124-EFF673AC8B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2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707AE-F448-45FF-A389-0BBD06BE2825}" type="datetimeFigureOut">
              <a:rPr lang="zh-TW" altLang="en-US" smtClean="0"/>
              <a:t>2024/3/4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8F0BA-FD81-436E-BF9A-EC003A6031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38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800" kern="1200" dirty="0">
              <a:solidFill>
                <a:schemeClr val="tx1"/>
              </a:solidFill>
              <a:latin typeface="Times-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333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800" kern="1200" dirty="0">
              <a:solidFill>
                <a:schemeClr val="tx1"/>
              </a:solidFill>
              <a:latin typeface="Times-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375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800" kern="1200" dirty="0">
              <a:solidFill>
                <a:schemeClr val="tx1"/>
              </a:solidFill>
              <a:latin typeface="Times-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867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800" kern="1200" dirty="0">
              <a:solidFill>
                <a:schemeClr val="tx1"/>
              </a:solidFill>
              <a:latin typeface="Times-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60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800" kern="1200" dirty="0">
              <a:solidFill>
                <a:schemeClr val="tx1"/>
              </a:solidFill>
              <a:latin typeface="Times-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03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改善</a:t>
            </a:r>
            <a:r>
              <a:rPr lang="en-US" altLang="zh-TW" dirty="0"/>
              <a:t>SEO</a:t>
            </a:r>
            <a:r>
              <a:rPr lang="zh-TW" altLang="en-US" dirty="0"/>
              <a:t>：由於壓縮圖片導致的更快加載時間可能會提高網站的搜索引擎優化（</a:t>
            </a:r>
            <a:r>
              <a:rPr lang="en-US" altLang="zh-TW" dirty="0"/>
              <a:t>SEO</a:t>
            </a:r>
            <a:r>
              <a:rPr lang="zh-TW" altLang="en-US" dirty="0"/>
              <a:t>）性能。像</a:t>
            </a:r>
            <a:r>
              <a:rPr lang="en-US" altLang="zh-TW" dirty="0"/>
              <a:t>Google</a:t>
            </a:r>
            <a:r>
              <a:rPr lang="zh-TW" altLang="en-US" dirty="0"/>
              <a:t>這樣的搜索引擎將頁面速度視為排名因素，因此更快加載的頁面可能在搜索結果中排名更高。</a:t>
            </a:r>
            <a:r>
              <a:rPr lang="en-US" altLang="zh-TW" dirty="0"/>
              <a:t>(By </a:t>
            </a:r>
            <a:r>
              <a:rPr lang="en-US" altLang="zh-TW" dirty="0" err="1"/>
              <a:t>ChatGPT</a:t>
            </a:r>
            <a:r>
              <a:rPr lang="en-US" altLang="zh-TW" dirty="0"/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94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Irreversibility</a:t>
            </a:r>
            <a:r>
              <a:rPr lang="zh-TW" altLang="en-US" dirty="0"/>
              <a:t>不可逆性</a:t>
            </a:r>
            <a:endParaRPr lang="en-US" altLang="zh-TW" dirty="0"/>
          </a:p>
          <a:p>
            <a:r>
              <a:rPr lang="en-US" altLang="zh-TW" dirty="0"/>
              <a:t>JPEG</a:t>
            </a:r>
            <a:r>
              <a:rPr lang="zh-TW" altLang="en-US" dirty="0"/>
              <a:t>、</a:t>
            </a:r>
            <a:r>
              <a:rPr lang="en-US" altLang="zh-TW" dirty="0"/>
              <a:t>JPEG2000</a:t>
            </a:r>
            <a:r>
              <a:rPr lang="zh-TW" altLang="en-US" dirty="0"/>
              <a:t>、</a:t>
            </a:r>
            <a:r>
              <a:rPr lang="en-US" altLang="zh-TW" dirty="0"/>
              <a:t>HEIF(H.265</a:t>
            </a:r>
            <a:r>
              <a:rPr lang="zh-TW" altLang="en-US" dirty="0"/>
              <a:t> </a:t>
            </a:r>
            <a:r>
              <a:rPr lang="en-US" altLang="zh-TW" dirty="0"/>
              <a:t>or HEIC)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409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BMP</a:t>
            </a:r>
            <a:r>
              <a:rPr lang="zh-TW" altLang="en-US" dirty="0"/>
              <a:t>、</a:t>
            </a:r>
            <a:r>
              <a:rPr lang="en-US" altLang="zh-TW" dirty="0"/>
              <a:t>PNG</a:t>
            </a:r>
            <a:r>
              <a:rPr lang="zh-TW" altLang="en-US" dirty="0"/>
              <a:t>、</a:t>
            </a:r>
            <a:r>
              <a:rPr lang="en-US" altLang="zh-TW" dirty="0"/>
              <a:t>SVG</a:t>
            </a:r>
            <a:r>
              <a:rPr lang="zh-TW" altLang="en-US" dirty="0"/>
              <a:t>、</a:t>
            </a:r>
            <a:r>
              <a:rPr lang="en-US" altLang="zh-TW" dirty="0"/>
              <a:t>JPEG2000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871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JPEG have </a:t>
            </a:r>
            <a:r>
              <a:rPr lang="en-US" altLang="zh-TW" b="0" i="0" dirty="0">
                <a:solidFill>
                  <a:srgbClr val="1F2328"/>
                </a:solidFill>
                <a:effectLst/>
                <a:latin typeface="-apple-system"/>
              </a:rPr>
              <a:t>Mosaic Distortion(</a:t>
            </a:r>
            <a:r>
              <a:rPr lang="zh-TW" altLang="en-US" b="0" i="0" dirty="0">
                <a:solidFill>
                  <a:srgbClr val="1F2328"/>
                </a:solidFill>
                <a:effectLst/>
                <a:latin typeface="-apple-system"/>
              </a:rPr>
              <a:t>馬賽克失真</a:t>
            </a:r>
            <a:r>
              <a:rPr lang="en-US" altLang="zh-TW" b="0" i="0" dirty="0">
                <a:solidFill>
                  <a:srgbClr val="1F2328"/>
                </a:solidFill>
                <a:effectLst/>
                <a:latin typeface="-apple-system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JPEG2000 </a:t>
            </a:r>
            <a:r>
              <a:rPr lang="zh-TW" altLang="en-US" dirty="0"/>
              <a:t>需要更多的運算資源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本專題實現於硬體上</a:t>
            </a:r>
            <a:r>
              <a:rPr lang="en-US" altLang="zh-TW" dirty="0"/>
              <a:t>=&gt;</a:t>
            </a:r>
            <a:r>
              <a:rPr lang="zh-TW" altLang="en-US" dirty="0"/>
              <a:t>簡化複雜度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80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800" kern="1200" dirty="0">
              <a:solidFill>
                <a:schemeClr val="tx1"/>
              </a:solidFill>
              <a:latin typeface="Times-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8195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68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DWT Processing</a:t>
            </a:r>
            <a:r>
              <a:rPr lang="zh-TW" altLang="en-US" dirty="0"/>
              <a:t> </a:t>
            </a:r>
            <a:r>
              <a:rPr lang="en-US" altLang="zh-TW" dirty="0"/>
              <a:t>down sampling factor </a:t>
            </a:r>
            <a:r>
              <a:rPr lang="zh-TW" altLang="en-US" dirty="0"/>
              <a:t>為</a:t>
            </a:r>
            <a:r>
              <a:rPr lang="en-US" altLang="zh-TW" dirty="0"/>
              <a:t> 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8F0BA-FD81-436E-BF9A-EC003A6031F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06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5E9224-A93F-7226-99C5-0BBA9EC1A5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38510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 b="0">
                <a:latin typeface="+mn-lt"/>
              </a:defRPr>
            </a:lvl1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ACBBF3-1A3D-2D47-C1D1-D3B429F0C5E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2297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latin typeface="+mj-lt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385CDDEE-426E-4A6F-9345-35166DA76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294" y="0"/>
            <a:ext cx="1080000" cy="1080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518185CA-7DE3-4184-8166-20C83891A2AB}"/>
              </a:ext>
            </a:extLst>
          </p:cNvPr>
          <p:cNvSpPr/>
          <p:nvPr userDrawn="1"/>
        </p:nvSpPr>
        <p:spPr>
          <a:xfrm>
            <a:off x="696227" y="752176"/>
            <a:ext cx="10281020" cy="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E7CA8B0-1D46-4487-8EA4-945343D2E638}"/>
              </a:ext>
            </a:extLst>
          </p:cNvPr>
          <p:cNvSpPr txBox="1"/>
          <p:nvPr userDrawn="1"/>
        </p:nvSpPr>
        <p:spPr>
          <a:xfrm>
            <a:off x="6957752" y="57899"/>
            <a:ext cx="41485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Graduate Institute of Electronics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National Taiwan University</a:t>
            </a:r>
            <a:endParaRPr kumimoji="0" lang="zh-TW" altLang="en-US" sz="1300" b="1" i="1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511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5E9224-A93F-7226-99C5-0BBA9EC1A5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8565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 b="0">
                <a:latin typeface="+mn-lt"/>
              </a:defRPr>
            </a:lvl1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ACBBF3-1A3D-2D47-C1D1-D3B429F0C5E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6532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EF9424A-D4EC-4158-BE25-A226748B4BDB}"/>
              </a:ext>
            </a:extLst>
          </p:cNvPr>
          <p:cNvSpPr/>
          <p:nvPr userDrawn="1"/>
        </p:nvSpPr>
        <p:spPr>
          <a:xfrm>
            <a:off x="474135" y="752176"/>
            <a:ext cx="10503112" cy="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6B03019-B60F-471B-814B-B17B10349D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294" y="0"/>
            <a:ext cx="1080000" cy="1080000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FD0FB69C-0B19-4F1E-9150-DC8EA6E5112C}"/>
              </a:ext>
            </a:extLst>
          </p:cNvPr>
          <p:cNvSpPr txBox="1"/>
          <p:nvPr userDrawn="1"/>
        </p:nvSpPr>
        <p:spPr>
          <a:xfrm>
            <a:off x="6957752" y="57899"/>
            <a:ext cx="41485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Graduate Institute of Electronics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1" i="1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National Taiwan University</a:t>
            </a:r>
            <a:endParaRPr kumimoji="0" lang="zh-TW" altLang="en-US" sz="1300" b="1" i="1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43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CFA931-7E76-3352-78ED-67098D7BF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9002"/>
          </a:xfrm>
        </p:spPr>
        <p:txBody>
          <a:bodyPr/>
          <a:lstStyle>
            <a:lvl1pPr>
              <a:defRPr b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DD371C-7E58-8E45-00E6-0DD6992C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818"/>
            <a:ext cx="10515600" cy="498214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kumimoji="1" lang="zh-TW" altLang="en-US" dirty="0"/>
              <a:t>按一下以編輯母片文字樣式</a:t>
            </a:r>
          </a:p>
          <a:p>
            <a:pPr lvl="1"/>
            <a:r>
              <a:rPr kumimoji="1" lang="zh-TW" altLang="en-US" dirty="0"/>
              <a:t>第二層</a:t>
            </a:r>
          </a:p>
          <a:p>
            <a:pPr lvl="2"/>
            <a:r>
              <a:rPr kumimoji="1" lang="zh-TW" altLang="en-US" dirty="0"/>
              <a:t>第三層</a:t>
            </a:r>
          </a:p>
          <a:p>
            <a:pPr lvl="3"/>
            <a:r>
              <a:rPr kumimoji="1" lang="zh-TW" altLang="en-US" dirty="0"/>
              <a:t>第四層</a:t>
            </a:r>
          </a:p>
          <a:p>
            <a:pPr lvl="4"/>
            <a:r>
              <a:rPr kumimoji="1" lang="zh-TW" altLang="en-US" dirty="0"/>
              <a:t>第五層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FC5D0C-2419-21C4-4F15-3AEC3726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4400" y="6354568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altLang="zh-TW" sz="120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78941491-4669-F5B7-9943-342D69757A0F}"/>
              </a:ext>
            </a:extLst>
          </p:cNvPr>
          <p:cNvCxnSpPr>
            <a:cxnSpLocks/>
          </p:cNvCxnSpPr>
          <p:nvPr userDrawn="1"/>
        </p:nvCxnSpPr>
        <p:spPr>
          <a:xfrm>
            <a:off x="696227" y="1080917"/>
            <a:ext cx="10799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C82230EC-C9E4-4FAD-9ECA-A8971C7CB1DC}"/>
              </a:ext>
            </a:extLst>
          </p:cNvPr>
          <p:cNvSpPr txBox="1">
            <a:spLocks/>
          </p:cNvSpPr>
          <p:nvPr userDrawn="1"/>
        </p:nvSpPr>
        <p:spPr>
          <a:xfrm>
            <a:off x="4724400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頁尾版面配置區 4">
            <a:extLst>
              <a:ext uri="{FF2B5EF4-FFF2-40B4-BE49-F238E27FC236}">
                <a16:creationId xmlns:a16="http://schemas.microsoft.com/office/drawing/2014/main" id="{2F03D8AE-545F-48E0-97E1-F871DE5AAA01}"/>
              </a:ext>
            </a:extLst>
          </p:cNvPr>
          <p:cNvSpPr txBox="1">
            <a:spLocks/>
          </p:cNvSpPr>
          <p:nvPr userDrawn="1"/>
        </p:nvSpPr>
        <p:spPr>
          <a:xfrm>
            <a:off x="115200" y="6356347"/>
            <a:ext cx="2516400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>
              <a:defRPr kumimoji="1"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Kuan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-Ting Tu 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cs typeface="+mn-cs"/>
              </a:rPr>
              <a:t>杜冠廷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)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A02BA421-9F44-42A6-A31F-242C016532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74" y="0"/>
            <a:ext cx="734019" cy="734019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3882D95C-7183-46EF-A2C2-A11583B01560}"/>
              </a:ext>
            </a:extLst>
          </p:cNvPr>
          <p:cNvSpPr txBox="1"/>
          <p:nvPr userDrawn="1"/>
        </p:nvSpPr>
        <p:spPr>
          <a:xfrm>
            <a:off x="8989918" y="138307"/>
            <a:ext cx="246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Graduate Institute of Electronics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National Taiwan University</a:t>
            </a:r>
            <a:endParaRPr kumimoji="0" lang="zh-TW" altLang="en-US" sz="800" b="1" i="1" u="none" strike="noStrike" kern="1200" cap="none" spc="0" normalizeH="0" baseline="0" noProof="0" dirty="0">
              <a:ln w="0"/>
              <a:solidFill>
                <a:srgbClr val="A5A5A5">
                  <a:lumMod val="40000"/>
                  <a:lumOff val="60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4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3BE5D9-E580-F9FA-92EB-8AF3C7C99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47603"/>
            <a:ext cx="5157787" cy="495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9CF796-1415-7AF3-6C19-86C8E695A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43455"/>
            <a:ext cx="5157787" cy="444620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8D081D6-D76B-3480-A5F2-4A66D3ED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4400" y="6354568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altLang="zh-TW" sz="120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日期版面配置區 3">
            <a:extLst>
              <a:ext uri="{FF2B5EF4-FFF2-40B4-BE49-F238E27FC236}">
                <a16:creationId xmlns:a16="http://schemas.microsoft.com/office/drawing/2014/main" id="{C2917B25-A22C-41BA-9D8E-3D6FEA1DCD6B}"/>
              </a:ext>
            </a:extLst>
          </p:cNvPr>
          <p:cNvSpPr txBox="1">
            <a:spLocks/>
          </p:cNvSpPr>
          <p:nvPr userDrawn="1"/>
        </p:nvSpPr>
        <p:spPr>
          <a:xfrm>
            <a:off x="4724400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頁尾版面配置區 4">
            <a:extLst>
              <a:ext uri="{FF2B5EF4-FFF2-40B4-BE49-F238E27FC236}">
                <a16:creationId xmlns:a16="http://schemas.microsoft.com/office/drawing/2014/main" id="{33A62DB2-E19C-4E05-8CA8-C5A09C608DE8}"/>
              </a:ext>
            </a:extLst>
          </p:cNvPr>
          <p:cNvSpPr txBox="1">
            <a:spLocks/>
          </p:cNvSpPr>
          <p:nvPr userDrawn="1"/>
        </p:nvSpPr>
        <p:spPr>
          <a:xfrm>
            <a:off x="115200" y="6357600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Kuan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-Ting Tu 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cs typeface="+mn-cs"/>
              </a:rPr>
              <a:t>杜冠廷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)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DE550D86-DA41-46B4-BDDA-0F5C94BC2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9002"/>
          </a:xfrm>
        </p:spPr>
        <p:txBody>
          <a:bodyPr/>
          <a:lstStyle>
            <a:lvl1pPr>
              <a:defRPr b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C101C858-FB02-4B74-A408-ED4FD7D81CB6}"/>
              </a:ext>
            </a:extLst>
          </p:cNvPr>
          <p:cNvCxnSpPr>
            <a:cxnSpLocks/>
          </p:cNvCxnSpPr>
          <p:nvPr userDrawn="1"/>
        </p:nvCxnSpPr>
        <p:spPr>
          <a:xfrm>
            <a:off x="696227" y="1080917"/>
            <a:ext cx="10799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字版面配置區 2">
            <a:extLst>
              <a:ext uri="{FF2B5EF4-FFF2-40B4-BE49-F238E27FC236}">
                <a16:creationId xmlns:a16="http://schemas.microsoft.com/office/drawing/2014/main" id="{EA360497-6792-44AE-BD40-65B00419E23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94425" y="1241819"/>
            <a:ext cx="5157787" cy="495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19" name="內容版面配置區 3">
            <a:extLst>
              <a:ext uri="{FF2B5EF4-FFF2-40B4-BE49-F238E27FC236}">
                <a16:creationId xmlns:a16="http://schemas.microsoft.com/office/drawing/2014/main" id="{B4E69BF6-A578-4143-8221-D7E113A4D5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94425" y="1737671"/>
            <a:ext cx="5157787" cy="444620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7B3F1B51-5B86-452E-B203-F20526C44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74" y="0"/>
            <a:ext cx="734019" cy="734019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3780A893-E298-4328-9F42-FEE9BEEDF51F}"/>
              </a:ext>
            </a:extLst>
          </p:cNvPr>
          <p:cNvSpPr txBox="1"/>
          <p:nvPr userDrawn="1"/>
        </p:nvSpPr>
        <p:spPr>
          <a:xfrm>
            <a:off x="8989918" y="138307"/>
            <a:ext cx="246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Graduate Institute of Electronics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National Taiwan University</a:t>
            </a:r>
            <a:endParaRPr kumimoji="0" lang="zh-TW" altLang="en-US" sz="800" b="1" i="1" u="none" strike="noStrike" kern="1200" cap="none" spc="0" normalizeH="0" baseline="0" noProof="0" dirty="0">
              <a:ln w="0"/>
              <a:solidFill>
                <a:srgbClr val="A5A5A5">
                  <a:lumMod val="40000"/>
                  <a:lumOff val="60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9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A606F8A-9A06-F332-399F-CFEE3BC1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4400" y="6354568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altLang="zh-TW" sz="120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78B3829-4E85-46E6-B2A1-6F1EA94C7084}"/>
              </a:ext>
            </a:extLst>
          </p:cNvPr>
          <p:cNvSpPr txBox="1">
            <a:spLocks/>
          </p:cNvSpPr>
          <p:nvPr userDrawn="1"/>
        </p:nvSpPr>
        <p:spPr>
          <a:xfrm>
            <a:off x="4724400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B0E60B22-2D63-4E77-A992-4598D0E8E578}"/>
              </a:ext>
            </a:extLst>
          </p:cNvPr>
          <p:cNvSpPr txBox="1">
            <a:spLocks/>
          </p:cNvSpPr>
          <p:nvPr userDrawn="1"/>
        </p:nvSpPr>
        <p:spPr>
          <a:xfrm>
            <a:off x="115200" y="6356348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Kuan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-Ting Tu 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cs typeface="+mn-cs"/>
              </a:rPr>
              <a:t>杜冠廷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)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16FBB7DD-1F14-4895-89E4-414D381D0C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9002"/>
          </a:xfrm>
        </p:spPr>
        <p:txBody>
          <a:bodyPr/>
          <a:lstStyle>
            <a:lvl1pPr>
              <a:defRPr b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614970E9-4C7A-46E5-AA3C-B232DD4CBE48}"/>
              </a:ext>
            </a:extLst>
          </p:cNvPr>
          <p:cNvCxnSpPr>
            <a:cxnSpLocks/>
          </p:cNvCxnSpPr>
          <p:nvPr userDrawn="1"/>
        </p:nvCxnSpPr>
        <p:spPr>
          <a:xfrm>
            <a:off x="696227" y="1080917"/>
            <a:ext cx="1079954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C4F82F9A-E5B0-47FD-BF2F-C8D4E4F3E0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74" y="0"/>
            <a:ext cx="734019" cy="734019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8C4A6E75-B2E6-4344-B964-F521044D0DCD}"/>
              </a:ext>
            </a:extLst>
          </p:cNvPr>
          <p:cNvSpPr txBox="1"/>
          <p:nvPr userDrawn="1"/>
        </p:nvSpPr>
        <p:spPr>
          <a:xfrm>
            <a:off x="8989918" y="138307"/>
            <a:ext cx="246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Graduate Institute of Electronics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National Taiwan University</a:t>
            </a:r>
            <a:endParaRPr kumimoji="0" lang="zh-TW" altLang="en-US" sz="800" b="1" i="1" u="none" strike="noStrike" kern="1200" cap="none" spc="0" normalizeH="0" baseline="0" noProof="0" dirty="0">
              <a:ln w="0"/>
              <a:solidFill>
                <a:srgbClr val="A5A5A5">
                  <a:lumMod val="40000"/>
                  <a:lumOff val="60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55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19C0B3-97B9-CBD5-36F8-47C1070E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4400" y="6354568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altLang="zh-TW" sz="120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61AADC6-47EA-41A1-9905-AFDD1AF803A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67FD564-FF97-49A8-B178-48ACD42067DF}"/>
              </a:ext>
            </a:extLst>
          </p:cNvPr>
          <p:cNvSpPr txBox="1">
            <a:spLocks/>
          </p:cNvSpPr>
          <p:nvPr userDrawn="1"/>
        </p:nvSpPr>
        <p:spPr>
          <a:xfrm>
            <a:off x="115200" y="6356348"/>
            <a:ext cx="251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Kuan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-Ting Tu 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cs typeface="+mn-cs"/>
              </a:rPr>
              <a:t>杜冠廷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)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B93CEACA-65EE-49F6-A0A8-078654AC4A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74" y="0"/>
            <a:ext cx="734019" cy="734019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78EE401F-F776-41EF-A85E-5A92C5FA9CD9}"/>
              </a:ext>
            </a:extLst>
          </p:cNvPr>
          <p:cNvSpPr txBox="1"/>
          <p:nvPr userDrawn="1"/>
        </p:nvSpPr>
        <p:spPr>
          <a:xfrm>
            <a:off x="8989918" y="138307"/>
            <a:ext cx="246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Media IC &amp; System Lab.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Graduate Institute of Electronics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1" i="1" u="none" strike="noStrike" kern="1200" cap="none" spc="0" normalizeH="0" baseline="0" noProof="0" dirty="0">
                <a:ln w="0"/>
                <a:solidFill>
                  <a:srgbClr val="A5A5A5">
                    <a:lumMod val="40000"/>
                    <a:lumOff val="6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t>National Taiwan University</a:t>
            </a:r>
            <a:endParaRPr kumimoji="0" lang="zh-TW" altLang="en-US" sz="800" b="1" i="1" u="none" strike="noStrike" kern="1200" cap="none" spc="0" normalizeH="0" baseline="0" noProof="0" dirty="0">
              <a:ln w="0"/>
              <a:solidFill>
                <a:srgbClr val="A5A5A5">
                  <a:lumMod val="40000"/>
                  <a:lumOff val="60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8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224D310-E77A-061E-4FE5-755FF1B44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TW" dirty="0"/>
              <a:t>ENTER</a:t>
            </a:r>
            <a:endParaRPr kumimoji="1"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4B5D91-4DE8-8AAB-74AD-B265D4373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9182C5B-A453-4BA5-82F3-72A9DEE19D0D}"/>
              </a:ext>
            </a:extLst>
          </p:cNvPr>
          <p:cNvSpPr/>
          <p:nvPr userDrawn="1"/>
        </p:nvSpPr>
        <p:spPr>
          <a:xfrm>
            <a:off x="696227" y="6210568"/>
            <a:ext cx="10799545" cy="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75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5F12F97C-1D44-4FF3-9CF9-1CA3A3130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4800" b="1" dirty="0">
                <a:solidFill>
                  <a:srgbClr val="333333"/>
                </a:solidFill>
                <a:latin typeface="HelveticaNeue Regular"/>
              </a:rPr>
              <a:t>Gray Image Compression</a:t>
            </a:r>
            <a:endParaRPr lang="zh-TW" altLang="en-US" sz="4800" b="1" dirty="0">
              <a:solidFill>
                <a:srgbClr val="333333"/>
              </a:solidFill>
              <a:latin typeface="HelveticaNeue Regular"/>
            </a:endParaRPr>
          </a:p>
        </p:txBody>
      </p:sp>
      <p:sp>
        <p:nvSpPr>
          <p:cNvPr id="8" name="副標題 7">
            <a:extLst>
              <a:ext uri="{FF2B5EF4-FFF2-40B4-BE49-F238E27FC236}">
                <a16:creationId xmlns:a16="http://schemas.microsoft.com/office/drawing/2014/main" id="{372743E3-58C9-4129-8636-BC449A5D10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Speaker: </a:t>
            </a:r>
            <a:r>
              <a:rPr lang="en-US" altLang="zh-TW" dirty="0" err="1"/>
              <a:t>Kuan</a:t>
            </a:r>
            <a:r>
              <a:rPr lang="en-US" altLang="zh-TW" dirty="0"/>
              <a:t>-Ting Tu</a:t>
            </a:r>
          </a:p>
          <a:p>
            <a:r>
              <a:rPr lang="en-US" altLang="zh-TW" dirty="0"/>
              <a:t>Date:2024/03/02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39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7"/>
    </mc:Choice>
    <mc:Fallback xmlns="">
      <p:transition spd="slow" advTm="597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B2F0DC-73F3-4833-977E-1486238F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F341E24-D04B-448D-88D9-4E3D4855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Algorithm - </a:t>
            </a:r>
            <a:r>
              <a:rPr lang="en-US" altLang="zh-TW" dirty="0"/>
              <a:t>2D Discrete Wavelet Transform</a:t>
            </a:r>
            <a:endParaRPr lang="zh-TW" altLang="en-US" dirty="0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94EDFA09-5273-4008-8DEF-DAA29E7677E8}"/>
              </a:ext>
            </a:extLst>
          </p:cNvPr>
          <p:cNvGrpSpPr/>
          <p:nvPr/>
        </p:nvGrpSpPr>
        <p:grpSpPr>
          <a:xfrm>
            <a:off x="731963" y="1299955"/>
            <a:ext cx="6399849" cy="4727819"/>
            <a:chOff x="425480" y="1696704"/>
            <a:chExt cx="4274527" cy="3157761"/>
          </a:xfrm>
        </p:grpSpPr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80C6C4A1-9C08-41C5-AA74-57FB8C44A2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4" r="-119"/>
            <a:stretch/>
          </p:blipFill>
          <p:spPr>
            <a:xfrm>
              <a:off x="425480" y="1696704"/>
              <a:ext cx="4274527" cy="2844024"/>
            </a:xfrm>
            <a:prstGeom prst="rect">
              <a:avLst/>
            </a:prstGeom>
          </p:spPr>
        </p:pic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58036C4D-B9D9-4617-88B1-2C795EC2B59F}"/>
                </a:ext>
              </a:extLst>
            </p:cNvPr>
            <p:cNvSpPr txBox="1"/>
            <p:nvPr/>
          </p:nvSpPr>
          <p:spPr>
            <a:xfrm>
              <a:off x="1253324" y="4587227"/>
              <a:ext cx="2618841" cy="267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Roboto Condensed" panose="02000000000000000000" pitchFamily="2" charset="0"/>
                  <a:cs typeface="Times New Roman" panose="02020603050405020304" pitchFamily="18" charset="0"/>
                </a:rPr>
                <a:t>Figure2 Discrete Wavelet Transform</a:t>
              </a:r>
              <a:endPara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3E601804-2EF5-4339-8A33-D906FC65C7D6}"/>
              </a:ext>
            </a:extLst>
          </p:cNvPr>
          <p:cNvGrpSpPr/>
          <p:nvPr/>
        </p:nvGrpSpPr>
        <p:grpSpPr>
          <a:xfrm>
            <a:off x="7630966" y="2757376"/>
            <a:ext cx="3339376" cy="1863943"/>
            <a:chOff x="1115616" y="5409220"/>
            <a:chExt cx="3339376" cy="18639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字方塊 18">
                  <a:extLst>
                    <a:ext uri="{FF2B5EF4-FFF2-40B4-BE49-F238E27FC236}">
                      <a16:creationId xmlns:a16="http://schemas.microsoft.com/office/drawing/2014/main" id="{7895FF81-2593-478B-9AE9-3208F6455EEE}"/>
                    </a:ext>
                  </a:extLst>
                </p:cNvPr>
                <p:cNvSpPr txBox="1"/>
                <p:nvPr/>
              </p:nvSpPr>
              <p:spPr>
                <a:xfrm>
                  <a:off x="1115616" y="6407413"/>
                  <a:ext cx="3339376" cy="8657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= 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  <m:e>
                            <m:sSub>
                              <m:sSubPr>
                                <m:ctrlPr>
                                  <a:rPr lang="zh-TW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zh-TW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oMath>
                    </m:oMathPara>
                  </a14:m>
                  <a:endParaRPr lang="zh-TW" altLang="en-US" sz="2000" dirty="0"/>
                </a:p>
              </p:txBody>
            </p:sp>
          </mc:Choice>
          <mc:Fallback xmlns="">
            <p:sp>
              <p:nvSpPr>
                <p:cNvPr id="19" name="文字方塊 18">
                  <a:extLst>
                    <a:ext uri="{FF2B5EF4-FFF2-40B4-BE49-F238E27FC236}">
                      <a16:creationId xmlns:a16="http://schemas.microsoft.com/office/drawing/2014/main" id="{7895FF81-2593-478B-9AE9-3208F6455E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616" y="6407413"/>
                  <a:ext cx="3339376" cy="86575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E551796A-2E64-4EF0-9CF1-03010DAE4D8D}"/>
                    </a:ext>
                  </a:extLst>
                </p:cNvPr>
                <p:cNvSpPr txBox="1"/>
                <p:nvPr/>
              </p:nvSpPr>
              <p:spPr>
                <a:xfrm>
                  <a:off x="1115616" y="5409220"/>
                  <a:ext cx="3324949" cy="8657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TW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= 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zh-TW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  <m:e>
                            <m:sSub>
                              <m:sSubPr>
                                <m:ctrlPr>
                                  <a:rPr lang="zh-TW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zh-TW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oMath>
                    </m:oMathPara>
                  </a14:m>
                  <a:endParaRPr lang="zh-TW" altLang="en-US" sz="20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E551796A-2E64-4EF0-9CF1-03010DAE4D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616" y="5409220"/>
                  <a:ext cx="3324949" cy="86575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4238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92"/>
    </mc:Choice>
    <mc:Fallback xmlns="">
      <p:transition spd="slow" advTm="801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D05EA4-ABC8-46D7-93EA-87271B56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FCD483E-4F41-4834-8A3A-8E011198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Algorithm - </a:t>
            </a:r>
            <a:r>
              <a:rPr lang="en-US" altLang="zh-TW" dirty="0"/>
              <a:t>Symmetric Extension &amp; Quantization</a:t>
            </a:r>
            <a:endParaRPr lang="zh-TW" altLang="en-US" dirty="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87FCF245-4489-4199-A723-3EF9F7E54DF9}"/>
              </a:ext>
            </a:extLst>
          </p:cNvPr>
          <p:cNvGrpSpPr/>
          <p:nvPr/>
        </p:nvGrpSpPr>
        <p:grpSpPr>
          <a:xfrm>
            <a:off x="2751129" y="1233492"/>
            <a:ext cx="6689741" cy="4846972"/>
            <a:chOff x="2751129" y="1410473"/>
            <a:chExt cx="6689741" cy="4846972"/>
          </a:xfrm>
        </p:grpSpPr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631AB1B6-2078-4DA2-9873-D3C2C895CE1F}"/>
                </a:ext>
              </a:extLst>
            </p:cNvPr>
            <p:cNvGrpSpPr/>
            <p:nvPr/>
          </p:nvGrpSpPr>
          <p:grpSpPr>
            <a:xfrm>
              <a:off x="2937226" y="3627695"/>
              <a:ext cx="6166256" cy="2629750"/>
              <a:chOff x="2575740" y="2310980"/>
              <a:chExt cx="3984565" cy="1699315"/>
            </a:xfrm>
          </p:grpSpPr>
          <p:pic>
            <p:nvPicPr>
              <p:cNvPr id="9" name="圖片 8">
                <a:extLst>
                  <a:ext uri="{FF2B5EF4-FFF2-40B4-BE49-F238E27FC236}">
                    <a16:creationId xmlns:a16="http://schemas.microsoft.com/office/drawing/2014/main" id="{E3C8DAA6-8DC2-4753-ACD0-8C989BEA14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346" t="26901" r="31651" b="41600"/>
              <a:stretch/>
            </p:blipFill>
            <p:spPr>
              <a:xfrm>
                <a:off x="2575740" y="2310980"/>
                <a:ext cx="3984565" cy="1440768"/>
              </a:xfrm>
              <a:prstGeom prst="rect">
                <a:avLst/>
              </a:prstGeom>
            </p:spPr>
          </p:pic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280FC39F-CEE5-4C30-BA88-1FABB2CDE1E6}"/>
                  </a:ext>
                </a:extLst>
              </p:cNvPr>
              <p:cNvSpPr txBox="1"/>
              <p:nvPr/>
            </p:nvSpPr>
            <p:spPr>
              <a:xfrm>
                <a:off x="3247713" y="3751748"/>
                <a:ext cx="2772122" cy="258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Figure4 Dead-Zone Scalar Quantization</a:t>
                </a:r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B015267C-81E8-4C06-A407-24B40F9CA912}"/>
                </a:ext>
              </a:extLst>
            </p:cNvPr>
            <p:cNvGrpSpPr/>
            <p:nvPr/>
          </p:nvGrpSpPr>
          <p:grpSpPr>
            <a:xfrm>
              <a:off x="2751129" y="1410473"/>
              <a:ext cx="6689741" cy="2017166"/>
              <a:chOff x="1186040" y="2146160"/>
              <a:chExt cx="4322835" cy="1303470"/>
            </a:xfrm>
          </p:grpSpPr>
          <p:pic>
            <p:nvPicPr>
              <p:cNvPr id="7" name="圖片 6">
                <a:extLst>
                  <a:ext uri="{FF2B5EF4-FFF2-40B4-BE49-F238E27FC236}">
                    <a16:creationId xmlns:a16="http://schemas.microsoft.com/office/drawing/2014/main" id="{746B3E9B-CB0C-43A7-94CA-E49EB212AB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6040" y="2146160"/>
                <a:ext cx="4225073" cy="1044922"/>
              </a:xfrm>
              <a:prstGeom prst="rect">
                <a:avLst/>
              </a:prstGeom>
            </p:spPr>
          </p:pic>
          <p:sp>
            <p:nvSpPr>
              <p:cNvPr id="8" name="文字方塊 9">
                <a:extLst>
                  <a:ext uri="{FF2B5EF4-FFF2-40B4-BE49-F238E27FC236}">
                    <a16:creationId xmlns:a16="http://schemas.microsoft.com/office/drawing/2014/main" id="{72B6C312-75AA-48FA-A340-CE152A523792}"/>
                  </a:ext>
                </a:extLst>
              </p:cNvPr>
              <p:cNvSpPr txBox="1"/>
              <p:nvPr/>
            </p:nvSpPr>
            <p:spPr>
              <a:xfrm>
                <a:off x="1326973" y="3191083"/>
                <a:ext cx="4181902" cy="258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Figure3 Symmetric Extension Scheme for Boundary Pixels</a:t>
                </a:r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33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595"/>
    </mc:Choice>
    <mc:Fallback xmlns="">
      <p:transition spd="slow" advTm="7959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DC75F88-3501-410E-B848-2F195F99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F75D79B-8C67-4927-9CFB-61D965C4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Algorithm -</a:t>
            </a:r>
            <a:r>
              <a:rPr lang="zh-TW" altLang="en-US" dirty="0">
                <a:latin typeface="Times-Roman"/>
              </a:rPr>
              <a:t> </a:t>
            </a:r>
            <a:r>
              <a:rPr lang="en-US" altLang="zh-TW" dirty="0">
                <a:latin typeface="Times-Roman"/>
              </a:rPr>
              <a:t>Difference</a:t>
            </a:r>
            <a:endParaRPr lang="zh-TW" alt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46F97EED-DBDF-409E-ACA2-CFFC525A5B18}"/>
              </a:ext>
            </a:extLst>
          </p:cNvPr>
          <p:cNvGrpSpPr/>
          <p:nvPr/>
        </p:nvGrpSpPr>
        <p:grpSpPr>
          <a:xfrm>
            <a:off x="3865604" y="1511169"/>
            <a:ext cx="4460791" cy="4658148"/>
            <a:chOff x="2954931" y="1779948"/>
            <a:chExt cx="2840475" cy="2966145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BB7F847D-C0EC-4570-ACB3-CC1C026CEC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55" t="10466" r="29883" b="7634"/>
            <a:stretch/>
          </p:blipFill>
          <p:spPr>
            <a:xfrm>
              <a:off x="2954931" y="1779948"/>
              <a:ext cx="2840475" cy="2711369"/>
            </a:xfrm>
            <a:prstGeom prst="rect">
              <a:avLst/>
            </a:prstGeom>
          </p:spPr>
        </p:pic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29C25D81-CC7E-463C-9409-22FF60820C76}"/>
                </a:ext>
              </a:extLst>
            </p:cNvPr>
            <p:cNvSpPr txBox="1"/>
            <p:nvPr/>
          </p:nvSpPr>
          <p:spPr>
            <a:xfrm>
              <a:off x="3631468" y="4491317"/>
              <a:ext cx="1487400" cy="25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Figure5 Difference</a:t>
              </a:r>
              <a:endPara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21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49"/>
    </mc:Choice>
    <mc:Fallback xmlns="">
      <p:transition spd="slow" advTm="4554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63CCF09-AC6C-4F5D-B7BC-CC015D1C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B4D3F673-34F7-4E4A-8B24-F56F0520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Algorithm -</a:t>
            </a:r>
            <a:r>
              <a:rPr lang="zh-TW" altLang="en-US" dirty="0">
                <a:latin typeface="Times-Roman"/>
              </a:rPr>
              <a:t> </a:t>
            </a:r>
            <a:r>
              <a:rPr lang="en-US" altLang="zh-TW" dirty="0">
                <a:latin typeface="Times-Roman"/>
              </a:rPr>
              <a:t>Data Compress</a:t>
            </a:r>
            <a:endParaRPr lang="zh-TW" altLang="en-US" dirty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612EF751-AF53-4D5A-AE45-4DA649F3F720}"/>
              </a:ext>
            </a:extLst>
          </p:cNvPr>
          <p:cNvGrpSpPr/>
          <p:nvPr/>
        </p:nvGrpSpPr>
        <p:grpSpPr>
          <a:xfrm>
            <a:off x="622178" y="2019697"/>
            <a:ext cx="5267346" cy="3668219"/>
            <a:chOff x="67887" y="1632387"/>
            <a:chExt cx="5267346" cy="3668219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E47EF51F-B54F-464E-A063-4859C7C29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87" y="1632387"/>
              <a:ext cx="5267346" cy="3172062"/>
            </a:xfrm>
            <a:prstGeom prst="rect">
              <a:avLst/>
            </a:prstGeom>
          </p:spPr>
        </p:pic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207AE989-72B2-4DB7-8104-8E7D49B8C54E}"/>
                </a:ext>
              </a:extLst>
            </p:cNvPr>
            <p:cNvSpPr txBox="1"/>
            <p:nvPr/>
          </p:nvSpPr>
          <p:spPr>
            <a:xfrm>
              <a:off x="1176872" y="4900496"/>
              <a:ext cx="304937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Figure6 Number of Value</a:t>
              </a:r>
              <a:endParaRPr lang="zh-TW" altLang="en-US" sz="2000" dirty="0"/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EFA0D25-D104-41F0-ACB0-19C66750979C}"/>
              </a:ext>
            </a:extLst>
          </p:cNvPr>
          <p:cNvSpPr txBox="1"/>
          <p:nvPr/>
        </p:nvSpPr>
        <p:spPr>
          <a:xfrm>
            <a:off x="7638630" y="1494788"/>
            <a:ext cx="26862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TW" sz="2000" dirty="0"/>
              <a:t>Table1 Huffman Table</a:t>
            </a:r>
            <a:endParaRPr lang="zh-TW" altLang="en-US" sz="2000" dirty="0"/>
          </a:p>
        </p:txBody>
      </p:sp>
      <p:graphicFrame>
        <p:nvGraphicFramePr>
          <p:cNvPr id="13" name="表格 17">
            <a:extLst>
              <a:ext uri="{FF2B5EF4-FFF2-40B4-BE49-F238E27FC236}">
                <a16:creationId xmlns:a16="http://schemas.microsoft.com/office/drawing/2014/main" id="{FD52189C-261C-4053-8109-1EBB189DA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24629"/>
              </p:ext>
            </p:extLst>
          </p:nvPr>
        </p:nvGraphicFramePr>
        <p:xfrm>
          <a:off x="6302477" y="2019697"/>
          <a:ext cx="5358581" cy="35661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744648">
                  <a:extLst>
                    <a:ext uri="{9D8B030D-6E8A-4147-A177-3AD203B41FA5}">
                      <a16:colId xmlns:a16="http://schemas.microsoft.com/office/drawing/2014/main" val="753994108"/>
                    </a:ext>
                  </a:extLst>
                </a:gridCol>
                <a:gridCol w="1927383">
                  <a:extLst>
                    <a:ext uri="{9D8B030D-6E8A-4147-A177-3AD203B41FA5}">
                      <a16:colId xmlns:a16="http://schemas.microsoft.com/office/drawing/2014/main" val="941145736"/>
                    </a:ext>
                  </a:extLst>
                </a:gridCol>
                <a:gridCol w="712293">
                  <a:extLst>
                    <a:ext uri="{9D8B030D-6E8A-4147-A177-3AD203B41FA5}">
                      <a16:colId xmlns:a16="http://schemas.microsoft.com/office/drawing/2014/main" val="694149231"/>
                    </a:ext>
                  </a:extLst>
                </a:gridCol>
                <a:gridCol w="1974257">
                  <a:extLst>
                    <a:ext uri="{9D8B030D-6E8A-4147-A177-3AD203B41FA5}">
                      <a16:colId xmlns:a16="http://schemas.microsoft.com/office/drawing/2014/main" val="1524141850"/>
                    </a:ext>
                  </a:extLst>
                </a:gridCol>
              </a:tblGrid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Huffman Code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Huffman Code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18180988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111111111111111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59579120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82760680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121806705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31076534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872992740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25098806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01347069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11111111111110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40866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55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325"/>
    </mc:Choice>
    <mc:Fallback xmlns="">
      <p:transition spd="slow" advTm="15132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FF2702B-C40A-4B18-9349-9990771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Outline</a:t>
            </a:r>
            <a:endParaRPr lang="zh-TW" altLang="en-US" dirty="0">
              <a:latin typeface="Times-Roman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6570B1-3CED-4BF9-8A03-2F7A7243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Image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Why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Lossy vs. Lossless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JPEG vs. JPEG2000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Algorithm</a:t>
            </a:r>
            <a:r>
              <a:rPr lang="zh-TW" altLang="en-US" dirty="0">
                <a:solidFill>
                  <a:schemeClr val="bg2"/>
                </a:solidFill>
                <a:latin typeface="Times-Roman"/>
              </a:rPr>
              <a:t>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(KT Gray Image Compression)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Encoder Architecture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2D Discrete Wavelet Transform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</a:rPr>
              <a:t>Symmetric Extension &amp;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Quantization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Difference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Data Compression</a:t>
            </a:r>
          </a:p>
          <a:p>
            <a:pPr>
              <a:lnSpc>
                <a:spcPct val="170000"/>
              </a:lnSpc>
            </a:pPr>
            <a:r>
              <a:rPr lang="en-US" altLang="zh-TW" dirty="0"/>
              <a:t>Encoder System Architecture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Result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Reference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19C5259-6AEB-4CEC-A6CD-ABECE6BD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05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6"/>
    </mc:Choice>
    <mc:Fallback xmlns="">
      <p:transition spd="slow" advTm="1562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E211B69-ABCB-4AA6-B3BC-7C2ED5AF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6CF75AE-31EF-4E7E-A767-0EB84412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Encoder System Architecture</a:t>
            </a:r>
            <a:endParaRPr lang="zh-TW" alt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7D4A30B8-22FB-4F5F-9555-98F518C7ADB5}"/>
              </a:ext>
            </a:extLst>
          </p:cNvPr>
          <p:cNvGrpSpPr/>
          <p:nvPr/>
        </p:nvGrpSpPr>
        <p:grpSpPr>
          <a:xfrm>
            <a:off x="2035335" y="1182265"/>
            <a:ext cx="8121329" cy="5014166"/>
            <a:chOff x="1676934" y="1372062"/>
            <a:chExt cx="5790128" cy="3574867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0F53334A-922A-4404-A2A3-B5A4C3B673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31" t="1496" r="2435" b="2841"/>
            <a:stretch/>
          </p:blipFill>
          <p:spPr>
            <a:xfrm>
              <a:off x="1676934" y="1372062"/>
              <a:ext cx="5790128" cy="3214239"/>
            </a:xfrm>
            <a:prstGeom prst="rect">
              <a:avLst/>
            </a:prstGeom>
          </p:spPr>
        </p:pic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8D24B407-DFD4-4302-9F20-0D983FBB4BD2}"/>
                </a:ext>
              </a:extLst>
            </p:cNvPr>
            <p:cNvSpPr txBox="1"/>
            <p:nvPr/>
          </p:nvSpPr>
          <p:spPr>
            <a:xfrm>
              <a:off x="3396525" y="4643919"/>
              <a:ext cx="2350946" cy="3030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Figure8 System</a:t>
              </a:r>
              <a:r>
                <a: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Architecture</a:t>
              </a:r>
              <a:endParaRPr lang="zh-TW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380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72"/>
    </mc:Choice>
    <mc:Fallback xmlns="">
      <p:transition spd="slow" advTm="7177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FF2702B-C40A-4B18-9349-9990771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Outline</a:t>
            </a:r>
            <a:endParaRPr lang="zh-TW" altLang="en-US" dirty="0">
              <a:latin typeface="Times-Roman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6570B1-3CED-4BF9-8A03-2F7A7243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Image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Why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Lossy vs. Lossless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JPEG vs. JPEG2000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Algorithm</a:t>
            </a:r>
            <a:r>
              <a:rPr lang="zh-TW" altLang="en-US" dirty="0">
                <a:solidFill>
                  <a:schemeClr val="bg2"/>
                </a:solidFill>
                <a:latin typeface="Times-Roman"/>
              </a:rPr>
              <a:t>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(KT Gray Image Compression)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Encoder Architecture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2D Discrete Wavelet Transform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</a:rPr>
              <a:t>Symmetric Extension &amp;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Quantization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Difference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Data Compression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</a:rPr>
              <a:t>Encoder System Architecture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Result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Reference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B671532-5A06-4D2C-8248-079726E01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84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8"/>
    </mc:Choice>
    <mc:Fallback xmlns="">
      <p:transition spd="slow" advTm="376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2A03B4-D4C6-4176-BCB9-EC54E4DE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8A493A3-F605-4010-ABDA-395BFDC5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12">
                <a:extLst>
                  <a:ext uri="{FF2B5EF4-FFF2-40B4-BE49-F238E27FC236}">
                    <a16:creationId xmlns:a16="http://schemas.microsoft.com/office/drawing/2014/main" id="{4CED7DF6-8901-42B1-8B8B-FAF3196842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0414101"/>
                  </p:ext>
                </p:extLst>
              </p:nvPr>
            </p:nvGraphicFramePr>
            <p:xfrm>
              <a:off x="897171" y="2152744"/>
              <a:ext cx="10397657" cy="3747940"/>
            </p:xfrm>
            <a:graphic>
              <a:graphicData uri="http://schemas.openxmlformats.org/drawingml/2006/table">
                <a:tbl>
                  <a:tblPr firstRow="1" bandRow="1">
                    <a:tableStyleId>{3C2FFA5D-87B4-456A-9821-1D502468CF0F}</a:tableStyleId>
                  </a:tblPr>
                  <a:tblGrid>
                    <a:gridCol w="3613224">
                      <a:extLst>
                        <a:ext uri="{9D8B030D-6E8A-4147-A177-3AD203B41FA5}">
                          <a16:colId xmlns:a16="http://schemas.microsoft.com/office/drawing/2014/main" val="1411198544"/>
                        </a:ext>
                      </a:extLst>
                    </a:gridCol>
                    <a:gridCol w="6784433">
                      <a:extLst>
                        <a:ext uri="{9D8B030D-6E8A-4147-A177-3AD203B41FA5}">
                          <a16:colId xmlns:a16="http://schemas.microsoft.com/office/drawing/2014/main" val="1123540058"/>
                        </a:ext>
                      </a:extLst>
                    </a:gridCol>
                  </a:tblGrid>
                  <a:tr h="53542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Result</a:t>
                          </a:r>
                          <a:endParaRPr lang="zh-TW" altLang="en-US" sz="2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21" marR="132021" marT="66011" marB="66011" anchor="ctr"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66871613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Platform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Zedboard</a:t>
                          </a:r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with Zynq-7000 SoC XC7Z020@67MHZ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2866414725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Execution Time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13.453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TW" sz="2300" b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Arial"/>
                                </a:rPr>
                                <m:t>m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300" b="0" u="none" strike="noStrike" cap="none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Arial"/>
                                </a:rPr>
                                <m:t>s</m:t>
                              </m:r>
                              <m:r>
                                <a:rPr lang="en-US" altLang="zh-TW" sz="2300" b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Arial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300" b="0" u="none" strike="noStrike" cap="none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Arial"/>
                                </a:rPr>
                                <m:t>per</m:t>
                              </m:r>
                              <m:r>
                                <a:rPr lang="en-US" altLang="zh-TW" sz="2300" b="0" u="none" strike="noStrike" cap="none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Arial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sz="2300" b="0" u="none" strike="noStrike" cap="none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Arial"/>
                                </a:rPr>
                                <m:t>picture</m:t>
                              </m:r>
                            </m:oMath>
                          </a14:m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28712014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AVG. Compression Ratio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31%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1546466379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AVG. PSNR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42 dB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1496057134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Clock Frequency</a:t>
                          </a:r>
                          <a:endParaRPr lang="zh-TW" altLang="en-US" sz="2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100 MHz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2515509792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On-Chip Power</a:t>
                          </a:r>
                          <a:endParaRPr lang="zh-TW" altLang="en-US" sz="2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1.748 W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31999238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12">
                <a:extLst>
                  <a:ext uri="{FF2B5EF4-FFF2-40B4-BE49-F238E27FC236}">
                    <a16:creationId xmlns:a16="http://schemas.microsoft.com/office/drawing/2014/main" id="{4CED7DF6-8901-42B1-8B8B-FAF3196842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0414101"/>
                  </p:ext>
                </p:extLst>
              </p:nvPr>
            </p:nvGraphicFramePr>
            <p:xfrm>
              <a:off x="897171" y="2152744"/>
              <a:ext cx="10397657" cy="3747940"/>
            </p:xfrm>
            <a:graphic>
              <a:graphicData uri="http://schemas.openxmlformats.org/drawingml/2006/table">
                <a:tbl>
                  <a:tblPr firstRow="1" bandRow="1">
                    <a:tableStyleId>{3C2FFA5D-87B4-456A-9821-1D502468CF0F}</a:tableStyleId>
                  </a:tblPr>
                  <a:tblGrid>
                    <a:gridCol w="3613224">
                      <a:extLst>
                        <a:ext uri="{9D8B030D-6E8A-4147-A177-3AD203B41FA5}">
                          <a16:colId xmlns:a16="http://schemas.microsoft.com/office/drawing/2014/main" val="1411198544"/>
                        </a:ext>
                      </a:extLst>
                    </a:gridCol>
                    <a:gridCol w="6784433">
                      <a:extLst>
                        <a:ext uri="{9D8B030D-6E8A-4147-A177-3AD203B41FA5}">
                          <a16:colId xmlns:a16="http://schemas.microsoft.com/office/drawing/2014/main" val="1123540058"/>
                        </a:ext>
                      </a:extLst>
                    </a:gridCol>
                  </a:tblGrid>
                  <a:tr h="53542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Result</a:t>
                          </a:r>
                          <a:endParaRPr lang="zh-TW" altLang="en-US" sz="2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21" marR="132021" marT="66011" marB="66011" anchor="ctr"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66871613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Platform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Zedboard</a:t>
                          </a:r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with Zynq-7000 SoC XC7Z020@67MHZ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2866414725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Execution Time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132021" marR="132021" marT="66011" marB="66011" anchor="ctr">
                        <a:blipFill>
                          <a:blip r:embed="rId4"/>
                          <a:stretch>
                            <a:fillRect l="-53369" t="-201136" r="-180" b="-415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12014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AVG. Compression Ratio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31%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1546466379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marR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Font typeface="Arial"/>
                          </a:pPr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Arial"/>
                            </a:rPr>
                            <a:t>AVG. PSNR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42 dB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1496057134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Clock Frequency</a:t>
                          </a:r>
                          <a:endParaRPr lang="zh-TW" altLang="en-US" sz="2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100 MHz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2515509792"/>
                      </a:ext>
                    </a:extLst>
                  </a:tr>
                  <a:tr h="535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On-Chip Power</a:t>
                          </a:r>
                          <a:endParaRPr lang="zh-TW" altLang="en-US" sz="2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21" marR="132021" marT="66011" marB="66011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300" b="0" u="none" strike="noStrike" cap="none" dirty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Arial"/>
                            </a:rPr>
                            <a:t>1.748 W</a:t>
                          </a:r>
                          <a:endParaRPr lang="zh-TW" altLang="en-US" sz="2300" b="0" i="0" u="none" strike="noStrike" cap="none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  <a:sym typeface="Arial"/>
                          </a:endParaRPr>
                        </a:p>
                      </a:txBody>
                      <a:tcPr marL="132021" marR="132021" marT="66011" marB="66011" anchor="ctr"/>
                    </a:tc>
                    <a:extLst>
                      <a:ext uri="{0D108BD9-81ED-4DB2-BD59-A6C34878D82A}">
                        <a16:rowId xmlns:a16="http://schemas.microsoft.com/office/drawing/2014/main" val="31999238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64D25B8E-2CA3-4E28-80FF-027F0515D496}"/>
              </a:ext>
            </a:extLst>
          </p:cNvPr>
          <p:cNvSpPr txBox="1"/>
          <p:nvPr/>
        </p:nvSpPr>
        <p:spPr>
          <a:xfrm>
            <a:off x="5194512" y="1498805"/>
            <a:ext cx="18029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TW" sz="2000" dirty="0"/>
              <a:t>Table2 Result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502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82"/>
    </mc:Choice>
    <mc:Fallback xmlns="">
      <p:transition spd="slow" advTm="9728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FF2702B-C40A-4B18-9349-9990771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Outline</a:t>
            </a:r>
            <a:endParaRPr lang="zh-TW" altLang="en-US" dirty="0">
              <a:latin typeface="Times-Roman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6570B1-3CED-4BF9-8A03-2F7A7243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Image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Why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Lossy vs. Lossless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JPEG vs. JPEG2000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Algorithm</a:t>
            </a:r>
            <a:r>
              <a:rPr lang="zh-TW" altLang="en-US" dirty="0">
                <a:solidFill>
                  <a:schemeClr val="bg2"/>
                </a:solidFill>
                <a:latin typeface="Times-Roman"/>
              </a:rPr>
              <a:t>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(KT Gray Image Compression)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Encoder Architecture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2D Discrete Wavelet Transform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</a:rPr>
              <a:t>Symmetric Extension &amp;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Quantization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Difference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Data Compression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</a:rPr>
              <a:t>Encoder System Architecture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Result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Reference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1809F64-C6EE-46A4-8F3C-9631E1D7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30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1"/>
    </mc:Choice>
    <mc:Fallback xmlns="">
      <p:transition spd="slow" advTm="439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4930580-C149-409F-89F9-81F4A63A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B0F1CFF-D566-4E74-B802-1C5DC4CDD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[1] Po-Wei Liu, “The Implementation of Image Compression JPEG2000,” M.S. thesis, Dept. Elect. Eng., DYU, Changhua, Taiwan, 2014.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[2] </a:t>
            </a:r>
            <a:r>
              <a:rPr lang="en-US" altLang="zh-TW" sz="1800" dirty="0" err="1"/>
              <a:t>M.Puttaraju</a:t>
            </a:r>
            <a:r>
              <a:rPr lang="en-US" altLang="zh-TW" sz="1800" dirty="0"/>
              <a:t>, and </a:t>
            </a:r>
            <a:r>
              <a:rPr lang="en-US" altLang="zh-TW" sz="1800" dirty="0" err="1"/>
              <a:t>Dr.A.R.Aswatha</a:t>
            </a:r>
            <a:r>
              <a:rPr lang="en-US" altLang="zh-TW" sz="1800" dirty="0"/>
              <a:t> “FPGA Implementation of 5/3 Integer DWT for Image Compression” International Journal of Advanced Computer Science and Applications, Vol. 3, No. 10, 2012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[3] G. K. Khan and A. G. Sawant, "Spartan 6 FPGA implementation of 2D-discrete wavelet transform in Verilog HDL," 2016 IEEE International Conference on Advances in Electronics, Communication and Computer Technology (ICAECCT), 2016, pp. 139-143, </a:t>
            </a:r>
            <a:r>
              <a:rPr lang="en-US" altLang="zh-TW" sz="1800" dirty="0" err="1"/>
              <a:t>doi</a:t>
            </a:r>
            <a:r>
              <a:rPr lang="en-US" altLang="zh-TW" sz="1800" dirty="0"/>
              <a:t>: 10.1109/ICAECCT.2016.7942570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1800" dirty="0"/>
              <a:t>[4] Hardware Design of the Discrete Wavelet Transform: an Analysis of Complexity, Accuracy and Operating Frequency Dora M. Ballesteros L. 1, Diego </a:t>
            </a:r>
            <a:r>
              <a:rPr lang="en-US" altLang="zh-TW" sz="1800" dirty="0" err="1"/>
              <a:t>Renza</a:t>
            </a:r>
            <a:r>
              <a:rPr lang="en-US" altLang="zh-TW" sz="1800" dirty="0"/>
              <a:t> 2 and Luis Fernando Pedraza 3 Received: 28-04-2016 | Accepted: 21-10-2016 | Online: 18-11-2016 PACS: 84.40.Ua; 07.50.Qx doi:10.17230/ingciencia.12.24.6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[5] https://www.cnblogs.com/chengqi521/p/6732999.html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[6] https://www.cnblogs.com/amxiang/p/16543664.html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[7] https://zhuanlan.zhihu.com/p/608277782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dirty="0"/>
              <a:t>[8] https://blog.csdn.net/weixin_38071135/article/details/118581250</a:t>
            </a:r>
            <a:endParaRPr lang="zh-TW" altLang="en-US" sz="18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583C524-AB0D-43C9-8422-FD9877D4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9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87"/>
    </mc:Choice>
    <mc:Fallback xmlns="">
      <p:transition spd="slow" advTm="988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FF2702B-C40A-4B18-9349-9990771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Outline</a:t>
            </a:r>
            <a:endParaRPr lang="zh-TW" altLang="en-US" dirty="0">
              <a:latin typeface="Times-Roman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6570B1-3CED-4BF9-8A03-2F7A7243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Image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Why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Lossy vs. Lossless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JPEG vs. JPEG2000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Algorithm</a:t>
            </a:r>
            <a:r>
              <a:rPr lang="zh-TW" altLang="en-US" dirty="0">
                <a:latin typeface="Times-Roman"/>
              </a:rPr>
              <a:t> </a:t>
            </a:r>
            <a:r>
              <a:rPr lang="en-US" altLang="zh-TW" dirty="0">
                <a:latin typeface="Times-Roman"/>
              </a:rPr>
              <a:t>(KT Gray Image Compression)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Encoder Architecture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2D Discrete Wavelet Transform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Symmetric Extension &amp; </a:t>
            </a:r>
            <a:r>
              <a:rPr lang="en-US" altLang="zh-TW" dirty="0">
                <a:latin typeface="Times-Roman"/>
              </a:rPr>
              <a:t>Quantization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Difference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Data Compression</a:t>
            </a:r>
          </a:p>
          <a:p>
            <a:pPr>
              <a:lnSpc>
                <a:spcPct val="170000"/>
              </a:lnSpc>
            </a:pPr>
            <a:r>
              <a:rPr lang="en-US" altLang="zh-TW" dirty="0"/>
              <a:t>Encoder System Architecture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Result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Reference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386A09E-8FEA-4EB3-AA7F-B3E6CF51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83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85"/>
    </mc:Choice>
    <mc:Fallback xmlns="">
      <p:transition spd="slow" advTm="5028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FF2702B-C40A-4B18-9349-9990771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Outline</a:t>
            </a:r>
            <a:endParaRPr lang="zh-TW" altLang="en-US" dirty="0">
              <a:latin typeface="Times-Roman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6570B1-3CED-4BF9-8A03-2F7A7243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Image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Why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Lossy vs. Lossless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JPEG vs. JPEG2000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Algorithm</a:t>
            </a:r>
            <a:r>
              <a:rPr lang="zh-TW" altLang="en-US" dirty="0">
                <a:solidFill>
                  <a:schemeClr val="bg2"/>
                </a:solidFill>
                <a:latin typeface="Times-Roman"/>
              </a:rPr>
              <a:t>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(KT Gray Image Compression)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Encoder Architecture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2D Discrete Wavelet Transform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</a:rPr>
              <a:t>Symmetric Extension &amp; </a:t>
            </a:r>
            <a:r>
              <a:rPr lang="en-US" altLang="zh-TW" dirty="0">
                <a:solidFill>
                  <a:schemeClr val="bg2"/>
                </a:solidFill>
                <a:latin typeface="Times-Roman"/>
              </a:rPr>
              <a:t>Quantization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Difference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Data Compression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</a:rPr>
              <a:t>Encoder System Architecture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Result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Reference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387383B-66D7-4959-A2F6-BFFAC08A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7"/>
    </mc:Choice>
    <mc:Fallback xmlns="">
      <p:transition spd="slow" advTm="599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6BDC76-4B2B-4E40-B911-F23B89E7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Image Compress - Why Compress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CF49D8-BD76-4C50-967F-E4483E12C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Reduced File Size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Faster Loading Times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Bandwidth Conservation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Saving Storage Space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Improved SEO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20C6999-9CD3-4C99-A4E0-90FBA07F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71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24"/>
    </mc:Choice>
    <mc:Fallback xmlns="">
      <p:transition spd="slow" advTm="7092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D9E7F5-040D-45D7-A87F-C62F5F71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Image Compress - Lossy vs. Lossless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234817-46BD-4896-9FB7-565727380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Lossy Compression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 Higher Compression Ratio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 Lower File Size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 Fast Compression/Decompression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en-US" altLang="zh-TW" dirty="0"/>
              <a:t>Simplified Processing</a:t>
            </a:r>
          </a:p>
          <a:p>
            <a:pPr lvl="1">
              <a:lnSpc>
                <a:spcPct val="150000"/>
              </a:lnSpc>
              <a:buFont typeface="Wingdings 2" panose="05020102010507070707" pitchFamily="18" charset="2"/>
              <a:buChar char=""/>
            </a:pPr>
            <a:r>
              <a:rPr lang="en-US" altLang="zh-TW" dirty="0"/>
              <a:t> Loss of Quality</a:t>
            </a:r>
          </a:p>
          <a:p>
            <a:pPr lvl="1">
              <a:lnSpc>
                <a:spcPct val="150000"/>
              </a:lnSpc>
              <a:buFont typeface="Wingdings 2" panose="05020102010507070707" pitchFamily="18" charset="2"/>
              <a:buChar char=""/>
            </a:pPr>
            <a:r>
              <a:rPr lang="en-US" altLang="zh-TW" dirty="0"/>
              <a:t> Irreversibility</a:t>
            </a:r>
          </a:p>
          <a:p>
            <a:pPr lvl="1">
              <a:lnSpc>
                <a:spcPct val="150000"/>
              </a:lnSpc>
              <a:buFont typeface="Wingdings 2" panose="05020102010507070707" pitchFamily="18" charset="2"/>
              <a:buChar char=""/>
            </a:pPr>
            <a:r>
              <a:rPr lang="en-US" altLang="zh-TW" dirty="0"/>
              <a:t> Distortion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AF34BA-4B79-4DD0-B59A-1321AEBC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9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328"/>
    </mc:Choice>
    <mc:Fallback xmlns="">
      <p:transition spd="slow" advTm="11132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D9E7F5-040D-45D7-A87F-C62F5F71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Image Compress - Lossy vs. Lossless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234817-46BD-4896-9FB7-565727380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Lossless Compression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 Preservation of Quality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/>
              <a:t> Reversibility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dirty="0">
                <a:solidFill>
                  <a:srgbClr val="0D0D0D"/>
                </a:solidFill>
                <a:latin typeface="Söhne"/>
              </a:rPr>
              <a:t> </a:t>
            </a:r>
            <a:r>
              <a:rPr lang="en-US" altLang="zh-TW" dirty="0"/>
              <a:t>Distortionless</a:t>
            </a:r>
          </a:p>
          <a:p>
            <a:pPr lvl="1">
              <a:lnSpc>
                <a:spcPct val="150000"/>
              </a:lnSpc>
              <a:buFont typeface="Wingdings 2" panose="05020102010507070707" pitchFamily="18" charset="2"/>
              <a:buChar char=""/>
            </a:pPr>
            <a:r>
              <a:rPr lang="en-US" altLang="zh-TW" dirty="0"/>
              <a:t> Limited Compression Ratio</a:t>
            </a:r>
          </a:p>
          <a:p>
            <a:pPr lvl="1">
              <a:lnSpc>
                <a:spcPct val="150000"/>
              </a:lnSpc>
              <a:buFont typeface="Wingdings 2" panose="05020102010507070707" pitchFamily="18" charset="2"/>
              <a:buChar char=""/>
            </a:pPr>
            <a:r>
              <a:rPr lang="en-US" altLang="zh-TW" dirty="0"/>
              <a:t> Larger File Sizes</a:t>
            </a:r>
          </a:p>
          <a:p>
            <a:pPr lvl="1">
              <a:lnSpc>
                <a:spcPct val="150000"/>
              </a:lnSpc>
              <a:buFont typeface="Wingdings 2" panose="05020102010507070707" pitchFamily="18" charset="2"/>
              <a:buChar char=""/>
            </a:pPr>
            <a:r>
              <a:rPr lang="en-US" altLang="zh-TW" dirty="0"/>
              <a:t> Slower Compression/Decompression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3650536-AF34-4C80-85CD-ADBC5DED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18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49"/>
    </mc:Choice>
    <mc:Fallback xmlns="">
      <p:transition spd="slow" advTm="8144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D9E7F5-040D-45D7-A87F-C62F5F71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Image Compress - JPEG vs. JPEG2000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234817-46BD-4896-9FB7-565727380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JPEG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dirty="0"/>
              <a:t> </a:t>
            </a:r>
            <a:r>
              <a:rPr lang="en-US" altLang="zh-TW" dirty="0"/>
              <a:t>Discrete Cosine Transform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 Huffman Coding &amp; Run-Length Coding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JPEG2000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 Discrete Wavelet Transform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 Dead-Zone Scalar Quantization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 Arithmetic Coding &amp; Run-Length Coding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9838D0E-8C71-4EA7-974E-2E71FAC9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64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375"/>
    </mc:Choice>
    <mc:Fallback xmlns="">
      <p:transition spd="slow" advTm="11737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FF2702B-C40A-4B18-9349-9990771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Outline</a:t>
            </a:r>
            <a:endParaRPr lang="zh-TW" altLang="en-US" dirty="0">
              <a:latin typeface="Times-Roman"/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6570B1-3CED-4BF9-8A03-2F7A7243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Image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Why Compress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Lossy vs. Lossless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JPEG vs. JPEG2000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latin typeface="Times-Roman"/>
              </a:rPr>
              <a:t>Algorithm</a:t>
            </a:r>
            <a:r>
              <a:rPr lang="zh-TW" altLang="en-US" dirty="0">
                <a:latin typeface="Times-Roman"/>
              </a:rPr>
              <a:t> </a:t>
            </a:r>
            <a:r>
              <a:rPr lang="en-US" altLang="zh-TW" dirty="0">
                <a:latin typeface="Times-Roman"/>
              </a:rPr>
              <a:t>(KT Gray Image Compression)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Encoder Architecture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2D Discrete Wavelet Transform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/>
              <a:t>Symmetric Extension &amp; </a:t>
            </a:r>
            <a:r>
              <a:rPr lang="en-US" altLang="zh-TW" dirty="0">
                <a:latin typeface="Times-Roman"/>
              </a:rPr>
              <a:t>Quantization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Difference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-Roman"/>
              </a:rPr>
              <a:t>Data Compression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</a:rPr>
              <a:t>Encoder System Architecture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Result</a:t>
            </a:r>
          </a:p>
          <a:p>
            <a:pPr>
              <a:lnSpc>
                <a:spcPct val="170000"/>
              </a:lnSpc>
            </a:pPr>
            <a:r>
              <a:rPr lang="en-US" altLang="zh-TW" dirty="0">
                <a:solidFill>
                  <a:schemeClr val="bg2"/>
                </a:solidFill>
                <a:latin typeface="Times-Roman"/>
              </a:rPr>
              <a:t>Reference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E9719AF-4E4A-4039-9CB8-79788432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00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95"/>
    </mc:Choice>
    <mc:Fallback xmlns="">
      <p:transition spd="slow" advTm="889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D0215EC-FDFD-4DC1-A10A-73DC5034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E0A489-C390-A14F-A823-4615B7325ACA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29215B8-DD8B-4998-8AEC-272925423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-Roman"/>
              </a:rPr>
              <a:t>Algorithm - </a:t>
            </a:r>
            <a:r>
              <a:rPr lang="en-US" altLang="zh-TW" dirty="0"/>
              <a:t>Encoder Architecture</a:t>
            </a:r>
            <a:endParaRPr lang="zh-TW" altLang="en-US" dirty="0"/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73D7DC90-6D7E-448A-83A8-743236CCFFDE}"/>
              </a:ext>
            </a:extLst>
          </p:cNvPr>
          <p:cNvGrpSpPr/>
          <p:nvPr/>
        </p:nvGrpSpPr>
        <p:grpSpPr>
          <a:xfrm>
            <a:off x="1480955" y="1279851"/>
            <a:ext cx="9230089" cy="4381075"/>
            <a:chOff x="417679" y="1328816"/>
            <a:chExt cx="8672486" cy="4853811"/>
          </a:xfrm>
        </p:grpSpPr>
        <p:cxnSp>
          <p:nvCxnSpPr>
            <p:cNvPr id="40" name="直線單箭頭接點 39">
              <a:extLst>
                <a:ext uri="{FF2B5EF4-FFF2-40B4-BE49-F238E27FC236}">
                  <a16:creationId xmlns:a16="http://schemas.microsoft.com/office/drawing/2014/main" id="{CB6CAEAB-632D-43BB-B05D-5F0BCED43132}"/>
                </a:ext>
              </a:extLst>
            </p:cNvPr>
            <p:cNvCxnSpPr>
              <a:cxnSpLocks/>
              <a:stCxn id="43" idx="2"/>
              <a:endCxn id="44" idx="0"/>
            </p:cNvCxnSpPr>
            <p:nvPr/>
          </p:nvCxnSpPr>
          <p:spPr>
            <a:xfrm>
              <a:off x="3009964" y="3698019"/>
              <a:ext cx="0" cy="828762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B6A718A3-793E-4AB5-A45C-C07BCD0A5938}"/>
                </a:ext>
              </a:extLst>
            </p:cNvPr>
            <p:cNvSpPr txBox="1"/>
            <p:nvPr/>
          </p:nvSpPr>
          <p:spPr>
            <a:xfrm>
              <a:off x="457201" y="1328816"/>
              <a:ext cx="1599146" cy="511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Gray Image</a:t>
              </a:r>
            </a:p>
          </p:txBody>
        </p:sp>
        <p:cxnSp>
          <p:nvCxnSpPr>
            <p:cNvPr id="42" name="直線單箭頭接點 41">
              <a:extLst>
                <a:ext uri="{FF2B5EF4-FFF2-40B4-BE49-F238E27FC236}">
                  <a16:creationId xmlns:a16="http://schemas.microsoft.com/office/drawing/2014/main" id="{884780B5-22AE-44B1-84C9-B2F2A3CE6C8E}"/>
                </a:ext>
              </a:extLst>
            </p:cNvPr>
            <p:cNvCxnSpPr>
              <a:cxnSpLocks/>
              <a:stCxn id="44" idx="3"/>
              <a:endCxn id="45" idx="1"/>
            </p:cNvCxnSpPr>
            <p:nvPr/>
          </p:nvCxnSpPr>
          <p:spPr>
            <a:xfrm>
              <a:off x="4234100" y="5228859"/>
              <a:ext cx="1436300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: 圓角 42">
              <a:extLst>
                <a:ext uri="{FF2B5EF4-FFF2-40B4-BE49-F238E27FC236}">
                  <a16:creationId xmlns:a16="http://schemas.microsoft.com/office/drawing/2014/main" id="{1A6FDFCD-CA83-4543-97CF-546642B7B6D4}"/>
                </a:ext>
              </a:extLst>
            </p:cNvPr>
            <p:cNvSpPr/>
            <p:nvPr/>
          </p:nvSpPr>
          <p:spPr>
            <a:xfrm>
              <a:off x="1785828" y="2293863"/>
              <a:ext cx="2448272" cy="1404156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Discrete Wavelet Transform</a:t>
              </a:r>
            </a:p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(DWT)</a:t>
              </a:r>
              <a:endPara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矩形: 圓角 43">
              <a:extLst>
                <a:ext uri="{FF2B5EF4-FFF2-40B4-BE49-F238E27FC236}">
                  <a16:creationId xmlns:a16="http://schemas.microsoft.com/office/drawing/2014/main" id="{B65E70E8-95D5-4353-9556-A31830DFEC27}"/>
                </a:ext>
              </a:extLst>
            </p:cNvPr>
            <p:cNvSpPr/>
            <p:nvPr/>
          </p:nvSpPr>
          <p:spPr>
            <a:xfrm>
              <a:off x="1785828" y="4526781"/>
              <a:ext cx="2448272" cy="1404156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Quantization</a:t>
              </a:r>
            </a:p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(Dead-Zone Scalar Quantization)</a:t>
              </a:r>
            </a:p>
          </p:txBody>
        </p:sp>
        <p:sp>
          <p:nvSpPr>
            <p:cNvPr id="45" name="矩形: 圓角 44">
              <a:extLst>
                <a:ext uri="{FF2B5EF4-FFF2-40B4-BE49-F238E27FC236}">
                  <a16:creationId xmlns:a16="http://schemas.microsoft.com/office/drawing/2014/main" id="{647F731F-53BB-465B-8913-05A956D6CD9D}"/>
                </a:ext>
              </a:extLst>
            </p:cNvPr>
            <p:cNvSpPr/>
            <p:nvPr/>
          </p:nvSpPr>
          <p:spPr>
            <a:xfrm>
              <a:off x="5670400" y="4526781"/>
              <a:ext cx="1368150" cy="1404156"/>
            </a:xfrm>
            <a:prstGeom prst="round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Difference</a:t>
              </a:r>
            </a:p>
          </p:txBody>
        </p:sp>
        <p:sp>
          <p:nvSpPr>
            <p:cNvPr id="46" name="矩形: 圓角 45">
              <a:extLst>
                <a:ext uri="{FF2B5EF4-FFF2-40B4-BE49-F238E27FC236}">
                  <a16:creationId xmlns:a16="http://schemas.microsoft.com/office/drawing/2014/main" id="{33592C92-40E8-42BF-A247-1BC9BFB777F1}"/>
                </a:ext>
              </a:extLst>
            </p:cNvPr>
            <p:cNvSpPr/>
            <p:nvPr/>
          </p:nvSpPr>
          <p:spPr>
            <a:xfrm>
              <a:off x="4811559" y="2293863"/>
              <a:ext cx="2448272" cy="1404156"/>
            </a:xfrm>
            <a:prstGeom prst="round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 Compression</a:t>
              </a:r>
            </a:p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(Huffman Coding)</a:t>
              </a:r>
              <a:endPara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2BD75E08-545D-4C1A-BD9A-5737164C6995}"/>
                </a:ext>
              </a:extLst>
            </p:cNvPr>
            <p:cNvSpPr txBox="1"/>
            <p:nvPr/>
          </p:nvSpPr>
          <p:spPr>
            <a:xfrm>
              <a:off x="7413209" y="4526781"/>
              <a:ext cx="1676956" cy="511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u_image.ktic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接點: 肘形 47">
              <a:extLst>
                <a:ext uri="{FF2B5EF4-FFF2-40B4-BE49-F238E27FC236}">
                  <a16:creationId xmlns:a16="http://schemas.microsoft.com/office/drawing/2014/main" id="{EC8D2CD7-46F2-4F8A-A4FD-CF67F661009F}"/>
                </a:ext>
              </a:extLst>
            </p:cNvPr>
            <p:cNvCxnSpPr>
              <a:stCxn id="45" idx="0"/>
              <a:endCxn id="46" idx="2"/>
            </p:cNvCxnSpPr>
            <p:nvPr/>
          </p:nvCxnSpPr>
          <p:spPr>
            <a:xfrm rot="16200000" flipV="1">
              <a:off x="5780704" y="3953010"/>
              <a:ext cx="828762" cy="318780"/>
            </a:xfrm>
            <a:prstGeom prst="bentConnector3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14B6C88E-1BE1-4EA0-B659-2ACFFC5235BD}"/>
                </a:ext>
              </a:extLst>
            </p:cNvPr>
            <p:cNvSpPr/>
            <p:nvPr/>
          </p:nvSpPr>
          <p:spPr>
            <a:xfrm>
              <a:off x="1619672" y="2042171"/>
              <a:ext cx="2712770" cy="4140456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接點: 肘形 49">
              <a:extLst>
                <a:ext uri="{FF2B5EF4-FFF2-40B4-BE49-F238E27FC236}">
                  <a16:creationId xmlns:a16="http://schemas.microsoft.com/office/drawing/2014/main" id="{AEE71351-1917-4BFD-A7CF-67A588579DA5}"/>
                </a:ext>
              </a:extLst>
            </p:cNvPr>
            <p:cNvCxnSpPr>
              <a:cxnSpLocks/>
              <a:stCxn id="46" idx="3"/>
              <a:endCxn id="47" idx="0"/>
            </p:cNvCxnSpPr>
            <p:nvPr/>
          </p:nvCxnSpPr>
          <p:spPr>
            <a:xfrm>
              <a:off x="7259831" y="2995940"/>
              <a:ext cx="991857" cy="1530841"/>
            </a:xfrm>
            <a:prstGeom prst="bentConnector2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接點: 肘形 50">
              <a:extLst>
                <a:ext uri="{FF2B5EF4-FFF2-40B4-BE49-F238E27FC236}">
                  <a16:creationId xmlns:a16="http://schemas.microsoft.com/office/drawing/2014/main" id="{67B78267-A23E-4CD1-B788-2259027C9448}"/>
                </a:ext>
              </a:extLst>
            </p:cNvPr>
            <p:cNvCxnSpPr>
              <a:cxnSpLocks/>
              <a:stCxn id="41" idx="3"/>
              <a:endCxn id="43" idx="0"/>
            </p:cNvCxnSpPr>
            <p:nvPr/>
          </p:nvCxnSpPr>
          <p:spPr>
            <a:xfrm>
              <a:off x="2056347" y="1584557"/>
              <a:ext cx="953618" cy="709306"/>
            </a:xfrm>
            <a:prstGeom prst="bentConnector2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1A3C5B36-09D8-4266-9AB3-C30BF49882D8}"/>
                </a:ext>
              </a:extLst>
            </p:cNvPr>
            <p:cNvSpPr/>
            <p:nvPr/>
          </p:nvSpPr>
          <p:spPr>
            <a:xfrm>
              <a:off x="4700439" y="2042171"/>
              <a:ext cx="2712770" cy="4140456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0A50B547-052B-499E-8314-349492933F61}"/>
                </a:ext>
              </a:extLst>
            </p:cNvPr>
            <p:cNvSpPr txBox="1"/>
            <p:nvPr/>
          </p:nvSpPr>
          <p:spPr>
            <a:xfrm>
              <a:off x="417679" y="4421189"/>
              <a:ext cx="1266947" cy="920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Lossy</a:t>
              </a:r>
            </a:p>
            <a:p>
              <a:r>
                <a:rPr lang="en-US" altLang="zh-TW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compress</a:t>
              </a:r>
              <a:endParaRPr lang="zh-TW" alt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36172B41-6BBB-473F-AFD8-DD66F0D028B4}"/>
                </a:ext>
              </a:extLst>
            </p:cNvPr>
            <p:cNvSpPr txBox="1"/>
            <p:nvPr/>
          </p:nvSpPr>
          <p:spPr>
            <a:xfrm>
              <a:off x="7524328" y="2013581"/>
              <a:ext cx="1386674" cy="920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Lossless</a:t>
              </a:r>
            </a:p>
            <a:p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compress</a:t>
              </a:r>
              <a:endPara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66E0FBC3-3ED5-4A8B-8CA4-9197DCD86846}"/>
              </a:ext>
            </a:extLst>
          </p:cNvPr>
          <p:cNvSpPr txBox="1"/>
          <p:nvPr/>
        </p:nvSpPr>
        <p:spPr>
          <a:xfrm>
            <a:off x="4523320" y="5817209"/>
            <a:ext cx="3229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Figure1 Encoder Architecture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6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32"/>
    </mc:Choice>
    <mc:Fallback xmlns="">
      <p:transition spd="slow" advTm="50832"/>
    </mc:Fallback>
  </mc:AlternateContent>
</p:sld>
</file>

<file path=ppt/theme/theme1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16777</TotalTime>
  <Words>936</Words>
  <Application>Microsoft Office PowerPoint</Application>
  <PresentationFormat>寬螢幕</PresentationFormat>
  <Paragraphs>245</Paragraphs>
  <Slides>19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2" baseType="lpstr">
      <vt:lpstr>-apple-system</vt:lpstr>
      <vt:lpstr>HelveticaNeue Regular</vt:lpstr>
      <vt:lpstr>Söhne</vt:lpstr>
      <vt:lpstr>Times-Roman</vt:lpstr>
      <vt:lpstr>Arial</vt:lpstr>
      <vt:lpstr>Calibri</vt:lpstr>
      <vt:lpstr>Calibri Light</vt:lpstr>
      <vt:lpstr>Cambria Math</vt:lpstr>
      <vt:lpstr>Comic Sans MS</vt:lpstr>
      <vt:lpstr>Times New Roman</vt:lpstr>
      <vt:lpstr>Wingdings</vt:lpstr>
      <vt:lpstr>Wingdings 2</vt:lpstr>
      <vt:lpstr>2_Office 佈景主題</vt:lpstr>
      <vt:lpstr>Gray Image Compression</vt:lpstr>
      <vt:lpstr>Outline</vt:lpstr>
      <vt:lpstr>Outline</vt:lpstr>
      <vt:lpstr>Image Compress - Why Compress</vt:lpstr>
      <vt:lpstr>Image Compress - Lossy vs. Lossless</vt:lpstr>
      <vt:lpstr>Image Compress - Lossy vs. Lossless</vt:lpstr>
      <vt:lpstr>Image Compress - JPEG vs. JPEG2000</vt:lpstr>
      <vt:lpstr>Outline</vt:lpstr>
      <vt:lpstr>Algorithm - Encoder Architecture</vt:lpstr>
      <vt:lpstr>Algorithm - 2D Discrete Wavelet Transform</vt:lpstr>
      <vt:lpstr>Algorithm - Symmetric Extension &amp; Quantization</vt:lpstr>
      <vt:lpstr>Algorithm - Difference</vt:lpstr>
      <vt:lpstr>Algorithm - Data Compress</vt:lpstr>
      <vt:lpstr>Outline</vt:lpstr>
      <vt:lpstr>Encoder System Architecture</vt:lpstr>
      <vt:lpstr>Outline</vt:lpstr>
      <vt:lpstr>Result</vt:lpstr>
      <vt:lpstr>Outline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冠廷 杜</dc:creator>
  <cp:lastModifiedBy>冠廷 杜</cp:lastModifiedBy>
  <cp:revision>364</cp:revision>
  <dcterms:created xsi:type="dcterms:W3CDTF">2023-10-01T06:18:22Z</dcterms:created>
  <dcterms:modified xsi:type="dcterms:W3CDTF">2024-03-04T12:01:43Z</dcterms:modified>
</cp:coreProperties>
</file>