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PT Sans Narrow"/>
      <p:regular r:id="rId34"/>
      <p:bold r:id="rId35"/>
    </p:embeddedFont>
    <p:embeddedFont>
      <p:font typeface="Open Sans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PTSansNarrow-bold.fntdata"/><Relationship Id="rId12" Type="http://schemas.openxmlformats.org/officeDocument/2006/relationships/slide" Target="slides/slide7.xml"/><Relationship Id="rId34" Type="http://schemas.openxmlformats.org/officeDocument/2006/relationships/font" Target="fonts/PTSansNarrow-regular.fntdata"/><Relationship Id="rId15" Type="http://schemas.openxmlformats.org/officeDocument/2006/relationships/slide" Target="slides/slide10.xml"/><Relationship Id="rId37" Type="http://schemas.openxmlformats.org/officeDocument/2006/relationships/font" Target="fonts/OpenSans-bold.fntdata"/><Relationship Id="rId14" Type="http://schemas.openxmlformats.org/officeDocument/2006/relationships/slide" Target="slides/slide9.xml"/><Relationship Id="rId36" Type="http://schemas.openxmlformats.org/officeDocument/2006/relationships/font" Target="fonts/OpenSans-regular.fntdata"/><Relationship Id="rId17" Type="http://schemas.openxmlformats.org/officeDocument/2006/relationships/slide" Target="slides/slide12.xml"/><Relationship Id="rId39" Type="http://schemas.openxmlformats.org/officeDocument/2006/relationships/font" Target="fonts/OpenSans-boldItalic.fntdata"/><Relationship Id="rId16" Type="http://schemas.openxmlformats.org/officeDocument/2006/relationships/slide" Target="slides/slide11.xml"/><Relationship Id="rId38" Type="http://schemas.openxmlformats.org/officeDocument/2006/relationships/font" Target="fonts/OpenSans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20901db867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20901db867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20901db867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20901db867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20901db867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20901db867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20901db867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20901db867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20901db867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20901db867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20901db867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20901db867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20901db867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20901db867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20901db867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20901db867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20901db867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20901db867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20901db867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20901db867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69454395c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69454395c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20901db867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20901db867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20901db867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20901db867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20901db867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20901db867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20901db867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20901db867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20901db867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20901db867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20901db867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20901db867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20901db867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20901db867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20901db867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20901db867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20901db867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20901db867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20901db867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20901db867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69454395c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69454395c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20901db867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20901db86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20901db867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20901db867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20901db867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20901db867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20901db867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20901db867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20901db867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20901db867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arxiv.org/abs/1808.00158" TargetMode="External"/><Relationship Id="rId4" Type="http://schemas.openxmlformats.org/officeDocument/2006/relationships/hyperlink" Target="https://arxiv.org/abs/2101.08596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4200"/>
              <a:t>TFW 2024 Oral Report</a:t>
            </a:r>
            <a:endParaRPr sz="4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4200"/>
              <a:t>Learnable Time-Frequency Analysis</a:t>
            </a:r>
            <a:endParaRPr sz="4200"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latin typeface="PT Sans Narrow"/>
                <a:ea typeface="PT Sans Narrow"/>
                <a:cs typeface="PT Sans Narrow"/>
                <a:sym typeface="PT Sans Narrow"/>
              </a:rPr>
              <a:t>Heng-Cheng Kuo, R11946023</a:t>
            </a:r>
            <a:endParaRPr sz="16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latin typeface="PT Sans Narrow"/>
                <a:ea typeface="PT Sans Narrow"/>
                <a:cs typeface="PT Sans Narrow"/>
                <a:sym typeface="PT Sans Narrow"/>
              </a:rPr>
              <a:t>2024/12/19</a:t>
            </a:r>
            <a:endParaRPr b="1" sz="1600">
              <a:solidFill>
                <a:srgbClr val="FF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68" name="Google Shape;6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Methods</a:t>
            </a:r>
            <a:endParaRPr/>
          </a:p>
        </p:txBody>
      </p:sp>
      <p:sp>
        <p:nvSpPr>
          <p:cNvPr id="136" name="Google Shape;13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37" name="Google Shape;13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2050" y="247688"/>
            <a:ext cx="3199899" cy="4648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Compare with Standard CNN</a:t>
            </a:r>
            <a:endParaRPr/>
          </a:p>
        </p:txBody>
      </p:sp>
      <p:sp>
        <p:nvSpPr>
          <p:cNvPr id="143" name="Google Shape;143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44" name="Google Shape;14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488" y="1221350"/>
            <a:ext cx="7751020" cy="3686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Compare with Standard CNN</a:t>
            </a:r>
            <a:endParaRPr/>
          </a:p>
        </p:txBody>
      </p:sp>
      <p:sp>
        <p:nvSpPr>
          <p:cNvPr id="150" name="Google Shape;15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51" name="Google Shape;15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3288" y="1152425"/>
            <a:ext cx="4857436" cy="36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Results</a:t>
            </a:r>
            <a:endParaRPr/>
          </a:p>
        </p:txBody>
      </p:sp>
      <p:sp>
        <p:nvSpPr>
          <p:cNvPr id="157" name="Google Shape;15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58" name="Google Shape;15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500" y="2032875"/>
            <a:ext cx="3789491" cy="1840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1325" y="2032875"/>
            <a:ext cx="3751126" cy="165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/>
          <p:nvPr>
            <p:ph type="title"/>
          </p:nvPr>
        </p:nvSpPr>
        <p:spPr>
          <a:xfrm>
            <a:off x="311700" y="445025"/>
            <a:ext cx="42603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Outline</a:t>
            </a:r>
            <a:endParaRPr/>
          </a:p>
        </p:txBody>
      </p:sp>
      <p:sp>
        <p:nvSpPr>
          <p:cNvPr id="165" name="Google Shape;165;p26"/>
          <p:cNvSpPr txBox="1"/>
          <p:nvPr>
            <p:ph idx="1" type="body"/>
          </p:nvPr>
        </p:nvSpPr>
        <p:spPr>
          <a:xfrm>
            <a:off x="311700" y="1266325"/>
            <a:ext cx="3778800" cy="38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T Sans Narrow"/>
              <a:buChar char="●"/>
            </a:pPr>
            <a:r>
              <a:rPr lang="zh-TW">
                <a:latin typeface="PT Sans Narrow"/>
                <a:ea typeface="PT Sans Narrow"/>
                <a:cs typeface="PT Sans Narrow"/>
                <a:sym typeface="PT Sans Narrow"/>
              </a:rPr>
              <a:t>Introduction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T Sans Narrow"/>
              <a:buChar char="●"/>
            </a:pPr>
            <a:r>
              <a:rPr lang="zh-TW">
                <a:latin typeface="PT Sans Narrow"/>
                <a:ea typeface="PT Sans Narrow"/>
                <a:cs typeface="PT Sans Narrow"/>
                <a:sym typeface="PT Sans Narrow"/>
              </a:rPr>
              <a:t>SincNet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T Sans Narrow"/>
              <a:buChar char="○"/>
            </a:pPr>
            <a:r>
              <a:rPr lang="zh-TW">
                <a:latin typeface="PT Sans Narrow"/>
                <a:ea typeface="PT Sans Narrow"/>
                <a:cs typeface="PT Sans Narrow"/>
                <a:sym typeface="PT Sans Narrow"/>
              </a:rPr>
              <a:t>Methods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T Sans Narrow"/>
              <a:buChar char="○"/>
            </a:pPr>
            <a:r>
              <a:rPr lang="zh-TW">
                <a:latin typeface="PT Sans Narrow"/>
                <a:ea typeface="PT Sans Narrow"/>
                <a:cs typeface="PT Sans Narrow"/>
                <a:sym typeface="PT Sans Narrow"/>
              </a:rPr>
              <a:t>Experiments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T Sans Narrow"/>
              <a:buChar char="●"/>
            </a:pPr>
            <a:r>
              <a:rPr b="1" lang="zh-TW">
                <a:latin typeface="PT Sans Narrow"/>
                <a:ea typeface="PT Sans Narrow"/>
                <a:cs typeface="PT Sans Narrow"/>
                <a:sym typeface="PT Sans Narrow"/>
              </a:rPr>
              <a:t>LEAF</a:t>
            </a:r>
            <a:endParaRPr b="1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T Sans Narrow"/>
              <a:buChar char="○"/>
            </a:pPr>
            <a:r>
              <a:rPr lang="zh-TW">
                <a:latin typeface="PT Sans Narrow"/>
                <a:ea typeface="PT Sans Narrow"/>
                <a:cs typeface="PT Sans Narrow"/>
                <a:sym typeface="PT Sans Narrow"/>
              </a:rPr>
              <a:t>Methods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T Sans Narrow"/>
              <a:buChar char="○"/>
            </a:pPr>
            <a:r>
              <a:rPr lang="zh-TW">
                <a:latin typeface="PT Sans Narrow"/>
                <a:ea typeface="PT Sans Narrow"/>
                <a:cs typeface="PT Sans Narrow"/>
                <a:sym typeface="PT Sans Narrow"/>
              </a:rPr>
              <a:t>Experiments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T Sans Narrow"/>
              <a:buChar char="●"/>
            </a:pPr>
            <a:r>
              <a:rPr lang="zh-TW">
                <a:latin typeface="PT Sans Narrow"/>
                <a:ea typeface="PT Sans Narrow"/>
                <a:cs typeface="PT Sans Narrow"/>
                <a:sym typeface="PT Sans Narrow"/>
              </a:rPr>
              <a:t>Conclusion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T Sans Narrow"/>
              <a:buChar char="●"/>
            </a:pPr>
            <a:r>
              <a:rPr lang="zh-TW">
                <a:latin typeface="PT Sans Narrow"/>
                <a:ea typeface="PT Sans Narrow"/>
                <a:cs typeface="PT Sans Narrow"/>
                <a:sym typeface="PT Sans Narrow"/>
              </a:rPr>
              <a:t>References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66" name="Google Shape;166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72" name="Google Shape;17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30163"/>
            <a:ext cx="8839204" cy="2283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Contributions</a:t>
            </a:r>
            <a:endParaRPr/>
          </a:p>
        </p:txBody>
      </p:sp>
      <p:sp>
        <p:nvSpPr>
          <p:cNvPr id="178" name="Google Shape;178;p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T Sans Narrow"/>
              <a:buChar char="●"/>
            </a:pPr>
            <a:r>
              <a:rPr lang="zh-TW">
                <a:latin typeface="PT Sans Narrow"/>
                <a:ea typeface="PT Sans Narrow"/>
                <a:cs typeface="PT Sans Narrow"/>
                <a:sym typeface="PT Sans Narrow"/>
              </a:rPr>
              <a:t>Initialization with Gabor Filters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T Sans Narrow"/>
              <a:buChar char="●"/>
            </a:pPr>
            <a:r>
              <a:rPr lang="zh-TW">
                <a:latin typeface="PT Sans Narrow"/>
                <a:ea typeface="PT Sans Narrow"/>
                <a:cs typeface="PT Sans Narrow"/>
                <a:sym typeface="PT Sans Narrow"/>
              </a:rPr>
              <a:t>Gaussian Lowpass Pooling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T Sans Narrow"/>
              <a:buChar char="●"/>
            </a:pPr>
            <a:r>
              <a:rPr lang="zh-TW">
                <a:latin typeface="PT Sans Narrow"/>
                <a:ea typeface="PT Sans Narrow"/>
                <a:cs typeface="PT Sans Narrow"/>
                <a:sym typeface="PT Sans Narrow"/>
              </a:rPr>
              <a:t>Learnable PCEN Compression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T Sans Narrow"/>
              <a:buChar char="●"/>
            </a:pPr>
            <a:r>
              <a:rPr lang="zh-TW">
                <a:latin typeface="PT Sans Narrow"/>
                <a:ea typeface="PT Sans Narrow"/>
                <a:cs typeface="PT Sans Narrow"/>
                <a:sym typeface="PT Sans Narrow"/>
              </a:rPr>
              <a:t>Robustness to Noise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79" name="Google Shape;179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Methods</a:t>
            </a:r>
            <a:endParaRPr/>
          </a:p>
        </p:txBody>
      </p:sp>
      <p:sp>
        <p:nvSpPr>
          <p:cNvPr id="185" name="Google Shape;185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86" name="Google Shape;18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725" y="1266325"/>
            <a:ext cx="7558548" cy="217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9"/>
          <p:cNvSpPr/>
          <p:nvPr/>
        </p:nvSpPr>
        <p:spPr>
          <a:xfrm>
            <a:off x="3602100" y="2853550"/>
            <a:ext cx="930600" cy="542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8" name="Google Shape;18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5375" y="3758200"/>
            <a:ext cx="6493251" cy="64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Methods</a:t>
            </a:r>
            <a:endParaRPr/>
          </a:p>
        </p:txBody>
      </p:sp>
      <p:sp>
        <p:nvSpPr>
          <p:cNvPr id="194" name="Google Shape;194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95" name="Google Shape;19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725" y="1266325"/>
            <a:ext cx="7558548" cy="217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0"/>
          <p:cNvSpPr/>
          <p:nvPr/>
        </p:nvSpPr>
        <p:spPr>
          <a:xfrm>
            <a:off x="6080950" y="2853550"/>
            <a:ext cx="930600" cy="542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7" name="Google Shape;19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4988" y="3758024"/>
            <a:ext cx="1994020" cy="64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Methods</a:t>
            </a:r>
            <a:endParaRPr/>
          </a:p>
        </p:txBody>
      </p:sp>
      <p:sp>
        <p:nvSpPr>
          <p:cNvPr id="203" name="Google Shape;203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04" name="Google Shape;20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725" y="1266325"/>
            <a:ext cx="7558548" cy="217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1"/>
          <p:cNvSpPr/>
          <p:nvPr/>
        </p:nvSpPr>
        <p:spPr>
          <a:xfrm>
            <a:off x="7315425" y="2853550"/>
            <a:ext cx="930600" cy="542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6" name="Google Shape;20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0975" y="3773505"/>
            <a:ext cx="3582049" cy="795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311700" y="445025"/>
            <a:ext cx="42603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Outline</a:t>
            </a:r>
            <a:endParaRPr/>
          </a:p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311700" y="1266325"/>
            <a:ext cx="3778800" cy="38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T Sans Narrow"/>
              <a:buChar char="●"/>
            </a:pPr>
            <a:r>
              <a:rPr lang="zh-TW">
                <a:latin typeface="PT Sans Narrow"/>
                <a:ea typeface="PT Sans Narrow"/>
                <a:cs typeface="PT Sans Narrow"/>
                <a:sym typeface="PT Sans Narrow"/>
              </a:rPr>
              <a:t>Introduction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T Sans Narrow"/>
              <a:buChar char="●"/>
            </a:pPr>
            <a:r>
              <a:rPr lang="zh-TW">
                <a:latin typeface="PT Sans Narrow"/>
                <a:ea typeface="PT Sans Narrow"/>
                <a:cs typeface="PT Sans Narrow"/>
                <a:sym typeface="PT Sans Narrow"/>
              </a:rPr>
              <a:t>SincNet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T Sans Narrow"/>
              <a:buChar char="○"/>
            </a:pPr>
            <a:r>
              <a:rPr lang="zh-TW">
                <a:latin typeface="PT Sans Narrow"/>
                <a:ea typeface="PT Sans Narrow"/>
                <a:cs typeface="PT Sans Narrow"/>
                <a:sym typeface="PT Sans Narrow"/>
              </a:rPr>
              <a:t>Methods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T Sans Narrow"/>
              <a:buChar char="○"/>
            </a:pPr>
            <a:r>
              <a:rPr lang="zh-TW">
                <a:latin typeface="PT Sans Narrow"/>
                <a:ea typeface="PT Sans Narrow"/>
                <a:cs typeface="PT Sans Narrow"/>
                <a:sym typeface="PT Sans Narrow"/>
              </a:rPr>
              <a:t>Experiments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T Sans Narrow"/>
              <a:buChar char="●"/>
            </a:pPr>
            <a:r>
              <a:rPr lang="zh-TW">
                <a:latin typeface="PT Sans Narrow"/>
                <a:ea typeface="PT Sans Narrow"/>
                <a:cs typeface="PT Sans Narrow"/>
                <a:sym typeface="PT Sans Narrow"/>
              </a:rPr>
              <a:t>LEAF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T Sans Narrow"/>
              <a:buChar char="○"/>
            </a:pPr>
            <a:r>
              <a:rPr lang="zh-TW">
                <a:latin typeface="PT Sans Narrow"/>
                <a:ea typeface="PT Sans Narrow"/>
                <a:cs typeface="PT Sans Narrow"/>
                <a:sym typeface="PT Sans Narrow"/>
              </a:rPr>
              <a:t>Methods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T Sans Narrow"/>
              <a:buChar char="○"/>
            </a:pPr>
            <a:r>
              <a:rPr lang="zh-TW">
                <a:latin typeface="PT Sans Narrow"/>
                <a:ea typeface="PT Sans Narrow"/>
                <a:cs typeface="PT Sans Narrow"/>
                <a:sym typeface="PT Sans Narrow"/>
              </a:rPr>
              <a:t>Experiments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T Sans Narrow"/>
              <a:buChar char="●"/>
            </a:pPr>
            <a:r>
              <a:rPr lang="zh-TW">
                <a:latin typeface="PT Sans Narrow"/>
                <a:ea typeface="PT Sans Narrow"/>
                <a:cs typeface="PT Sans Narrow"/>
                <a:sym typeface="PT Sans Narrow"/>
              </a:rPr>
              <a:t>Conclusion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T Sans Narrow"/>
              <a:buChar char="●"/>
            </a:pPr>
            <a:r>
              <a:rPr lang="zh-TW">
                <a:latin typeface="PT Sans Narrow"/>
                <a:ea typeface="PT Sans Narrow"/>
                <a:cs typeface="PT Sans Narrow"/>
                <a:sym typeface="PT Sans Narrow"/>
              </a:rPr>
              <a:t>References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75" name="Google Shape;7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Compare with Standard CNN</a:t>
            </a:r>
            <a:endParaRPr/>
          </a:p>
        </p:txBody>
      </p:sp>
      <p:sp>
        <p:nvSpPr>
          <p:cNvPr id="212" name="Google Shape;212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13" name="Google Shape;21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04825"/>
            <a:ext cx="8839204" cy="3172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Results</a:t>
            </a:r>
            <a:endParaRPr/>
          </a:p>
        </p:txBody>
      </p:sp>
      <p:sp>
        <p:nvSpPr>
          <p:cNvPr id="219" name="Google Shape;219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20" name="Google Shape;22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288" y="1266326"/>
            <a:ext cx="8181426" cy="3456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Results</a:t>
            </a:r>
            <a:endParaRPr/>
          </a:p>
        </p:txBody>
      </p:sp>
      <p:sp>
        <p:nvSpPr>
          <p:cNvPr id="226" name="Google Shape;226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27" name="Google Shape;22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53138"/>
            <a:ext cx="8839204" cy="1437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Results</a:t>
            </a:r>
            <a:endParaRPr/>
          </a:p>
        </p:txBody>
      </p:sp>
      <p:sp>
        <p:nvSpPr>
          <p:cNvPr id="233" name="Google Shape;233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34" name="Google Shape;23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900" y="1373750"/>
            <a:ext cx="7882199" cy="3205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Results</a:t>
            </a:r>
            <a:endParaRPr/>
          </a:p>
        </p:txBody>
      </p:sp>
      <p:sp>
        <p:nvSpPr>
          <p:cNvPr id="240" name="Google Shape;240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41" name="Google Shape;24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0450" y="1152425"/>
            <a:ext cx="6023111" cy="3686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7"/>
          <p:cNvSpPr txBox="1"/>
          <p:nvPr>
            <p:ph type="title"/>
          </p:nvPr>
        </p:nvSpPr>
        <p:spPr>
          <a:xfrm>
            <a:off x="311700" y="445025"/>
            <a:ext cx="42603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Outline</a:t>
            </a:r>
            <a:endParaRPr/>
          </a:p>
        </p:txBody>
      </p:sp>
      <p:sp>
        <p:nvSpPr>
          <p:cNvPr id="247" name="Google Shape;247;p37"/>
          <p:cNvSpPr txBox="1"/>
          <p:nvPr>
            <p:ph idx="1" type="body"/>
          </p:nvPr>
        </p:nvSpPr>
        <p:spPr>
          <a:xfrm>
            <a:off x="311700" y="1266325"/>
            <a:ext cx="3778800" cy="38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T Sans Narrow"/>
              <a:buChar char="●"/>
            </a:pPr>
            <a:r>
              <a:rPr lang="zh-TW">
                <a:latin typeface="PT Sans Narrow"/>
                <a:ea typeface="PT Sans Narrow"/>
                <a:cs typeface="PT Sans Narrow"/>
                <a:sym typeface="PT Sans Narrow"/>
              </a:rPr>
              <a:t>Introduction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T Sans Narrow"/>
              <a:buChar char="●"/>
            </a:pPr>
            <a:r>
              <a:rPr lang="zh-TW">
                <a:latin typeface="PT Sans Narrow"/>
                <a:ea typeface="PT Sans Narrow"/>
                <a:cs typeface="PT Sans Narrow"/>
                <a:sym typeface="PT Sans Narrow"/>
              </a:rPr>
              <a:t>SincNet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T Sans Narrow"/>
              <a:buChar char="○"/>
            </a:pPr>
            <a:r>
              <a:rPr lang="zh-TW">
                <a:latin typeface="PT Sans Narrow"/>
                <a:ea typeface="PT Sans Narrow"/>
                <a:cs typeface="PT Sans Narrow"/>
                <a:sym typeface="PT Sans Narrow"/>
              </a:rPr>
              <a:t>Methods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T Sans Narrow"/>
              <a:buChar char="○"/>
            </a:pPr>
            <a:r>
              <a:rPr lang="zh-TW">
                <a:latin typeface="PT Sans Narrow"/>
                <a:ea typeface="PT Sans Narrow"/>
                <a:cs typeface="PT Sans Narrow"/>
                <a:sym typeface="PT Sans Narrow"/>
              </a:rPr>
              <a:t>Experiments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T Sans Narrow"/>
              <a:buChar char="●"/>
            </a:pPr>
            <a:r>
              <a:rPr lang="zh-TW">
                <a:latin typeface="PT Sans Narrow"/>
                <a:ea typeface="PT Sans Narrow"/>
                <a:cs typeface="PT Sans Narrow"/>
                <a:sym typeface="PT Sans Narrow"/>
              </a:rPr>
              <a:t>LEAF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T Sans Narrow"/>
              <a:buChar char="○"/>
            </a:pPr>
            <a:r>
              <a:rPr lang="zh-TW">
                <a:latin typeface="PT Sans Narrow"/>
                <a:ea typeface="PT Sans Narrow"/>
                <a:cs typeface="PT Sans Narrow"/>
                <a:sym typeface="PT Sans Narrow"/>
              </a:rPr>
              <a:t>Methods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T Sans Narrow"/>
              <a:buChar char="○"/>
            </a:pPr>
            <a:r>
              <a:rPr lang="zh-TW">
                <a:latin typeface="PT Sans Narrow"/>
                <a:ea typeface="PT Sans Narrow"/>
                <a:cs typeface="PT Sans Narrow"/>
                <a:sym typeface="PT Sans Narrow"/>
              </a:rPr>
              <a:t>Experiments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T Sans Narrow"/>
              <a:buChar char="●"/>
            </a:pPr>
            <a:r>
              <a:rPr b="1" lang="zh-TW">
                <a:latin typeface="PT Sans Narrow"/>
                <a:ea typeface="PT Sans Narrow"/>
                <a:cs typeface="PT Sans Narrow"/>
                <a:sym typeface="PT Sans Narrow"/>
              </a:rPr>
              <a:t>Conclusion</a:t>
            </a:r>
            <a:endParaRPr b="1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T Sans Narrow"/>
              <a:buChar char="●"/>
            </a:pPr>
            <a:r>
              <a:rPr lang="zh-TW">
                <a:latin typeface="PT Sans Narrow"/>
                <a:ea typeface="PT Sans Narrow"/>
                <a:cs typeface="PT Sans Narrow"/>
                <a:sym typeface="PT Sans Narrow"/>
              </a:rPr>
              <a:t>References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48" name="Google Shape;248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Conclusion</a:t>
            </a:r>
            <a:endParaRPr/>
          </a:p>
        </p:txBody>
      </p:sp>
      <p:sp>
        <p:nvSpPr>
          <p:cNvPr id="254" name="Google Shape;254;p38"/>
          <p:cNvSpPr txBox="1"/>
          <p:nvPr>
            <p:ph idx="1" type="body"/>
          </p:nvPr>
        </p:nvSpPr>
        <p:spPr>
          <a:xfrm>
            <a:off x="311700" y="1266325"/>
            <a:ext cx="8520600" cy="18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T Sans Narrow"/>
              <a:buChar char="●"/>
            </a:pPr>
            <a:r>
              <a:rPr lang="zh-TW">
                <a:latin typeface="PT Sans Narrow"/>
                <a:ea typeface="PT Sans Narrow"/>
                <a:cs typeface="PT Sans Narrow"/>
                <a:sym typeface="PT Sans Narrow"/>
              </a:rPr>
              <a:t>Generalizability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T Sans Narrow"/>
              <a:buChar char="●"/>
            </a:pPr>
            <a:r>
              <a:rPr lang="zh-TW">
                <a:latin typeface="PT Sans Narrow"/>
                <a:ea typeface="PT Sans Narrow"/>
                <a:cs typeface="PT Sans Narrow"/>
                <a:sym typeface="PT Sans Narrow"/>
              </a:rPr>
              <a:t>Computational Efficiency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T Sans Narrow"/>
              <a:buChar char="●"/>
            </a:pPr>
            <a:r>
              <a:rPr lang="zh-TW">
                <a:latin typeface="PT Sans Narrow"/>
                <a:ea typeface="PT Sans Narrow"/>
                <a:cs typeface="PT Sans Narrow"/>
                <a:sym typeface="PT Sans Narrow"/>
              </a:rPr>
              <a:t>Stride Setting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55" name="Google Shape;255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56" name="Google Shape;25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725" y="2485725"/>
            <a:ext cx="7558548" cy="217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8"/>
          <p:cNvSpPr/>
          <p:nvPr/>
        </p:nvSpPr>
        <p:spPr>
          <a:xfrm>
            <a:off x="6083400" y="3516950"/>
            <a:ext cx="930600" cy="10683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9"/>
          <p:cNvSpPr txBox="1"/>
          <p:nvPr>
            <p:ph type="title"/>
          </p:nvPr>
        </p:nvSpPr>
        <p:spPr>
          <a:xfrm>
            <a:off x="311700" y="445025"/>
            <a:ext cx="42603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Outline</a:t>
            </a:r>
            <a:endParaRPr/>
          </a:p>
        </p:txBody>
      </p:sp>
      <p:sp>
        <p:nvSpPr>
          <p:cNvPr id="263" name="Google Shape;263;p39"/>
          <p:cNvSpPr txBox="1"/>
          <p:nvPr>
            <p:ph idx="1" type="body"/>
          </p:nvPr>
        </p:nvSpPr>
        <p:spPr>
          <a:xfrm>
            <a:off x="311700" y="1266325"/>
            <a:ext cx="3778800" cy="38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T Sans Narrow"/>
              <a:buChar char="●"/>
            </a:pPr>
            <a:r>
              <a:rPr lang="zh-TW">
                <a:latin typeface="PT Sans Narrow"/>
                <a:ea typeface="PT Sans Narrow"/>
                <a:cs typeface="PT Sans Narrow"/>
                <a:sym typeface="PT Sans Narrow"/>
              </a:rPr>
              <a:t>Introduction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T Sans Narrow"/>
              <a:buChar char="●"/>
            </a:pPr>
            <a:r>
              <a:rPr lang="zh-TW">
                <a:latin typeface="PT Sans Narrow"/>
                <a:ea typeface="PT Sans Narrow"/>
                <a:cs typeface="PT Sans Narrow"/>
                <a:sym typeface="PT Sans Narrow"/>
              </a:rPr>
              <a:t>SincNet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T Sans Narrow"/>
              <a:buChar char="○"/>
            </a:pPr>
            <a:r>
              <a:rPr lang="zh-TW">
                <a:latin typeface="PT Sans Narrow"/>
                <a:ea typeface="PT Sans Narrow"/>
                <a:cs typeface="PT Sans Narrow"/>
                <a:sym typeface="PT Sans Narrow"/>
              </a:rPr>
              <a:t>Methods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T Sans Narrow"/>
              <a:buChar char="○"/>
            </a:pPr>
            <a:r>
              <a:rPr lang="zh-TW">
                <a:latin typeface="PT Sans Narrow"/>
                <a:ea typeface="PT Sans Narrow"/>
                <a:cs typeface="PT Sans Narrow"/>
                <a:sym typeface="PT Sans Narrow"/>
              </a:rPr>
              <a:t>Experiments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T Sans Narrow"/>
              <a:buChar char="●"/>
            </a:pPr>
            <a:r>
              <a:rPr lang="zh-TW">
                <a:latin typeface="PT Sans Narrow"/>
                <a:ea typeface="PT Sans Narrow"/>
                <a:cs typeface="PT Sans Narrow"/>
                <a:sym typeface="PT Sans Narrow"/>
              </a:rPr>
              <a:t>LEAF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T Sans Narrow"/>
              <a:buChar char="○"/>
            </a:pPr>
            <a:r>
              <a:rPr lang="zh-TW">
                <a:latin typeface="PT Sans Narrow"/>
                <a:ea typeface="PT Sans Narrow"/>
                <a:cs typeface="PT Sans Narrow"/>
                <a:sym typeface="PT Sans Narrow"/>
              </a:rPr>
              <a:t>Methods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T Sans Narrow"/>
              <a:buChar char="○"/>
            </a:pPr>
            <a:r>
              <a:rPr lang="zh-TW">
                <a:latin typeface="PT Sans Narrow"/>
                <a:ea typeface="PT Sans Narrow"/>
                <a:cs typeface="PT Sans Narrow"/>
                <a:sym typeface="PT Sans Narrow"/>
              </a:rPr>
              <a:t>Experiments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T Sans Narrow"/>
              <a:buChar char="●"/>
            </a:pPr>
            <a:r>
              <a:rPr lang="zh-TW">
                <a:latin typeface="PT Sans Narrow"/>
                <a:ea typeface="PT Sans Narrow"/>
                <a:cs typeface="PT Sans Narrow"/>
                <a:sym typeface="PT Sans Narrow"/>
              </a:rPr>
              <a:t>Conclusion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T Sans Narrow"/>
              <a:buChar char="●"/>
            </a:pPr>
            <a:r>
              <a:rPr b="1" lang="zh-TW">
                <a:latin typeface="PT Sans Narrow"/>
                <a:ea typeface="PT Sans Narrow"/>
                <a:cs typeface="PT Sans Narrow"/>
                <a:sym typeface="PT Sans Narrow"/>
              </a:rPr>
              <a:t>References</a:t>
            </a:r>
            <a:endParaRPr b="1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64" name="Google Shape;264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References</a:t>
            </a:r>
            <a:endParaRPr/>
          </a:p>
        </p:txBody>
      </p:sp>
      <p:sp>
        <p:nvSpPr>
          <p:cNvPr id="270" name="Google Shape;270;p4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PT Sans Narrow"/>
                <a:ea typeface="PT Sans Narrow"/>
                <a:cs typeface="PT Sans Narrow"/>
                <a:sym typeface="PT Sans Narrow"/>
              </a:rPr>
              <a:t>[1] </a:t>
            </a:r>
            <a:r>
              <a:rPr lang="zh-TW" u="sng">
                <a:solidFill>
                  <a:schemeClr val="hlink"/>
                </a:solidFill>
                <a:latin typeface="PT Sans Narrow"/>
                <a:ea typeface="PT Sans Narrow"/>
                <a:cs typeface="PT Sans Narrow"/>
                <a:sym typeface="PT Sans Narrow"/>
                <a:hlinkClick r:id="rId3"/>
              </a:rPr>
              <a:t>https://arxiv.org/abs/1808.00158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TW">
                <a:latin typeface="PT Sans Narrow"/>
                <a:ea typeface="PT Sans Narrow"/>
                <a:cs typeface="PT Sans Narrow"/>
                <a:sym typeface="PT Sans Narrow"/>
              </a:rPr>
              <a:t>[2] </a:t>
            </a:r>
            <a:r>
              <a:rPr lang="zh-TW" u="sng">
                <a:solidFill>
                  <a:schemeClr val="hlink"/>
                </a:solidFill>
                <a:latin typeface="PT Sans Narrow"/>
                <a:ea typeface="PT Sans Narrow"/>
                <a:cs typeface="PT Sans Narrow"/>
                <a:sym typeface="PT Sans Narrow"/>
                <a:hlinkClick r:id="rId4"/>
              </a:rPr>
              <a:t>https://arxiv.org/abs/2101.08596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71" name="Google Shape;271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311700" y="445025"/>
            <a:ext cx="42603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Outline</a:t>
            </a:r>
            <a:endParaRPr/>
          </a:p>
        </p:txBody>
      </p:sp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311700" y="1266325"/>
            <a:ext cx="3778800" cy="38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T Sans Narrow"/>
              <a:buChar char="●"/>
            </a:pPr>
            <a:r>
              <a:rPr b="1" lang="zh-TW">
                <a:latin typeface="PT Sans Narrow"/>
                <a:ea typeface="PT Sans Narrow"/>
                <a:cs typeface="PT Sans Narrow"/>
                <a:sym typeface="PT Sans Narrow"/>
              </a:rPr>
              <a:t>Introduction</a:t>
            </a:r>
            <a:endParaRPr b="1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T Sans Narrow"/>
              <a:buChar char="●"/>
            </a:pPr>
            <a:r>
              <a:rPr lang="zh-TW">
                <a:latin typeface="PT Sans Narrow"/>
                <a:ea typeface="PT Sans Narrow"/>
                <a:cs typeface="PT Sans Narrow"/>
                <a:sym typeface="PT Sans Narrow"/>
              </a:rPr>
              <a:t>SincNet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T Sans Narrow"/>
              <a:buChar char="○"/>
            </a:pPr>
            <a:r>
              <a:rPr lang="zh-TW">
                <a:latin typeface="PT Sans Narrow"/>
                <a:ea typeface="PT Sans Narrow"/>
                <a:cs typeface="PT Sans Narrow"/>
                <a:sym typeface="PT Sans Narrow"/>
              </a:rPr>
              <a:t>Methods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T Sans Narrow"/>
              <a:buChar char="○"/>
            </a:pPr>
            <a:r>
              <a:rPr lang="zh-TW">
                <a:latin typeface="PT Sans Narrow"/>
                <a:ea typeface="PT Sans Narrow"/>
                <a:cs typeface="PT Sans Narrow"/>
                <a:sym typeface="PT Sans Narrow"/>
              </a:rPr>
              <a:t>Experiments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T Sans Narrow"/>
              <a:buChar char="●"/>
            </a:pPr>
            <a:r>
              <a:rPr lang="zh-TW">
                <a:latin typeface="PT Sans Narrow"/>
                <a:ea typeface="PT Sans Narrow"/>
                <a:cs typeface="PT Sans Narrow"/>
                <a:sym typeface="PT Sans Narrow"/>
              </a:rPr>
              <a:t>LEAF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T Sans Narrow"/>
              <a:buChar char="○"/>
            </a:pPr>
            <a:r>
              <a:rPr lang="zh-TW">
                <a:latin typeface="PT Sans Narrow"/>
                <a:ea typeface="PT Sans Narrow"/>
                <a:cs typeface="PT Sans Narrow"/>
                <a:sym typeface="PT Sans Narrow"/>
              </a:rPr>
              <a:t>Methods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T Sans Narrow"/>
              <a:buChar char="○"/>
            </a:pPr>
            <a:r>
              <a:rPr lang="zh-TW">
                <a:latin typeface="PT Sans Narrow"/>
                <a:ea typeface="PT Sans Narrow"/>
                <a:cs typeface="PT Sans Narrow"/>
                <a:sym typeface="PT Sans Narrow"/>
              </a:rPr>
              <a:t>Experiments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T Sans Narrow"/>
              <a:buChar char="●"/>
            </a:pPr>
            <a:r>
              <a:rPr lang="zh-TW">
                <a:latin typeface="PT Sans Narrow"/>
                <a:ea typeface="PT Sans Narrow"/>
                <a:cs typeface="PT Sans Narrow"/>
                <a:sym typeface="PT Sans Narrow"/>
              </a:rPr>
              <a:t>Conclusion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T Sans Narrow"/>
              <a:buChar char="●"/>
            </a:pPr>
            <a:r>
              <a:rPr lang="zh-TW">
                <a:latin typeface="PT Sans Narrow"/>
                <a:ea typeface="PT Sans Narrow"/>
                <a:cs typeface="PT Sans Narrow"/>
                <a:sym typeface="PT Sans Narrow"/>
              </a:rPr>
              <a:t>References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82" name="Google Shape;8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Introduction: Learnable Time-Frequency Analysis</a:t>
            </a:r>
            <a:endParaRPr/>
          </a:p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311700" y="1266325"/>
            <a:ext cx="8520600" cy="18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PT Sans Narrow"/>
                <a:ea typeface="PT Sans Narrow"/>
                <a:cs typeface="PT Sans Narrow"/>
                <a:sym typeface="PT Sans Narrow"/>
              </a:rPr>
              <a:t>Recap Mel-spectrogram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T Sans Narrow"/>
              <a:buChar char="●"/>
            </a:pPr>
            <a:r>
              <a:rPr b="1" lang="zh-TW">
                <a:solidFill>
                  <a:srgbClr val="695D46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Perform the Short-Time Fourier Transform (STFT)</a:t>
            </a:r>
            <a:r>
              <a:rPr lang="zh-TW">
                <a:solidFill>
                  <a:srgbClr val="695D46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r>
              <a:rPr lang="zh-TW">
                <a:latin typeface="PT Sans Narrow"/>
                <a:ea typeface="PT Sans Narrow"/>
                <a:cs typeface="PT Sans Narrow"/>
                <a:sym typeface="PT Sans Narrow"/>
              </a:rPr>
              <a:t>on the input signal.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T Sans Narrow"/>
              <a:buChar char="●"/>
            </a:pPr>
            <a:r>
              <a:rPr b="1" lang="zh-TW">
                <a:solidFill>
                  <a:srgbClr val="695D46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Take the square of the STFT</a:t>
            </a:r>
            <a:r>
              <a:rPr lang="zh-TW">
                <a:latin typeface="PT Sans Narrow"/>
                <a:ea typeface="PT Sans Narrow"/>
                <a:cs typeface="PT Sans Narrow"/>
                <a:sym typeface="PT Sans Narrow"/>
              </a:rPr>
              <a:t> output to obtain the spectrogram.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T Sans Narrow"/>
              <a:buChar char="●"/>
            </a:pPr>
            <a:r>
              <a:rPr b="1" lang="zh-TW">
                <a:solidFill>
                  <a:srgbClr val="695D46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Apply the Mel-filterbank</a:t>
            </a:r>
            <a:r>
              <a:rPr lang="zh-TW">
                <a:latin typeface="PT Sans Narrow"/>
                <a:ea typeface="PT Sans Narrow"/>
                <a:cs typeface="PT Sans Narrow"/>
                <a:sym typeface="PT Sans Narrow"/>
              </a:rPr>
              <a:t> to compress the spectrogram into Mel-scale frequency bands.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T Sans Narrow"/>
              <a:buChar char="●"/>
            </a:pPr>
            <a:r>
              <a:rPr b="1" lang="zh-TW">
                <a:solidFill>
                  <a:srgbClr val="695D46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Apply logarithmic compression </a:t>
            </a:r>
            <a:r>
              <a:rPr lang="zh-TW">
                <a:latin typeface="PT Sans Narrow"/>
                <a:ea typeface="PT Sans Narrow"/>
                <a:cs typeface="PT Sans Narrow"/>
                <a:sym typeface="PT Sans Narrow"/>
              </a:rPr>
              <a:t>to the Mel-scale energy.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9175" y="3277725"/>
            <a:ext cx="3465650" cy="5128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 txBox="1"/>
          <p:nvPr>
            <p:ph idx="1" type="body"/>
          </p:nvPr>
        </p:nvSpPr>
        <p:spPr>
          <a:xfrm>
            <a:off x="3065700" y="4228625"/>
            <a:ext cx="3012600" cy="51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zh-TW" sz="2000">
                <a:solidFill>
                  <a:srgbClr val="695D46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Convolutional Neural Network?</a:t>
            </a:r>
            <a:endParaRPr b="1" sz="2000">
              <a:solidFill>
                <a:srgbClr val="695D46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cxnSp>
        <p:nvCxnSpPr>
          <p:cNvPr id="92" name="Google Shape;92;p16"/>
          <p:cNvCxnSpPr>
            <a:stCxn id="90" idx="2"/>
            <a:endCxn id="91" idx="0"/>
          </p:cNvCxnSpPr>
          <p:nvPr/>
        </p:nvCxnSpPr>
        <p:spPr>
          <a:xfrm>
            <a:off x="4572000" y="3790525"/>
            <a:ext cx="0" cy="4380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93" name="Google Shape;93;p16"/>
          <p:cNvSpPr txBox="1"/>
          <p:nvPr>
            <p:ph idx="1" type="body"/>
          </p:nvPr>
        </p:nvSpPr>
        <p:spPr>
          <a:xfrm>
            <a:off x="4699975" y="3753175"/>
            <a:ext cx="3012600" cy="51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2000">
                <a:solidFill>
                  <a:srgbClr val="FF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Lack of Flexibility</a:t>
            </a:r>
            <a:endParaRPr sz="2000">
              <a:solidFill>
                <a:srgbClr val="FF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Introduction: Learnable Time-Frequency Analysis</a:t>
            </a:r>
            <a:endParaRPr/>
          </a:p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311700" y="1266325"/>
            <a:ext cx="8520600" cy="18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T Sans Narrow"/>
              <a:buChar char="●"/>
            </a:pPr>
            <a:r>
              <a:rPr lang="zh-TW">
                <a:latin typeface="PT Sans Narrow"/>
                <a:ea typeface="PT Sans Narrow"/>
                <a:cs typeface="PT Sans Narrow"/>
                <a:sym typeface="PT Sans Narrow"/>
              </a:rPr>
              <a:t>Overfitting risks in unconstrained learnable filters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T Sans Narrow"/>
              <a:buChar char="●"/>
            </a:pPr>
            <a:r>
              <a:rPr lang="zh-TW">
                <a:latin typeface="PT Sans Narrow"/>
                <a:ea typeface="PT Sans Narrow"/>
                <a:cs typeface="PT Sans Narrow"/>
                <a:sym typeface="PT Sans Narrow"/>
              </a:rPr>
              <a:t>Lack of interpretability and stability in learned representations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725" y="2127225"/>
            <a:ext cx="7558548" cy="217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7"/>
          <p:cNvSpPr/>
          <p:nvPr/>
        </p:nvSpPr>
        <p:spPr>
          <a:xfrm>
            <a:off x="888225" y="3163825"/>
            <a:ext cx="7409400" cy="1059600"/>
          </a:xfrm>
          <a:prstGeom prst="rect">
            <a:avLst/>
          </a:prstGeom>
          <a:noFill/>
          <a:ln cap="flat" cmpd="sng" w="19050">
            <a:solidFill>
              <a:srgbClr val="6AA84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type="title"/>
          </p:nvPr>
        </p:nvSpPr>
        <p:spPr>
          <a:xfrm>
            <a:off x="311700" y="445025"/>
            <a:ext cx="42603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Outline</a:t>
            </a:r>
            <a:endParaRPr/>
          </a:p>
        </p:txBody>
      </p:sp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311700" y="1266325"/>
            <a:ext cx="3778800" cy="38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T Sans Narrow"/>
              <a:buChar char="●"/>
            </a:pPr>
            <a:r>
              <a:rPr lang="zh-TW">
                <a:latin typeface="PT Sans Narrow"/>
                <a:ea typeface="PT Sans Narrow"/>
                <a:cs typeface="PT Sans Narrow"/>
                <a:sym typeface="PT Sans Narrow"/>
              </a:rPr>
              <a:t>Introduction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T Sans Narrow"/>
              <a:buChar char="●"/>
            </a:pPr>
            <a:r>
              <a:rPr b="1" lang="zh-TW">
                <a:latin typeface="PT Sans Narrow"/>
                <a:ea typeface="PT Sans Narrow"/>
                <a:cs typeface="PT Sans Narrow"/>
                <a:sym typeface="PT Sans Narrow"/>
              </a:rPr>
              <a:t>SincNet</a:t>
            </a:r>
            <a:endParaRPr b="1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T Sans Narrow"/>
              <a:buChar char="○"/>
            </a:pPr>
            <a:r>
              <a:rPr lang="zh-TW">
                <a:latin typeface="PT Sans Narrow"/>
                <a:ea typeface="PT Sans Narrow"/>
                <a:cs typeface="PT Sans Narrow"/>
                <a:sym typeface="PT Sans Narrow"/>
              </a:rPr>
              <a:t>Methods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T Sans Narrow"/>
              <a:buChar char="○"/>
            </a:pPr>
            <a:r>
              <a:rPr lang="zh-TW">
                <a:latin typeface="PT Sans Narrow"/>
                <a:ea typeface="PT Sans Narrow"/>
                <a:cs typeface="PT Sans Narrow"/>
                <a:sym typeface="PT Sans Narrow"/>
              </a:rPr>
              <a:t>Experiments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T Sans Narrow"/>
              <a:buChar char="●"/>
            </a:pPr>
            <a:r>
              <a:rPr lang="zh-TW">
                <a:latin typeface="PT Sans Narrow"/>
                <a:ea typeface="PT Sans Narrow"/>
                <a:cs typeface="PT Sans Narrow"/>
                <a:sym typeface="PT Sans Narrow"/>
              </a:rPr>
              <a:t>LEAF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T Sans Narrow"/>
              <a:buChar char="○"/>
            </a:pPr>
            <a:r>
              <a:rPr lang="zh-TW">
                <a:latin typeface="PT Sans Narrow"/>
                <a:ea typeface="PT Sans Narrow"/>
                <a:cs typeface="PT Sans Narrow"/>
                <a:sym typeface="PT Sans Narrow"/>
              </a:rPr>
              <a:t>Methods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T Sans Narrow"/>
              <a:buChar char="○"/>
            </a:pPr>
            <a:r>
              <a:rPr lang="zh-TW">
                <a:latin typeface="PT Sans Narrow"/>
                <a:ea typeface="PT Sans Narrow"/>
                <a:cs typeface="PT Sans Narrow"/>
                <a:sym typeface="PT Sans Narrow"/>
              </a:rPr>
              <a:t>Experiments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T Sans Narrow"/>
              <a:buChar char="●"/>
            </a:pPr>
            <a:r>
              <a:rPr lang="zh-TW">
                <a:latin typeface="PT Sans Narrow"/>
                <a:ea typeface="PT Sans Narrow"/>
                <a:cs typeface="PT Sans Narrow"/>
                <a:sym typeface="PT Sans Narrow"/>
              </a:rPr>
              <a:t>Conclusion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T Sans Narrow"/>
              <a:buChar char="●"/>
            </a:pPr>
            <a:r>
              <a:rPr lang="zh-TW">
                <a:latin typeface="PT Sans Narrow"/>
                <a:ea typeface="PT Sans Narrow"/>
                <a:cs typeface="PT Sans Narrow"/>
                <a:sym typeface="PT Sans Narrow"/>
              </a:rPr>
              <a:t>References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09" name="Google Shape;10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15" name="Google Shape;11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53863"/>
            <a:ext cx="8839204" cy="1635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Contributions</a:t>
            </a:r>
            <a:endParaRPr/>
          </a:p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311700" y="1266325"/>
            <a:ext cx="8520600" cy="18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T Sans Narrow"/>
              <a:buChar char="●"/>
            </a:pPr>
            <a:r>
              <a:rPr lang="zh-TW">
                <a:solidFill>
                  <a:srgbClr val="695D46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Learnable Parametric Filter Design</a:t>
            </a:r>
            <a:endParaRPr>
              <a:solidFill>
                <a:srgbClr val="695D46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800"/>
              <a:buFont typeface="PT Sans Narrow"/>
              <a:buChar char="●"/>
            </a:pPr>
            <a:r>
              <a:rPr lang="zh-TW">
                <a:solidFill>
                  <a:srgbClr val="695D46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Efficiency and Interpretability</a:t>
            </a:r>
            <a:endParaRPr>
              <a:solidFill>
                <a:srgbClr val="695D46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800"/>
              <a:buFont typeface="PT Sans Narrow"/>
              <a:buChar char="●"/>
            </a:pPr>
            <a:r>
              <a:rPr lang="zh-TW">
                <a:solidFill>
                  <a:srgbClr val="695D46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Focus on Speech-Specific Features</a:t>
            </a:r>
            <a:endParaRPr>
              <a:solidFill>
                <a:srgbClr val="695D46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22" name="Google Shape;12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Methods</a:t>
            </a:r>
            <a:endParaRPr/>
          </a:p>
        </p:txBody>
      </p:sp>
      <p:sp>
        <p:nvSpPr>
          <p:cNvPr id="128" name="Google Shape;12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29" name="Google Shape;12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8073" y="1757810"/>
            <a:ext cx="4667848" cy="3225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1000" y="76025"/>
            <a:ext cx="5060152" cy="144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