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3" r:id="rId14"/>
    <p:sldId id="268" r:id="rId15"/>
    <p:sldId id="269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6BF5A-F8D0-45BF-BA4E-8E10027C9C63}" type="datetimeFigureOut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DD83-D6F6-4DB6-84CE-60A91DCFF7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74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165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E5C9E-9873-9D1A-A894-B6105BB0C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34E6FFF-905C-5D76-1E92-4B643B184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D302158-6B13-DBDD-9EAE-253353A21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DE807E-C423-4A01-5003-0E07245AA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18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192A-6EF4-BF30-144D-D8A5F799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DC3A030-AC5F-44CF-2500-5C2D00230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CAE7CED-831D-4766-C94E-6F4534B60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FD545B-EF63-882B-C781-C4C2CB965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14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9E386-35CA-1AF7-E13D-0AFFBBBED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5AEF17D-FF31-0023-69B8-0ABFE977D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D1962F2-6DF1-244E-EE4E-E63910127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8C547B-5FAC-FF4A-6F8B-5580360A4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5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673B-B4AE-61FD-B246-6AF12F25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9D5EA9F-77BF-D3C9-625A-7B86278A2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3C97FE5-DC0C-A564-9B8C-FDC45D290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79CDBF-27CC-B985-1C53-7586921C6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1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5F06D-91A9-D969-6217-64A08065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196090D-2327-C20A-261E-240B08DD3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9B9B5BE-312A-570C-FE35-3889C84C5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399568-FB69-D589-DB15-E22D06DA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61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F5097-8AC8-28B5-6B0F-4E63E204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EF433DB-E606-65EA-43A1-A0778BD4A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57C488B-A209-F247-D66D-B4F6334CD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3CAF81-F511-7F9F-A952-4DE854BD6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27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3480C-8E80-227F-62BB-A33540CF6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42380AA-7755-C8FB-AED1-747EE7469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32B329C-B03F-BFF0-B249-6830501A5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B1FF10-9D6C-8421-D4DC-809B9490D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083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69B6B-58CB-938B-B1DF-301DA366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62E3C5F-F80F-D24C-5BB6-352988514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71BA99B-2860-8660-157B-E6F979B02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C55C77-C607-1B9A-6ABA-12DC6DE1B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68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49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5D056-C9A2-BC70-3AE4-0652440B7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37C4FF1-131C-C409-08EC-FBA76378B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774C3A7-3033-C745-BE2C-8908D4DE8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C4C689-34F9-3269-AC68-500503E60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4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3DF1C-87BA-8469-D945-BCEB94F5C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75980C8-4C4B-3641-6C5A-D3165C875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07E91E8-180C-7B93-CFCC-0FA2D653B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43C67C-8441-A498-1DE4-426EBB1D8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30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BFE6B-23C0-E86C-6A6B-74B75004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6FCC575-A3A2-1CA6-07C5-721BEF9A0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02DD245-5262-4118-FF7E-E17D08832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84C320-7845-D515-609C-91CE883A5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37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666E2-1598-ABD5-035B-0DA396F6E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E2D85A2-A68E-F551-7222-BF94C0ADA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64BE1EA-D395-E22A-077A-CD482D6E0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EA119E-A5BC-1FBD-A573-913AE806D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29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470A3-14A0-81A2-910A-0FC2A68E4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8DD1A88-E767-FEE9-A0A4-1D953869F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03FE8B0-CE51-7136-F4B4-8883E31B1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31C1AE-1E2B-CC1D-01A4-67E61CCE9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8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BC1E4-B75D-D6DE-3628-DF41FCE8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9E1C517-160E-CED8-A4E8-17D96DCF4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1C4DFCA-34CC-AD3F-CB47-469C621F2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D5AA2F-07BC-69D5-1EBC-7D9442FC9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47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4FDC3-0CEC-320F-E613-952F8D76E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A0EBC30-9C11-C1E4-7803-564F95CCF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CD934C7-7339-2C85-F38A-6D6541CD8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AD1414-D4DE-5B70-D760-E9F5E066F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5DD83-D6F6-4DB6-84CE-60A91DCFF7E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A34AEC-32C3-1FFC-659D-811FC3D19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B0C294-FA5D-D17B-43F6-FA5757D3D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ADB3C2-2245-E93C-CA75-59968E94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BF2A-F6EF-4487-9CE7-50C07CA41A57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A9B9D7-D2A0-FBE9-6913-0A0D7775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10F67F-70CC-F68E-FEF2-64B74B20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0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8C6A5-52BC-AB77-1A19-5D445637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C34D8C4-E645-AC32-F4D0-5FCADAA0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1A9DD4-924F-EAC1-39E7-F667AA21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573-B2A3-47F3-8E43-E5C42A847333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34541F-CD99-AF9D-68E6-9B5E8264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E5489E-1EFB-92EA-DB7E-9B2AB90C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07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4135AB1-5B7C-CB02-127D-71013B778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AE30242-D967-B95F-7FE1-6C2E6D38B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C2CB40-DD7B-4F36-854E-FDFAFD15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77EA-2980-4614-AEE8-48FBBBFB4196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17F965-0CE5-A3CC-B4CF-DE403AC7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87521-09B2-1D8E-C6A1-E2AF250C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01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6002D-2BFF-CC96-11B5-30712059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39ECF3-C068-F586-B46C-2025EA767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E976FE-4B00-D516-428E-F052FFED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FDD6-02DE-404B-803D-D008BC2A4E99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F57D41-F053-0895-EF5A-C87B9339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9D8AA0-1983-40DB-2697-1199F61D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0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AD7EF5-608F-FE52-7848-68ACE5B0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A2D558-8767-F053-81D9-44EF3004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E5D088-2960-3AE9-7772-8D40C78C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610-F839-4751-9FCD-48F9F803CA7A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E3BB21-5353-111D-D6F1-3073099B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3BC312-CF32-B0D8-B242-8052593B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73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B141B0-091F-3B07-AB90-70ABD4EC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D583AB-95CC-B7F1-0C01-CC6CB47E3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C5C5BF-6169-8B95-9012-D88269709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A33A85-3514-305F-BDBB-FBD97F45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DA24-38F9-4E34-BAC2-A2A943F4394A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431FDE-64EB-CC48-C9AC-6B7C3F7E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312C25-C36F-2F33-E992-58803018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9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85DC4-D92F-06A7-184C-35155F1B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AEE7D6-804E-058D-0746-EEBFB3B2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3FE215-4263-3C65-0495-CDA59A35E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63620D9-2CDA-B1A0-1B22-7675F6E2C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0F3FB0B-709A-4429-F510-86107FD52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14C97A-1C05-F639-2990-0301B46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4774-3731-45F0-87C5-F8890742488C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246F180-D7F6-218A-04E4-6EA841EE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7713F6C-CE4E-ACF8-C904-81021B7E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1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15F6A-F152-BCC2-7640-50662D3D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CE7DE21-BAB1-C613-20DF-9D94F103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0738-862F-4F4E-BB91-E682BC9CA071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4BA50C-F129-9727-5FE6-96F96134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BFF33E8-9953-4D2C-10A4-113A9BA4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85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E224728-8E0D-C339-F658-DD490F69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97F3-0712-42B7-A3E6-01BC3022E639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3B9FA95-B258-C17F-54EE-A816E705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BFA1A-EE44-EAC7-8553-A1B04F6D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35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20305-5AD8-3FD8-A162-508FC72F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DB9F97-8C89-885D-D88B-C5624915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359E6E1-2560-40F0-57E1-16AA5EF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BBB9B1-972E-00D4-E954-E026E4E0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209B-6D65-460A-BB2A-5AF0D6BD4870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583F52-8883-EA1A-7BD2-78B31E52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4EE4EE-EA78-7587-8FB6-6C5DF57F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40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292465-69A0-8C11-274D-EC731001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48DEBB-AEEF-A119-9EF9-F54353D64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905457-36DC-EAE0-77B9-8C5957A2B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FAF669-AEF1-0795-61B0-33A206EC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1DBA-2804-49DE-86B0-8AB080A3CD49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BAE760-62F8-C7C2-D85D-C79E5719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03CCBB-B09B-AA35-7DFA-0665DF35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92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A361F2B-3661-AAEC-88FB-CE1A616F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C006FE-38E2-3748-940F-B41BE446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DD98E6-63A8-2B83-41EF-1F7CCD186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7E61B-B694-4D68-B411-D16460363B87}" type="datetime1">
              <a:rPr lang="zh-TW" altLang="en-US" smtClean="0"/>
              <a:t>2026/6/5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DAB9DA-4654-829F-FCBB-43B3F90A0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A06CCF-39F7-2BBA-702D-BF84C6DE0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1448E-8F30-4705-940E-21A8A523F1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45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041A0-0D1E-27A4-2E0B-43BD42E9F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762"/>
            <a:ext cx="9144000" cy="1355238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Theoretic Transform</a:t>
            </a:r>
            <a:b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數論轉換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4CBAFA-3CE0-79AC-53AE-BFBC2BD2C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8208"/>
            <a:ext cx="9144000" cy="499182"/>
          </a:xfrm>
        </p:spPr>
        <p:txBody>
          <a:bodyPr/>
          <a:lstStyle/>
          <a:p>
            <a:r>
              <a:rPr lang="zh-TW" altLang="en-US" dirty="0">
                <a:solidFill>
                  <a:srgbClr val="3333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演講者：郭其樹 </a:t>
            </a:r>
            <a:r>
              <a:rPr lang="en-US" altLang="zh-TW" dirty="0">
                <a:solidFill>
                  <a:srgbClr val="3333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B11103122</a:t>
            </a:r>
            <a:endParaRPr lang="zh-TW" altLang="en-US" dirty="0">
              <a:solidFill>
                <a:srgbClr val="3333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8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D062-918C-DE4D-6FAB-85887DD94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4404CE-D0C5-790E-3F27-2FD1EE6E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投射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17F3653-3302-28AD-FA68-90B06CA4D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3166"/>
                <a:ext cx="10515600" cy="494251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DFT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zh-TW" altLang="zh-TW" sz="200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zh-TW" altLang="zh-TW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zh-TW" altLang="en-US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zh-TW" sz="20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[2]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−2]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−1]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000" b="0" i="1" kern="100" smtClean="0">
                        <a:latin typeface="Cambria Math" panose="02040503050406030204" pitchFamily="18" charset="0"/>
                        <a:ea typeface="PMingLiU" panose="02020500000000000000" pitchFamily="18" charset="-12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TW" altLang="zh-TW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[2]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−2]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−1]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zh-TW" sz="2000" kern="100" dirty="0">
                  <a:latin typeface="Aptos" panose="020B000402020202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17F3653-3302-28AD-FA68-90B06CA4D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3166"/>
                <a:ext cx="10515600" cy="4942517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829DBEB6-E905-374A-3F56-05C91C9C6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4320000" cy="3240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D13BA12-A7D0-5EB7-DD25-4B13E96949CE}"/>
              </a:ext>
            </a:extLst>
          </p:cNvPr>
          <p:cNvSpPr txBox="1"/>
          <p:nvPr/>
        </p:nvSpPr>
        <p:spPr>
          <a:xfrm>
            <a:off x="6455121" y="484894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相當於把複平面上的點替換成原根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65E221-6261-F369-C860-9C31C190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58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BAC2B-2655-19DD-5ABA-8D614409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14C129-3223-4310-9936-C480CE4F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用原根替代複數根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BECEB48-1501-0E03-4429-185AD61E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1465"/>
            <a:ext cx="4320000" cy="324000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37444DA-CD76-821C-40D8-8C9D43EAFCD4}"/>
              </a:ext>
            </a:extLst>
          </p:cNvPr>
          <p:cNvGraphicFramePr>
            <a:graphicFrameLocks noGrp="1"/>
          </p:cNvGraphicFramePr>
          <p:nvPr/>
        </p:nvGraphicFramePr>
        <p:xfrm>
          <a:off x="6589427" y="3265127"/>
          <a:ext cx="4956018" cy="1852676"/>
        </p:xfrm>
        <a:graphic>
          <a:graphicData uri="http://schemas.openxmlformats.org/drawingml/2006/table">
            <a:tbl>
              <a:tblPr firstRow="1" firstCol="1" bandRow="1"/>
              <a:tblGrid>
                <a:gridCol w="707664">
                  <a:extLst>
                    <a:ext uri="{9D8B030D-6E8A-4147-A177-3AD203B41FA5}">
                      <a16:colId xmlns:a16="http://schemas.microsoft.com/office/drawing/2014/main" val="308555096"/>
                    </a:ext>
                  </a:extLst>
                </a:gridCol>
                <a:gridCol w="707664">
                  <a:extLst>
                    <a:ext uri="{9D8B030D-6E8A-4147-A177-3AD203B41FA5}">
                      <a16:colId xmlns:a16="http://schemas.microsoft.com/office/drawing/2014/main" val="3219182667"/>
                    </a:ext>
                  </a:extLst>
                </a:gridCol>
                <a:gridCol w="708138">
                  <a:extLst>
                    <a:ext uri="{9D8B030D-6E8A-4147-A177-3AD203B41FA5}">
                      <a16:colId xmlns:a16="http://schemas.microsoft.com/office/drawing/2014/main" val="1226132603"/>
                    </a:ext>
                  </a:extLst>
                </a:gridCol>
                <a:gridCol w="708138">
                  <a:extLst>
                    <a:ext uri="{9D8B030D-6E8A-4147-A177-3AD203B41FA5}">
                      <a16:colId xmlns:a16="http://schemas.microsoft.com/office/drawing/2014/main" val="2823812969"/>
                    </a:ext>
                  </a:extLst>
                </a:gridCol>
                <a:gridCol w="708138">
                  <a:extLst>
                    <a:ext uri="{9D8B030D-6E8A-4147-A177-3AD203B41FA5}">
                      <a16:colId xmlns:a16="http://schemas.microsoft.com/office/drawing/2014/main" val="2448708056"/>
                    </a:ext>
                  </a:extLst>
                </a:gridCol>
                <a:gridCol w="708138">
                  <a:extLst>
                    <a:ext uri="{9D8B030D-6E8A-4147-A177-3AD203B41FA5}">
                      <a16:colId xmlns:a16="http://schemas.microsoft.com/office/drawing/2014/main" val="450251154"/>
                    </a:ext>
                  </a:extLst>
                </a:gridCol>
                <a:gridCol w="708138">
                  <a:extLst>
                    <a:ext uri="{9D8B030D-6E8A-4147-A177-3AD203B41FA5}">
                      <a16:colId xmlns:a16="http://schemas.microsoft.com/office/drawing/2014/main" val="2279456606"/>
                    </a:ext>
                  </a:extLst>
                </a:gridCol>
              </a:tblGrid>
              <a:tr h="20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46675"/>
                  </a:ext>
                </a:extLst>
              </a:tr>
              <a:tr h="20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026339"/>
                  </a:ext>
                </a:extLst>
              </a:tr>
              <a:tr h="20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67912"/>
                  </a:ext>
                </a:extLst>
              </a:tr>
              <a:tr h="20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835336"/>
                  </a:ext>
                </a:extLst>
              </a:tr>
              <a:tr h="20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96557"/>
                  </a:ext>
                </a:extLst>
              </a:tr>
              <a:tr h="20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53801"/>
                  </a:ext>
                </a:extLst>
              </a:tr>
              <a:tr h="207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522491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3DD27ADD-BF88-8076-139B-4785E970F702}"/>
              </a:ext>
            </a:extLst>
          </p:cNvPr>
          <p:cNvSpPr txBox="1"/>
          <p:nvPr/>
        </p:nvSpPr>
        <p:spPr>
          <a:xfrm>
            <a:off x="8616030" y="2926573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列號是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D668D5B-24A1-C06E-6E45-DA78CDBCB79D}"/>
              </a:ext>
            </a:extLst>
          </p:cNvPr>
          <p:cNvSpPr txBox="1"/>
          <p:nvPr/>
        </p:nvSpPr>
        <p:spPr>
          <a:xfrm>
            <a:off x="5697836" y="4022188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行號是</a:t>
            </a:r>
            <a:r>
              <a:rPr lang="en-US" altLang="zh-TW" sz="16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6D903FD-CB08-7A8D-F0D7-2D9752404ED9}"/>
                  </a:ext>
                </a:extLst>
              </p:cNvPr>
              <p:cNvSpPr txBox="1"/>
              <p:nvPr/>
            </p:nvSpPr>
            <p:spPr>
              <a:xfrm>
                <a:off x="6589426" y="2571465"/>
                <a:ext cx="1229311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zh-TW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6D903FD-CB08-7A8D-F0D7-2D975240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426" y="2571465"/>
                <a:ext cx="1229311" cy="405624"/>
              </a:xfrm>
              <a:prstGeom prst="rect">
                <a:avLst/>
              </a:prstGeom>
              <a:blipFill>
                <a:blip r:embed="rId4"/>
                <a:stretch>
                  <a:fillRect t="-7576" r="-396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82D60D8-45DD-C7BC-14BA-E26F49B9C7C3}"/>
                  </a:ext>
                </a:extLst>
              </p:cNvPr>
              <p:cNvSpPr txBox="1"/>
              <p:nvPr/>
            </p:nvSpPr>
            <p:spPr>
              <a:xfrm>
                <a:off x="2190735" y="1728223"/>
                <a:ext cx="1614929" cy="547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zh-TW" alt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82D60D8-45DD-C7BC-14BA-E26F49B9C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35" y="1728223"/>
                <a:ext cx="1614929" cy="547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7827233-1D47-74E0-D2D1-9423D8BDCAF6}"/>
                  </a:ext>
                </a:extLst>
              </p:cNvPr>
              <p:cNvSpPr txBox="1"/>
              <p:nvPr/>
            </p:nvSpPr>
            <p:spPr>
              <a:xfrm>
                <a:off x="8268819" y="1728223"/>
                <a:ext cx="2500043" cy="60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dirty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7827233-1D47-74E0-D2D1-9423D8BDC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19" y="1728223"/>
                <a:ext cx="2500043" cy="607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C321B29E-3F85-48FD-EE57-9BC7E4A1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65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BC4BA-8E41-179D-4578-6609A3822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F0630-04C3-A458-B8E4-B5FE246A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實現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FFT</a:t>
            </a:r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的必要條件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11B437E-C809-9C2B-11AA-C73AF2800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1465"/>
            <a:ext cx="432000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EE0A58C-17D9-0A36-CC8C-62ABE03D2392}"/>
                  </a:ext>
                </a:extLst>
              </p:cNvPr>
              <p:cNvSpPr txBox="1"/>
              <p:nvPr/>
            </p:nvSpPr>
            <p:spPr>
              <a:xfrm>
                <a:off x="2190735" y="1728223"/>
                <a:ext cx="1614929" cy="547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zh-TW" alt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EE0A58C-17D9-0A36-CC8C-62ABE03D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35" y="1728223"/>
                <a:ext cx="1614929" cy="547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2A07A68-AE09-274D-F979-9C2C1824085C}"/>
                  </a:ext>
                </a:extLst>
              </p:cNvPr>
              <p:cNvSpPr txBox="1"/>
              <p:nvPr/>
            </p:nvSpPr>
            <p:spPr>
              <a:xfrm>
                <a:off x="7358840" y="1285594"/>
                <a:ext cx="2500043" cy="60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dirty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2A07A68-AE09-274D-F979-9C2C18240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840" y="1285594"/>
                <a:ext cx="2500043" cy="607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9ACA6E4F-6466-0158-804E-DBFC9B667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862" y="2571465"/>
            <a:ext cx="432000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33984B4-A5A7-29DB-7D63-57BDED99C157}"/>
                  </a:ext>
                </a:extLst>
              </p:cNvPr>
              <p:cNvSpPr txBox="1"/>
              <p:nvPr/>
            </p:nvSpPr>
            <p:spPr>
              <a:xfrm>
                <a:off x="6368279" y="1957225"/>
                <a:ext cx="4481163" cy="60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=17, 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=3,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=8   </m:t>
                      </m:r>
                      <m:sSup>
                        <m:sSupPr>
                          <m:ctrlP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 17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33984B4-A5A7-29DB-7D63-57BDED99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79" y="1957225"/>
                <a:ext cx="4481163" cy="607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2F5C3E79-0EB6-AFD9-EF79-5DF9B402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41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1FEB-CC7A-8C39-DF2E-7641C1B5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56DFB-3B0B-1B87-4CBC-9FE53124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原根  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Primitive root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48C6050-4372-E947-ADC5-74DA5B637C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對原根而言：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/>
                  <a:t>                              </a:t>
                </a:r>
                <a:r>
                  <a:rPr lang="zh-TW" altLang="en-US" sz="2000" dirty="0"/>
                  <a:t>          </a:t>
                </a:r>
                <a:r>
                  <a:rPr lang="en-US" altLang="zh-TW" sz="20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TW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p>
                    </m:sSup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1  </m:t>
                    </m:r>
                    <m:r>
                      <m:rPr>
                        <m:sty m:val="p"/>
                      </m:rP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mod</m:t>
                    </m:r>
                    <m:d>
                      <m:d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/>
                  <a:t>                                </a:t>
                </a:r>
                <a:r>
                  <a:rPr lang="zh-TW" altLang="en-US" sz="2000" dirty="0"/>
                  <a:t>          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bSup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而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/>
                  <a:t>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altLang="zh-TW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TW" sz="2000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1  </m:t>
                    </m:r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mod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方程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≡1  </m:t>
                    </m:r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mod</m:t>
                    </m:r>
                    <m:d>
                      <m:d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為質數時，只有</a:t>
                </a:r>
                <a14:m>
                  <m:oMath xmlns:m="http://schemas.openxmlformats.org/officeDocument/2006/math">
                    <m:r>
                      <a:rPr lang="zh-TW" altLang="en-US" sz="200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zh-TW" altLang="en-US" sz="200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這兩種取值。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但是由於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是原根，所以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，故其為</a:t>
                </a:r>
                <a14:m>
                  <m:oMath xmlns:m="http://schemas.openxmlformats.org/officeDocument/2006/math"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48C6050-4372-E947-ADC5-74DA5B637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  <a:blipFill>
                <a:blip r:embed="rId3"/>
                <a:stretch>
                  <a:fillRect l="-638" t="-12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ABAE67-CA6B-C333-797B-AFCCA303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59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40EB-F0E2-B1D3-070D-37AE5AE54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9ED630-4F12-A479-FDA2-BAD00046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模意義下的相反數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3CFA9B6-99F9-1643-E1A7-F83CF8319158}"/>
                  </a:ext>
                </a:extLst>
              </p:cNvPr>
              <p:cNvSpPr txBox="1"/>
              <p:nvPr/>
            </p:nvSpPr>
            <p:spPr>
              <a:xfrm>
                <a:off x="7358840" y="1285594"/>
                <a:ext cx="2500043" cy="60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dirty="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3CFA9B6-99F9-1643-E1A7-F83CF8319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840" y="1285594"/>
                <a:ext cx="2500043" cy="607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08D978D1-70F1-4608-3657-1E8FF54B4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62" y="2571465"/>
            <a:ext cx="4320000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A0BCAA8-EE24-5055-4660-A1740A14AAED}"/>
                  </a:ext>
                </a:extLst>
              </p:cNvPr>
              <p:cNvSpPr txBox="1"/>
              <p:nvPr/>
            </p:nvSpPr>
            <p:spPr>
              <a:xfrm>
                <a:off x="6368279" y="1957225"/>
                <a:ext cx="4481163" cy="60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=17, 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=3,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=8   </m:t>
                      </m:r>
                      <m:sSup>
                        <m:sSupPr>
                          <m:ctrlP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TW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zh-TW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altLang="zh-TW" sz="200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altLang="zh-TW" sz="20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TW" alt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TW" sz="2000" i="1" dirty="0">
                          <a:latin typeface="Cambria Math" panose="02040503050406030204" pitchFamily="18" charset="0"/>
                        </a:rPr>
                        <m:t> 17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A0BCAA8-EE24-5055-4660-A1740A14A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279" y="1957225"/>
                <a:ext cx="4481163" cy="607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CFCFD8C-F3CC-AB8C-5EA2-644B185285BA}"/>
                  </a:ext>
                </a:extLst>
              </p:cNvPr>
              <p:cNvSpPr txBox="1"/>
              <p:nvPr/>
            </p:nvSpPr>
            <p:spPr>
              <a:xfrm>
                <a:off x="838200" y="1957225"/>
                <a:ext cx="3390672" cy="2125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1.</a:t>
                </a: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具有週期性</a:t>
                </a: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r>
                  <a:rPr lang="en-US" altLang="zh-TW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2.</a:t>
                </a: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一個週期內的數是不同的</a:t>
                </a: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TW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zh-TW" alt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altLang="zh-TW" sz="2000" dirty="0"/>
              </a:p>
              <a:p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CFCFD8C-F3CC-AB8C-5EA2-644B18528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57225"/>
                <a:ext cx="3390672" cy="2125838"/>
              </a:xfrm>
              <a:prstGeom prst="rect">
                <a:avLst/>
              </a:prstGeom>
              <a:blipFill>
                <a:blip r:embed="rId6"/>
                <a:stretch>
                  <a:fillRect l="-1978" t="-1433" r="-8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323651-67C3-D9CA-05B8-43F6AD9B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15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2224-110B-4C3D-6ECA-73F908DE0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51F5E-A38D-890D-A75A-860AF4B1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替換根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6D24C92-D887-876E-2183-6A326FF7A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2463"/>
                <a:ext cx="10515600" cy="494251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DFT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zh-TW" altLang="zh-TW" sz="200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zh-TW" altLang="zh-TW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b="0" i="1" kern="1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zh-TW" altLang="en-US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···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zh-TW" sz="2000" i="1" kern="1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b="0" i="1" kern="10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i="1" kern="1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zh-TW" sz="20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[2]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−2]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−1]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000" b="0" i="1" kern="100" smtClean="0">
                        <a:latin typeface="Cambria Math" panose="02040503050406030204" pitchFamily="18" charset="0"/>
                        <a:ea typeface="PMingLiU" panose="02020500000000000000" pitchFamily="18" charset="-12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TW" altLang="zh-TW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DFKai-SB" panose="03000509000000000000" pitchFamily="65" charset="-12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[2]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TW" altLang="en-US" sz="2000"/>
                                <m:t>⋮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−2]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 kern="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sz="2000" i="1" kern="100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Cambria Math" panose="02040503050406030204" pitchFamily="18" charset="0"/>
                                </a:rPr>
                                <m:t>−1]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zh-TW" sz="2000" kern="100" dirty="0">
                  <a:latin typeface="Aptos" panose="020B0004020202020204" pitchFamily="34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6D24C92-D887-876E-2183-6A326FF7A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2463"/>
                <a:ext cx="10515600" cy="4942517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A6773883-EFA8-8C57-D0E3-EDC63077350D}"/>
              </a:ext>
            </a:extLst>
          </p:cNvPr>
          <p:cNvSpPr txBox="1"/>
          <p:nvPr/>
        </p:nvSpPr>
        <p:spPr>
          <a:xfrm>
            <a:off x="1910282" y="4541127"/>
            <a:ext cx="5030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對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DFT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矩陣當中的取樣點進行原根替換即可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7A89360-5356-BF88-0B29-8A614F9BA73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425554" y="3838669"/>
            <a:ext cx="0" cy="702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0038552-45E1-F6A4-80FC-C5981AE2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28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3A95E-F7CA-A9E9-F390-81587BA26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4CFAD-6EC1-9675-B66C-AD377B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總結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A643F86-7D10-77DE-1FFF-69EE05DD3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9944"/>
                <a:ext cx="10515600" cy="494251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NTT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可視為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FFT 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在模運算中的版本。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FFT 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使用複數單位根，而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NTT 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則是使用模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下的原始單位根。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NTT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能快速計算多項式乘法、卷積。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運算複雜度：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FFT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)</m:t>
                    </m:r>
                    <m:r>
                      <a:rPr lang="zh-TW" altLang="en-US" sz="2000" i="1" dirty="0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NTT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O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ea typeface="DFKai-SB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sz="20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A643F86-7D10-77DE-1FFF-69EE05DD3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9944"/>
                <a:ext cx="10515600" cy="4942517"/>
              </a:xfrm>
              <a:blipFill>
                <a:blip r:embed="rId3"/>
                <a:stretch>
                  <a:fillRect l="-522" t="-13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A1FA0A-E338-D900-9B41-DA7F6A79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28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A23FF-7214-0628-2FCE-896E4D3B6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BCC616-9F0B-1AB0-798D-BA274B10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推薦文獻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AC777A-0A63-3D96-6680-BE72AD30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944"/>
            <a:ext cx="10515600" cy="4942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[1]</a:t>
            </a:r>
            <a:r>
              <a:rPr lang="zh-TW" altLang="en-US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en-US" altLang="zh-TW" sz="20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Satriawan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R. Mareta, and H. Lee, "A Complete Beginner Guide to the Number Theoretic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Transform (NTT)," Dept. Elect. </a:t>
            </a:r>
            <a:r>
              <a:rPr lang="en-US" altLang="zh-TW" sz="20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Comput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Eng., Inha Univ., Incheon, South Korea.</a:t>
            </a:r>
          </a:p>
          <a:p>
            <a:pPr marL="0" indent="0" algn="just">
              <a:buNone/>
            </a:pPr>
            <a:endParaRPr lang="en-US" altLang="zh-TW" sz="2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[2]</a:t>
            </a:r>
            <a:r>
              <a:rPr lang="zh-TW" altLang="en-US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Z. Liang and Y. Zhao, "Number Theoretic Transform and Its Applications in Lattice-based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Cryptosystems: A Survey," </a:t>
            </a:r>
            <a:r>
              <a:rPr lang="en-US" altLang="zh-TW" sz="20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arXiv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preprint arXiv:2211.13546, 2022.</a:t>
            </a:r>
          </a:p>
          <a:p>
            <a:pPr marL="0" indent="0" algn="just">
              <a:buNone/>
            </a:pPr>
            <a:endParaRPr lang="en-US" altLang="zh-TW" sz="2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[3]</a:t>
            </a:r>
            <a:r>
              <a:rPr lang="zh-TW" altLang="en-US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P. Longa and M. </a:t>
            </a:r>
            <a:r>
              <a:rPr lang="en-US" altLang="zh-TW" sz="2000" dirty="0" err="1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Naehrig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"Speeding up the Number Theoretic Transform for Faster Ideal Lattice-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Based Cryptography," Microsoft Research, USA.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AAC37D-6649-D3B5-FF85-2BCE0830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39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53A0-1A7D-1AF7-8B55-4252CFA8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EEE44C-B074-FD1E-94B0-15DD6AB3C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762"/>
            <a:ext cx="9144000" cy="1355238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感謝聆聽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C262284-EFD3-1495-8835-0DEA4E3D7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8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9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E6AD2-C972-B4F9-984D-BC125940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146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Fourier Transform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缺點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194928B-4E1C-4AEF-53E1-AF449B059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8899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zh-TW" altLang="en-US" sz="2000" b="1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會產生浮點數誤差</a:t>
                </a:r>
                <a:endParaRPr lang="en-US" altLang="zh-TW" sz="2000" b="1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 algn="just">
                  <a:buNone/>
                </a:pPr>
                <a:r>
                  <a:rPr lang="en-US" altLang="zh-TW" sz="18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FFT</a:t>
                </a:r>
                <a:r>
                  <a:rPr lang="zh-TW" altLang="en-US" sz="18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使用浮點數運算，可能產生捨入誤差。</a:t>
                </a:r>
                <a:endParaRPr lang="en-US" altLang="zh-TW" sz="18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TW" altLang="en-US" sz="2000" b="1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不適合直接用於模運算</a:t>
                </a:r>
                <a:endParaRPr lang="en-US" altLang="zh-TW" sz="2000" b="1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FFT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是在複數域中計算，無法直接對應模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運算。</a:t>
                </a: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TW" altLang="en-US" sz="2000" b="1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不完全符合密碼學需求</a:t>
                </a:r>
                <a:endParaRPr lang="en-US" altLang="zh-TW" sz="2000" b="1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密碼學常要求完全精確，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FFT</a:t>
                </a: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的浮點誤差不理想。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194928B-4E1C-4AEF-53E1-AF449B059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88999"/>
                <a:ext cx="10515600" cy="4351338"/>
              </a:xfrm>
              <a:blipFill>
                <a:blip r:embed="rId3"/>
                <a:stretch>
                  <a:fillRect l="-638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16103CBF-5F1B-803A-005D-5BA597A4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612" y="1989000"/>
            <a:ext cx="4317188" cy="2880000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A3F610-5B92-2A18-A36D-B3EA8433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23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490B1-761E-A2AA-D6A4-AE01EE5A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6E2833-EAB1-36CA-BF41-D29BEB8A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數論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——</a:t>
            </a:r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歐拉函數  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Euler's totient function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150FE2-ACDF-4B33-E71C-4EA9DE217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7004"/>
                <a:ext cx="10515600" cy="20039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歐拉函數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：小於或等於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的正整數當中與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互質的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</a:rPr>
                  <a:t>個數</a:t>
                </a:r>
                <a:endParaRPr lang="en-US" altLang="zh-TW" sz="2000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000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時就是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當中與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互質的個數</a:t>
                </a: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當中有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個數與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互質，因此歐拉函數值為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4</a:t>
                </a:r>
                <a:endParaRPr lang="zh-TW" altLang="en-US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7150FE2-ACDF-4B33-E71C-4EA9DE217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7004"/>
                <a:ext cx="10515600" cy="2003991"/>
              </a:xfrm>
              <a:blipFill>
                <a:blip r:embed="rId3"/>
                <a:stretch>
                  <a:fillRect l="-638" t="-3040" b="-3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869F24-5F87-92C8-49D6-05B25742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6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0EB8B-8BD7-3735-C068-4E6233C5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1DDF3F-BF27-C348-2211-14FCBE25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費馬小定理  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Fermat's little theorem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378C325-4AAF-A3D7-BA04-CB6E1A4B0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在數論中，假設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為整數，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為質數，則</a:t>
                </a: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TW" alt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三條橫線是同餘符號，也就是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次方與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在除以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的時候餘數相同的含意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不是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的倍數，則可以得到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zh-TW" altLang="en-US" sz="20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舉例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TW" altLang="en-US" sz="20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TW" sz="20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=3</m:t>
                    </m:r>
                    <m:r>
                      <a:rPr lang="zh-TW" altLang="en-US" sz="20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的</m:t>
                    </m:r>
                  </m:oMath>
                </a14:m>
                <a:r>
                  <a:rPr lang="zh-TW" altLang="en-US" sz="20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時候可以驗證一下</a:t>
                </a:r>
                <a:endParaRPr lang="en-US" altLang="zh-TW" sz="2000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歐拉定理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378C325-4AAF-A3D7-BA04-CB6E1A4B0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  <a:blipFill>
                <a:blip r:embed="rId3"/>
                <a:stretch>
                  <a:fillRect l="-638" t="-12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AB1D2C-374A-0C5F-8012-1DF98A53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79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75093-D5F6-49A0-5311-484F7628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0CDFEB8-AC40-7348-0443-D51CF03253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19448"/>
                <a:ext cx="10515600" cy="866146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3600" b="1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費馬小定理  </a:t>
                </a:r>
                <a:r>
                  <a:rPr lang="en-US" altLang="zh-TW" sz="3600" b="1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Fermat's little theorem</a:t>
                </a:r>
                <a:r>
                  <a:rPr lang="zh-TW" altLang="en-US" sz="3600" b="1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600" b="1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3600" b="1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altLang="zh-TW" sz="3600" b="1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3600" b="1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altLang="zh-TW" sz="3600" b="1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altLang="en-US" sz="3600" b="1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0CDFEB8-AC40-7348-0443-D51CF0325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19448"/>
                <a:ext cx="10515600" cy="866146"/>
              </a:xfrm>
              <a:blipFill>
                <a:blip r:embed="rId3"/>
                <a:stretch>
                  <a:fillRect l="-1797" t="-2113" b="-105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A536353-FC0B-BD60-7B6C-E69E03DEE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47601"/>
              </p:ext>
            </p:extLst>
          </p:nvPr>
        </p:nvGraphicFramePr>
        <p:xfrm>
          <a:off x="2100474" y="2035450"/>
          <a:ext cx="7991052" cy="4403102"/>
        </p:xfrm>
        <a:graphic>
          <a:graphicData uri="http://schemas.openxmlformats.org/drawingml/2006/table">
            <a:tbl>
              <a:tblPr firstRow="1" firstCol="1" bandRow="1"/>
              <a:tblGrid>
                <a:gridCol w="470918">
                  <a:extLst>
                    <a:ext uri="{9D8B030D-6E8A-4147-A177-3AD203B41FA5}">
                      <a16:colId xmlns:a16="http://schemas.microsoft.com/office/drawing/2014/main" val="4212652300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993442580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3645565794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3172709587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1995280455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2815223612"/>
                    </a:ext>
                  </a:extLst>
                </a:gridCol>
                <a:gridCol w="469386">
                  <a:extLst>
                    <a:ext uri="{9D8B030D-6E8A-4147-A177-3AD203B41FA5}">
                      <a16:colId xmlns:a16="http://schemas.microsoft.com/office/drawing/2014/main" val="2868257110"/>
                    </a:ext>
                  </a:extLst>
                </a:gridCol>
                <a:gridCol w="469386">
                  <a:extLst>
                    <a:ext uri="{9D8B030D-6E8A-4147-A177-3AD203B41FA5}">
                      <a16:colId xmlns:a16="http://schemas.microsoft.com/office/drawing/2014/main" val="4008209712"/>
                    </a:ext>
                  </a:extLst>
                </a:gridCol>
                <a:gridCol w="469386">
                  <a:extLst>
                    <a:ext uri="{9D8B030D-6E8A-4147-A177-3AD203B41FA5}">
                      <a16:colId xmlns:a16="http://schemas.microsoft.com/office/drawing/2014/main" val="167750917"/>
                    </a:ext>
                  </a:extLst>
                </a:gridCol>
                <a:gridCol w="469386">
                  <a:extLst>
                    <a:ext uri="{9D8B030D-6E8A-4147-A177-3AD203B41FA5}">
                      <a16:colId xmlns:a16="http://schemas.microsoft.com/office/drawing/2014/main" val="1786563949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484048660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3810575219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8998978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900401770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2310469499"/>
                    </a:ext>
                  </a:extLst>
                </a:gridCol>
                <a:gridCol w="470152">
                  <a:extLst>
                    <a:ext uri="{9D8B030D-6E8A-4147-A177-3AD203B41FA5}">
                      <a16:colId xmlns:a16="http://schemas.microsoft.com/office/drawing/2014/main" val="36219478"/>
                    </a:ext>
                  </a:extLst>
                </a:gridCol>
                <a:gridCol w="470918">
                  <a:extLst>
                    <a:ext uri="{9D8B030D-6E8A-4147-A177-3AD203B41FA5}">
                      <a16:colId xmlns:a16="http://schemas.microsoft.com/office/drawing/2014/main" val="251134049"/>
                    </a:ext>
                  </a:extLst>
                </a:gridCol>
              </a:tblGrid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6773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850295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685707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2388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459941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43706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62961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91491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46275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068599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29532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67066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36337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D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604723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28788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53245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828208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CAF0D01C-1015-454C-CD93-4D5AF2F201BD}"/>
              </a:ext>
            </a:extLst>
          </p:cNvPr>
          <p:cNvSpPr txBox="1"/>
          <p:nvPr/>
        </p:nvSpPr>
        <p:spPr>
          <a:xfrm>
            <a:off x="5644594" y="169689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列號是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6A0E15-CC17-6F4A-C88F-C45FD004E7AD}"/>
              </a:ext>
            </a:extLst>
          </p:cNvPr>
          <p:cNvSpPr txBox="1"/>
          <p:nvPr/>
        </p:nvSpPr>
        <p:spPr>
          <a:xfrm>
            <a:off x="1197663" y="4067724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行號是</a:t>
            </a:r>
            <a:r>
              <a:rPr lang="en-US" altLang="zh-TW" sz="16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9AE5CE9-B893-C51C-F76F-C5B955D03CAF}"/>
                  </a:ext>
                </a:extLst>
              </p:cNvPr>
              <p:cNvSpPr txBox="1"/>
              <p:nvPr/>
            </p:nvSpPr>
            <p:spPr>
              <a:xfrm>
                <a:off x="838200" y="1457710"/>
                <a:ext cx="1246880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zh-TW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9AE5CE9-B893-C51C-F76F-C5B955D03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7710"/>
                <a:ext cx="1246880" cy="405624"/>
              </a:xfrm>
              <a:prstGeom prst="rect">
                <a:avLst/>
              </a:prstGeom>
              <a:blipFill>
                <a:blip r:embed="rId4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97B2F6-119B-C512-8231-1653723C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Google Shape;322;p50">
            <a:extLst>
              <a:ext uri="{FF2B5EF4-FFF2-40B4-BE49-F238E27FC236}">
                <a16:creationId xmlns:a16="http://schemas.microsoft.com/office/drawing/2014/main" id="{45565824-BD86-8F88-37A7-AF5489A27C65}"/>
              </a:ext>
            </a:extLst>
          </p:cNvPr>
          <p:cNvSpPr/>
          <p:nvPr/>
        </p:nvSpPr>
        <p:spPr>
          <a:xfrm>
            <a:off x="9614780" y="1863334"/>
            <a:ext cx="487966" cy="478191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9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82C1A-58BB-3DA8-5B2A-44095209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BEF19A-AC41-CBAD-3926-D44EC249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原根  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Primitive root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F576C8-A9EF-7904-9624-5027023BEC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歐拉定理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階：由歐拉定理可知，對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altLang="zh-TW" sz="2000" i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，若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DFKai-SB" panose="03000509000000000000" pitchFamily="65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  <a:ea typeface="DFKai-SB" panose="03000509000000000000" pitchFamily="65" charset="-12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DFKai-SB" panose="03000509000000000000" pitchFamily="65" charset="-120"/>
                      </a:rPr>
                      <m:t>=1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，則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因此滿足同餘式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(mod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的最小正整數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存在，這個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稱作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模的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階，記作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假設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            因此當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TW" sz="2000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，階數為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F576C8-A9EF-7904-9624-5027023BE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  <a:blipFill>
                <a:blip r:embed="rId3"/>
                <a:stretch>
                  <a:fillRect l="-638" t="-9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8B1210-FAC7-4165-F21B-AB3DBC5A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8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5D617-1831-7F7E-EDDD-448474C8F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C33E63-C140-2209-C272-366CA8E7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原根  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Primitive root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0530256-C050-8CCF-4FC2-99400D49C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原根：設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，若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DFKai-SB" panose="03000509000000000000" pitchFamily="65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  <a:ea typeface="DFKai-SB" panose="03000509000000000000" pitchFamily="65" charset="-12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  <m:t>𝑎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DFKai-SB" panose="03000509000000000000" pitchFamily="65" charset="-12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zh-TW" sz="2000" i="1">
                        <a:latin typeface="Cambria Math" panose="02040503050406030204" pitchFamily="18" charset="0"/>
                        <a:ea typeface="DFKai-SB" panose="03000509000000000000" pitchFamily="65" charset="-120"/>
                      </a:rPr>
                      <m:t>=1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，且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000" dirty="0">
                    <a:latin typeface="DFKai-SB" panose="03000509000000000000" pitchFamily="65" charset="-120"/>
                    <a:ea typeface="DFKai-SB" panose="03000509000000000000" pitchFamily="65" charset="-120"/>
                  </a:rPr>
                  <a:t>，則稱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為模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原根。</a:t>
                </a:r>
                <a:endParaRPr lang="en-US" altLang="zh-TW" sz="2000" dirty="0"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00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            當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TW" sz="2000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，階數為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=7)=6 </m:t>
                    </m:r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小於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6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，因此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不是模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7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的原根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當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altLang="zh-TW" sz="2000" dirty="0">
                        <a:latin typeface="Cambria Math" panose="020405030504060302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時階數為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6</a:t>
                </a: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sz="200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            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=7)=6 </m:t>
                    </m:r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TW" sz="2000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 7</m:t>
                        </m:r>
                      </m:e>
                    </m:d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6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等於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6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，因此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是模</a:t>
                </a: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7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的原根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0530256-C050-8CCF-4FC2-99400D49C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6035"/>
                <a:ext cx="10515600" cy="4942517"/>
              </a:xfrm>
              <a:blipFill>
                <a:blip r:embed="rId3"/>
                <a:stretch>
                  <a:fillRect l="-638" t="-12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652958-2587-D780-1511-991D46D6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40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6FA00-38F8-BFC2-D725-FB4B21790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DC04AB-87D2-EA01-99A9-A9B6900C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對應表中的週期性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13D3F7-9BE6-B417-08A6-5FFF3FDB7A62}"/>
              </a:ext>
            </a:extLst>
          </p:cNvPr>
          <p:cNvSpPr txBox="1"/>
          <p:nvPr/>
        </p:nvSpPr>
        <p:spPr>
          <a:xfrm>
            <a:off x="5644594" y="226674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列號是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C4A626-AF4A-0EB2-9029-4EC78E234001}"/>
              </a:ext>
            </a:extLst>
          </p:cNvPr>
          <p:cNvSpPr txBox="1"/>
          <p:nvPr/>
        </p:nvSpPr>
        <p:spPr>
          <a:xfrm>
            <a:off x="1604059" y="3585648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行號是</a:t>
            </a:r>
            <a:r>
              <a:rPr lang="en-US" altLang="zh-TW" sz="16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EE3E616-0BEA-AB5D-B726-47C58E8AF76F}"/>
                  </a:ext>
                </a:extLst>
              </p:cNvPr>
              <p:cNvSpPr txBox="1"/>
              <p:nvPr/>
            </p:nvSpPr>
            <p:spPr>
              <a:xfrm>
                <a:off x="838200" y="1457710"/>
                <a:ext cx="1229311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zh-TW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EE3E616-0BEA-AB5D-B726-47C58E8AF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7710"/>
                <a:ext cx="1229311" cy="405624"/>
              </a:xfrm>
              <a:prstGeom prst="rect">
                <a:avLst/>
              </a:prstGeom>
              <a:blipFill>
                <a:blip r:embed="rId3"/>
                <a:stretch>
                  <a:fillRect t="-5970" r="-4478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CD88C3E-FF10-341C-03FF-232F26980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74298"/>
              </p:ext>
            </p:extLst>
          </p:nvPr>
        </p:nvGraphicFramePr>
        <p:xfrm>
          <a:off x="2495650" y="2605294"/>
          <a:ext cx="7200700" cy="2299262"/>
        </p:xfrm>
        <a:graphic>
          <a:graphicData uri="http://schemas.openxmlformats.org/drawingml/2006/table">
            <a:tbl>
              <a:tblPr firstRow="1" firstCol="1" bandRow="1"/>
              <a:tblGrid>
                <a:gridCol w="1028180">
                  <a:extLst>
                    <a:ext uri="{9D8B030D-6E8A-4147-A177-3AD203B41FA5}">
                      <a16:colId xmlns:a16="http://schemas.microsoft.com/office/drawing/2014/main" val="2608034123"/>
                    </a:ext>
                  </a:extLst>
                </a:gridCol>
                <a:gridCol w="1028180">
                  <a:extLst>
                    <a:ext uri="{9D8B030D-6E8A-4147-A177-3AD203B41FA5}">
                      <a16:colId xmlns:a16="http://schemas.microsoft.com/office/drawing/2014/main" val="402886966"/>
                    </a:ext>
                  </a:extLst>
                </a:gridCol>
                <a:gridCol w="1028868">
                  <a:extLst>
                    <a:ext uri="{9D8B030D-6E8A-4147-A177-3AD203B41FA5}">
                      <a16:colId xmlns:a16="http://schemas.microsoft.com/office/drawing/2014/main" val="4237848888"/>
                    </a:ext>
                  </a:extLst>
                </a:gridCol>
                <a:gridCol w="1028868">
                  <a:extLst>
                    <a:ext uri="{9D8B030D-6E8A-4147-A177-3AD203B41FA5}">
                      <a16:colId xmlns:a16="http://schemas.microsoft.com/office/drawing/2014/main" val="672385632"/>
                    </a:ext>
                  </a:extLst>
                </a:gridCol>
                <a:gridCol w="1028868">
                  <a:extLst>
                    <a:ext uri="{9D8B030D-6E8A-4147-A177-3AD203B41FA5}">
                      <a16:colId xmlns:a16="http://schemas.microsoft.com/office/drawing/2014/main" val="742443861"/>
                    </a:ext>
                  </a:extLst>
                </a:gridCol>
                <a:gridCol w="1028868">
                  <a:extLst>
                    <a:ext uri="{9D8B030D-6E8A-4147-A177-3AD203B41FA5}">
                      <a16:colId xmlns:a16="http://schemas.microsoft.com/office/drawing/2014/main" val="1010711667"/>
                    </a:ext>
                  </a:extLst>
                </a:gridCol>
                <a:gridCol w="1028868">
                  <a:extLst>
                    <a:ext uri="{9D8B030D-6E8A-4147-A177-3AD203B41FA5}">
                      <a16:colId xmlns:a16="http://schemas.microsoft.com/office/drawing/2014/main" val="1408351929"/>
                    </a:ext>
                  </a:extLst>
                </a:gridCol>
              </a:tblGrid>
              <a:tr h="32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929541"/>
                  </a:ext>
                </a:extLst>
              </a:tr>
              <a:tr h="32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77688"/>
                  </a:ext>
                </a:extLst>
              </a:tr>
              <a:tr h="32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19676"/>
                  </a:ext>
                </a:extLst>
              </a:tr>
              <a:tr h="32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50614"/>
                  </a:ext>
                </a:extLst>
              </a:tr>
              <a:tr h="32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31994"/>
                  </a:ext>
                </a:extLst>
              </a:tr>
              <a:tr h="32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40220"/>
                  </a:ext>
                </a:extLst>
              </a:tr>
              <a:tr h="32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979220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D73F7634-733A-42E5-C039-0F8DD8B78CB9}"/>
              </a:ext>
            </a:extLst>
          </p:cNvPr>
          <p:cNvSpPr txBox="1"/>
          <p:nvPr/>
        </p:nvSpPr>
        <p:spPr>
          <a:xfrm>
            <a:off x="8034581" y="146332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一個週期內的數都不相同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1F2DD8-5D97-9C9B-3AA8-4739603A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31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E88D-EB91-5CF4-127C-4ADA1E6E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87580-887E-4D6E-2E65-818DEDD3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48"/>
            <a:ext cx="10515600" cy="86614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可替換</a:t>
            </a:r>
            <a:r>
              <a:rPr lang="en-US" altLang="zh-TW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FFT</a:t>
            </a:r>
            <a:r>
              <a:rPr lang="zh-TW" altLang="en-US" sz="36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當中的根</a:t>
            </a:r>
            <a:endParaRPr lang="zh-TW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218F21-9551-AE82-B091-D36077F9A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8340"/>
                <a:ext cx="10515600" cy="4942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FFT 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使用複數單位根：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000" i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它滿足：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000" dirty="0">
                    <a:latin typeface="Times New Roman" panose="02020603050405020304" pitchFamily="18" charset="0"/>
                    <a:ea typeface="DFKai-SB" panose="03000509000000000000" pitchFamily="65" charset="-120"/>
                    <a:cs typeface="Times New Roman" panose="02020603050405020304" pitchFamily="18" charset="0"/>
                  </a:rPr>
                  <a:t>因此可以用來做快速傅立葉變換。</a:t>
                </a:r>
                <a:endParaRPr lang="en-US" altLang="zh-TW" sz="2000" dirty="0">
                  <a:latin typeface="Times New Roman" panose="02020603050405020304" pitchFamily="18" charset="0"/>
                  <a:ea typeface="DFKai-SB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218F21-9551-AE82-B091-D36077F9A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8340"/>
                <a:ext cx="10515600" cy="4942517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01D59937-2EAA-870C-CBDC-8F9F63F99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64802"/>
            <a:ext cx="4079999" cy="306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D20E8A5-5358-07C8-D72A-FE99C2D79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913" y="1269000"/>
            <a:ext cx="5760000" cy="432000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67E50C-4E49-C40D-2676-991974A2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448E-8F30-4705-940E-21A8A523F18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2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1407</Words>
  <Application>Microsoft Office PowerPoint</Application>
  <PresentationFormat>寬螢幕</PresentationFormat>
  <Paragraphs>544</Paragraphs>
  <Slides>18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DFKai-SB</vt:lpstr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Office 佈景主題</vt:lpstr>
      <vt:lpstr>Number Theoretic Transform 數論轉換</vt:lpstr>
      <vt:lpstr>Fast Fourier Transform 之缺點</vt:lpstr>
      <vt:lpstr>數論——歐拉函數  Euler's totient function</vt:lpstr>
      <vt:lpstr>費馬小定理  Fermat's little theorem</vt:lpstr>
      <vt:lpstr>費馬小定理  Fermat's little theorem  (p=17)</vt:lpstr>
      <vt:lpstr>原根  Primitive root</vt:lpstr>
      <vt:lpstr>原根  Primitive root</vt:lpstr>
      <vt:lpstr>對應表中的週期性</vt:lpstr>
      <vt:lpstr>可替換FFT當中的根</vt:lpstr>
      <vt:lpstr>投射</vt:lpstr>
      <vt:lpstr>用原根替代複數根</vt:lpstr>
      <vt:lpstr>實現FFT的必要條件</vt:lpstr>
      <vt:lpstr>原根  Primitive root</vt:lpstr>
      <vt:lpstr>模意義下的相反數</vt:lpstr>
      <vt:lpstr>替換根</vt:lpstr>
      <vt:lpstr>總結</vt:lpstr>
      <vt:lpstr>推薦文獻</vt:lpstr>
      <vt:lpstr>感謝聆聽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其樹 郭</dc:creator>
  <cp:lastModifiedBy>其樹 郭</cp:lastModifiedBy>
  <cp:revision>63</cp:revision>
  <dcterms:created xsi:type="dcterms:W3CDTF">2026-05-12T09:34:21Z</dcterms:created>
  <dcterms:modified xsi:type="dcterms:W3CDTF">2026-06-04T19:44:28Z</dcterms:modified>
</cp:coreProperties>
</file>