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99" r:id="rId3"/>
    <p:sldId id="258" r:id="rId4"/>
    <p:sldId id="260" r:id="rId5"/>
    <p:sldId id="259" r:id="rId6"/>
    <p:sldId id="286" r:id="rId7"/>
    <p:sldId id="287" r:id="rId8"/>
    <p:sldId id="288" r:id="rId9"/>
    <p:sldId id="290" r:id="rId10"/>
    <p:sldId id="300" r:id="rId11"/>
    <p:sldId id="307" r:id="rId12"/>
    <p:sldId id="292" r:id="rId13"/>
    <p:sldId id="293" r:id="rId14"/>
    <p:sldId id="294" r:id="rId15"/>
    <p:sldId id="296" r:id="rId16"/>
    <p:sldId id="297" r:id="rId17"/>
    <p:sldId id="301" r:id="rId18"/>
    <p:sldId id="298" r:id="rId19"/>
    <p:sldId id="302" r:id="rId20"/>
    <p:sldId id="262" r:id="rId21"/>
    <p:sldId id="263" r:id="rId22"/>
    <p:sldId id="264" r:id="rId23"/>
    <p:sldId id="265" r:id="rId24"/>
    <p:sldId id="304" r:id="rId25"/>
    <p:sldId id="267" r:id="rId26"/>
    <p:sldId id="283" r:id="rId27"/>
    <p:sldId id="282" r:id="rId28"/>
    <p:sldId id="305" r:id="rId29"/>
    <p:sldId id="269" r:id="rId30"/>
    <p:sldId id="306" r:id="rId31"/>
    <p:sldId id="270" r:id="rId32"/>
    <p:sldId id="271" r:id="rId33"/>
    <p:sldId id="27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B2400"/>
    <a:srgbClr val="AA2200"/>
    <a:srgbClr val="AC2602"/>
    <a:srgbClr val="B64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89136" autoAdjust="0"/>
  </p:normalViewPr>
  <p:slideViewPr>
    <p:cSldViewPr snapToGrid="0">
      <p:cViewPr varScale="1">
        <p:scale>
          <a:sx n="75" d="100"/>
          <a:sy n="75" d="100"/>
        </p:scale>
        <p:origin x="107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80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14EB2-26FA-42FC-AB03-CC0AA9AB9F5E}" type="datetimeFigureOut">
              <a:rPr lang="zh-TW" altLang="en-US" smtClean="0"/>
              <a:t>2025/6/2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48C11-5901-42EE-BB67-9A75E29CD0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07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2023/12/25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L.-Y. Chiou                                                                    Low Power High Performance VLSI Design Lab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054CBD6-67DF-43B1-A3E0-BD8E3EC07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44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2023/12/25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L.-Y. Chiou                                                                    Low Power High Performance VLSI Design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38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2023/12/25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L.-Y. Chiou                                                                    Low Power High Performance VLSI Design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79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2023/12/25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L.-Y. Chiou                                                                    Low Power High Performance VLSI Design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71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en-US" altLang="zh-TW"/>
              <a:t>2023/12/25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 altLang="zh-TW"/>
              <a:t>L.-Y. Chiou                                                                    Low Power High Performance VLSI Design Lab</a:t>
            </a:r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054CBD6-67DF-43B1-A3E0-BD8E3EC07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29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2023/12/25</a:t>
            </a:r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L.-Y. Chiou                                                                    Low Power High Performance VLSI Design Lab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83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2023/12/25</a:t>
            </a:r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L.-Y. Chiou                                                                    Low Power High Performance VLSI Design Lab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95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2023/12/25</a:t>
            </a:r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L.-Y. Chiou                                                                    Low Power High Performance VLSI Design Lab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83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2023/12/25</a:t>
            </a:r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L.-Y. Chiou                                                                    Low Power High Performance VLSI Design Lab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2023/12/25</a:t>
            </a:r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L.-Y. Chiou                                                                    Low Power High Performance VLSI Design Lab</a:t>
            </a:r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66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2023/12/25</a:t>
            </a:r>
            <a:endParaRPr lang="zh-TW" alt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91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altLang="zh-TW"/>
              <a:t>2023/12/25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altLang="zh-TW"/>
              <a:t>L.-Y. Chiou                                                                    Low Power High Performance VLSI Design Lab</a:t>
            </a:r>
            <a:endParaRPr lang="zh-TW" alt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054CBD6-67DF-43B1-A3E0-BD8E3EC07BC3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98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914BD2-3DF9-64AF-6506-386200E0C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16" y="1445711"/>
            <a:ext cx="10555224" cy="3035808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700"/>
              </a:spcAft>
            </a:pPr>
            <a:r>
              <a:rPr lang="en-US" altLang="zh-TW" sz="3600" cap="none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SVM</a:t>
            </a:r>
            <a:r>
              <a:rPr lang="en-US" altLang="zh-TW" sz="3600" cap="none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-Based</a:t>
            </a:r>
            <a:r>
              <a:rPr lang="zh-TW" altLang="en-US" sz="3600" cap="none" dirty="0"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altLang="zh-TW" sz="3600" cap="none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Classification of Hyperspectral Images</a:t>
            </a:r>
            <a:r>
              <a:rPr lang="en-US" altLang="zh-TW" sz="3600" cap="none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TW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B749A2A-78BB-688A-D45F-665F280C7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673703"/>
            <a:ext cx="10402824" cy="1069848"/>
          </a:xfrm>
        </p:spPr>
        <p:txBody>
          <a:bodyPr>
            <a:normAutofit/>
          </a:bodyPr>
          <a:lstStyle/>
          <a:p>
            <a:r>
              <a:rPr lang="en-US" altLang="zh-TW" sz="1900" dirty="0">
                <a:latin typeface="+mj-ea"/>
                <a:ea typeface="+mj-ea"/>
              </a:rPr>
              <a:t>R13943010	</a:t>
            </a:r>
            <a:r>
              <a:rPr lang="zh-TW" altLang="en-US" sz="1900" dirty="0">
                <a:latin typeface="+mj-ea"/>
                <a:ea typeface="+mj-ea"/>
              </a:rPr>
              <a:t>林琮偉</a:t>
            </a:r>
            <a:endParaRPr lang="en-US" altLang="zh-TW" sz="1900" dirty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112BA79-EEEB-FC4E-CBD0-20593FC5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70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EB2DAB-CF36-723C-ED55-83491343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9479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cap="none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TW" altLang="en-US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87B8E1-60A1-EB01-CA71-65B96C2F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67408"/>
            <a:ext cx="10058400" cy="4050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背景簡介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支持向量機</a:t>
            </a:r>
            <a:r>
              <a:rPr lang="en-US" altLang="zh-TW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(Support Vector Machine)</a:t>
            </a:r>
            <a:r>
              <a:rPr lang="zh-TW" alt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原理</a:t>
            </a:r>
            <a:endParaRPr lang="en-US" altLang="zh-TW" sz="2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訓練和測試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各種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SVM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分類器架構演算法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軟體實作成果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結論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參考文獻與資料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D75034-C59F-F941-F1C2-79EFBFD4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58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5C058C-FAB1-6A54-0921-FA05E5521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91" y="1317443"/>
            <a:ext cx="6596805" cy="1490787"/>
          </a:xfrm>
        </p:spPr>
        <p:txBody>
          <a:bodyPr/>
          <a:lstStyle/>
          <a:p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21382B-381F-ECA7-3CF4-B008C872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</a:t>
            </a:fld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DC143B4-4049-1DD6-A578-D6611D51A3C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支持向量機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upport 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ector 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achine)</a:t>
            </a: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簡介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DBBF705-35EA-2ACE-4424-EE26E3E1AB73}"/>
              </a:ext>
            </a:extLst>
          </p:cNvPr>
          <p:cNvGrpSpPr/>
          <p:nvPr/>
        </p:nvGrpSpPr>
        <p:grpSpPr>
          <a:xfrm>
            <a:off x="6143800" y="1296429"/>
            <a:ext cx="6105041" cy="4386116"/>
            <a:chOff x="5861814" y="1412241"/>
            <a:chExt cx="6105041" cy="4386116"/>
          </a:xfrm>
        </p:grpSpPr>
        <p:pic>
          <p:nvPicPr>
            <p:cNvPr id="7" name="圖片 6" descr="一張含有 文字, 行, 圖表, 字型 的圖片&#10;&#10;自動產生的描述">
              <a:extLst>
                <a:ext uri="{FF2B5EF4-FFF2-40B4-BE49-F238E27FC236}">
                  <a16:creationId xmlns:a16="http://schemas.microsoft.com/office/drawing/2014/main" id="{E5B6EE51-9D87-D2AE-3BE8-CE7B61F34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1814" y="1412241"/>
              <a:ext cx="6105041" cy="4386116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CDBAB2E-CE21-7A1F-F86C-2EA25676040C}"/>
                </a:ext>
              </a:extLst>
            </p:cNvPr>
            <p:cNvSpPr txBox="1"/>
            <p:nvPr/>
          </p:nvSpPr>
          <p:spPr>
            <a:xfrm>
              <a:off x="8436415" y="2001075"/>
              <a:ext cx="677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正類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09A3E5B4-9426-826D-B4F4-83D8280BFB65}"/>
                </a:ext>
              </a:extLst>
            </p:cNvPr>
            <p:cNvSpPr txBox="1"/>
            <p:nvPr/>
          </p:nvSpPr>
          <p:spPr>
            <a:xfrm>
              <a:off x="6014720" y="4246435"/>
              <a:ext cx="677607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C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負類</a:t>
              </a:r>
            </a:p>
          </p:txBody>
        </p:sp>
      </p:grp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72D847C5-4C30-A96D-D8DB-2FB86908A215}"/>
              </a:ext>
            </a:extLst>
          </p:cNvPr>
          <p:cNvSpPr txBox="1">
            <a:spLocks/>
          </p:cNvSpPr>
          <p:nvPr/>
        </p:nvSpPr>
        <p:spPr>
          <a:xfrm>
            <a:off x="341991" y="1252227"/>
            <a:ext cx="10058400" cy="1324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正負超平面之間的距離為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→ 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緩衝作用</a:t>
            </a:r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→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找最佳決策超平面 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==&gt; maximize M</a:t>
            </a:r>
          </a:p>
          <a:p>
            <a:pPr marL="0" indent="0">
              <a:buNone/>
            </a:pPr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E164F2E3-82A4-CF05-0DBA-23ADF87D7CD1}"/>
              </a:ext>
            </a:extLst>
          </p:cNvPr>
          <p:cNvGrpSpPr/>
          <p:nvPr/>
        </p:nvGrpSpPr>
        <p:grpSpPr>
          <a:xfrm>
            <a:off x="341990" y="3085159"/>
            <a:ext cx="10058401" cy="3772841"/>
            <a:chOff x="341990" y="2986642"/>
            <a:chExt cx="10058401" cy="3772841"/>
          </a:xfrm>
        </p:grpSpPr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ABFABAC5-86BC-BC36-1691-BB618C6F0680}"/>
                </a:ext>
              </a:extLst>
            </p:cNvPr>
            <p:cNvGrpSpPr/>
            <p:nvPr/>
          </p:nvGrpSpPr>
          <p:grpSpPr>
            <a:xfrm>
              <a:off x="341991" y="2986642"/>
              <a:ext cx="10058400" cy="1324555"/>
              <a:chOff x="341991" y="2986642"/>
              <a:chExt cx="10058400" cy="1324555"/>
            </a:xfrm>
          </p:grpSpPr>
          <p:sp>
            <p:nvSpPr>
              <p:cNvPr id="17" name="內容版面配置區 2">
                <a:extLst>
                  <a:ext uri="{FF2B5EF4-FFF2-40B4-BE49-F238E27FC236}">
                    <a16:creationId xmlns:a16="http://schemas.microsoft.com/office/drawing/2014/main" id="{98BF4E0E-E3B8-21A5-5B04-BCC3D75822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991" y="2986642"/>
                <a:ext cx="10058400" cy="13245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A, B</a:t>
                </a: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點為兩類數據的支持向量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(Support Vector)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  </a:t>
                </a: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 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A:                                              ---(1)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    B:                                              ---(2)</a:t>
                </a:r>
              </a:p>
              <a:p>
                <a:pPr marL="0" indent="0">
                  <a:buNone/>
                </a:pPr>
                <a:endParaRPr lang="en-US" altLang="zh-TW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endParaRPr lang="en-US" altLang="zh-TW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pic>
            <p:nvPicPr>
              <p:cNvPr id="19" name="圖片 18">
                <a:extLst>
                  <a:ext uri="{FF2B5EF4-FFF2-40B4-BE49-F238E27FC236}">
                    <a16:creationId xmlns:a16="http://schemas.microsoft.com/office/drawing/2014/main" id="{27E4E868-24E2-8D1D-3750-B72D5C6EBD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7843" y="3358049"/>
                <a:ext cx="2744878" cy="403329"/>
              </a:xfrm>
              <a:prstGeom prst="rect">
                <a:avLst/>
              </a:prstGeom>
            </p:spPr>
          </p:pic>
          <p:pic>
            <p:nvPicPr>
              <p:cNvPr id="21" name="圖片 20">
                <a:extLst>
                  <a:ext uri="{FF2B5EF4-FFF2-40B4-BE49-F238E27FC236}">
                    <a16:creationId xmlns:a16="http://schemas.microsoft.com/office/drawing/2014/main" id="{E54C588F-C47F-EE52-022D-5BF69C216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4660" y="3826594"/>
                <a:ext cx="2529355" cy="369331"/>
              </a:xfrm>
              <a:prstGeom prst="rect">
                <a:avLst/>
              </a:prstGeom>
            </p:spPr>
          </p:pic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CA9B2858-CA92-3353-2DFA-8EC2CE88B189}"/>
                </a:ext>
              </a:extLst>
            </p:cNvPr>
            <p:cNvGrpSpPr/>
            <p:nvPr/>
          </p:nvGrpSpPr>
          <p:grpSpPr>
            <a:xfrm>
              <a:off x="341990" y="4357370"/>
              <a:ext cx="6942730" cy="1609344"/>
              <a:chOff x="341990" y="4702525"/>
              <a:chExt cx="6942730" cy="1609344"/>
            </a:xfrm>
          </p:grpSpPr>
          <p:pic>
            <p:nvPicPr>
              <p:cNvPr id="25" name="圖片 24">
                <a:extLst>
                  <a:ext uri="{FF2B5EF4-FFF2-40B4-BE49-F238E27FC236}">
                    <a16:creationId xmlns:a16="http://schemas.microsoft.com/office/drawing/2014/main" id="{A514464F-6278-1FC1-B4A6-075C3A7D6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9350" y="5169251"/>
                <a:ext cx="1840013" cy="317621"/>
              </a:xfrm>
              <a:prstGeom prst="rect">
                <a:avLst/>
              </a:prstGeom>
            </p:spPr>
          </p:pic>
          <p:pic>
            <p:nvPicPr>
              <p:cNvPr id="27" name="圖片 26">
                <a:extLst>
                  <a:ext uri="{FF2B5EF4-FFF2-40B4-BE49-F238E27FC236}">
                    <a16:creationId xmlns:a16="http://schemas.microsoft.com/office/drawing/2014/main" id="{DFA392A1-A406-4420-66A6-1C44EEFD17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0582" y="5593959"/>
                <a:ext cx="2838108" cy="317622"/>
              </a:xfrm>
              <a:prstGeom prst="rect">
                <a:avLst/>
              </a:prstGeom>
            </p:spPr>
          </p:pic>
          <p:pic>
            <p:nvPicPr>
              <p:cNvPr id="23" name="圖片 22">
                <a:extLst>
                  <a:ext uri="{FF2B5EF4-FFF2-40B4-BE49-F238E27FC236}">
                    <a16:creationId xmlns:a16="http://schemas.microsoft.com/office/drawing/2014/main" id="{3B758912-F910-8260-CABA-10F7ABFBF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19350" y="4720648"/>
                <a:ext cx="3397336" cy="319749"/>
              </a:xfrm>
              <a:prstGeom prst="rect">
                <a:avLst/>
              </a:prstGeom>
            </p:spPr>
          </p:pic>
          <p:sp>
            <p:nvSpPr>
              <p:cNvPr id="32" name="內容版面配置區 2">
                <a:extLst>
                  <a:ext uri="{FF2B5EF4-FFF2-40B4-BE49-F238E27FC236}">
                    <a16:creationId xmlns:a16="http://schemas.microsoft.com/office/drawing/2014/main" id="{23D77081-BDBD-9D00-D22E-3F6BBD71C2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990" y="4702525"/>
                <a:ext cx="6942730" cy="1609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(2) – (1)</a:t>
                </a: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得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:</a:t>
                </a: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                                                    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---(3)</a:t>
                </a: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                                             </a:t>
                </a:r>
                <a:endParaRPr lang="en-US" altLang="zh-TW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以向量表示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                  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→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內容版面配置區 2">
                  <a:extLst>
                    <a:ext uri="{FF2B5EF4-FFF2-40B4-BE49-F238E27FC236}">
                      <a16:creationId xmlns:a16="http://schemas.microsoft.com/office/drawing/2014/main" id="{B05A60FF-ECD9-4B2E-CB91-4F32A70CBBA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1991" y="5786084"/>
                  <a:ext cx="3804252" cy="9733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182880" indent="-18288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-182880" algn="l" defTabSz="914400" rtl="0" eaLnBrk="1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731520" indent="-182880" algn="l" defTabSz="914400" rtl="0" eaLnBrk="1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05840" indent="-182880" algn="l" defTabSz="914400" rtl="0" eaLnBrk="1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80160" indent="-182880" algn="l" defTabSz="914400" rtl="0" eaLnBrk="1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600000" indent="-228600" algn="l" defTabSz="914400" rtl="0" eaLnBrk="1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900000" indent="-228600" algn="l" defTabSz="914400" rtl="0" eaLnBrk="1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200000" indent="-228600" algn="l" defTabSz="914400" rtl="0" eaLnBrk="1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又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zh-TW" alt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</m:oMath>
                  </a14:m>
                  <a:endPara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endParaRPr>
                </a:p>
                <a:p>
                  <a:pPr marL="0" indent="0">
                    <a:buNone/>
                  </a:pPr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  </a:t>
                  </a:r>
                  <a:r>
                    <a:rPr lang="en-US" altLang="zh-TW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→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𝑴</m:t>
                      </m:r>
                      <m:r>
                        <a:rPr lang="en-US" altLang="zh-TW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zh-TW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TW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TW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𝒘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a14:m>
                  <a:endParaRPr lang="en-US" altLang="zh-TW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內容版面配置區 2">
                  <a:extLst>
                    <a:ext uri="{FF2B5EF4-FFF2-40B4-BE49-F238E27FC236}">
                      <a16:creationId xmlns:a16="http://schemas.microsoft.com/office/drawing/2014/main" id="{B05A60FF-ECD9-4B2E-CB91-4F32A70CBB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91" y="5786084"/>
                  <a:ext cx="3804252" cy="973399"/>
                </a:xfrm>
                <a:prstGeom prst="rect">
                  <a:avLst/>
                </a:prstGeom>
                <a:blipFill>
                  <a:blip r:embed="rId11"/>
                  <a:stretch>
                    <a:fillRect l="-641" t="-625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內容版面配置區 2">
            <a:extLst>
              <a:ext uri="{FF2B5EF4-FFF2-40B4-BE49-F238E27FC236}">
                <a16:creationId xmlns:a16="http://schemas.microsoft.com/office/drawing/2014/main" id="{9BF9F269-9BB3-458A-8266-4625948AD866}"/>
              </a:ext>
            </a:extLst>
          </p:cNvPr>
          <p:cNvSpPr txBox="1">
            <a:spLocks/>
          </p:cNvSpPr>
          <p:nvPr/>
        </p:nvSpPr>
        <p:spPr>
          <a:xfrm>
            <a:off x="341991" y="2691665"/>
            <a:ext cx="1511510" cy="403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</a:t>
            </a:r>
            <a:r>
              <a:rPr lang="zh-TW" altLang="en-US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的表達式</a:t>
            </a: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0067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>
            <a:extLst>
              <a:ext uri="{FF2B5EF4-FFF2-40B4-BE49-F238E27FC236}">
                <a16:creationId xmlns:a16="http://schemas.microsoft.com/office/drawing/2014/main" id="{49F9F4B6-82DB-8308-45A2-E518382C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813" y="1374492"/>
            <a:ext cx="5159187" cy="3806946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21382B-381F-ECA7-3CF4-B008C872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fld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DC143B4-4049-1DD6-A578-D6611D51A3C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支持向量機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upport 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ector 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achine)</a:t>
            </a: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簡介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72D847C5-4C30-A96D-D8DB-2FB86908A2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991" y="1252228"/>
                <a:ext cx="10058400" cy="13932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找最佳決策超平面 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→ max M</a:t>
                </a: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→</a:t>
                </a: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max(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TW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zh-TW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altLang="zh-TW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𝒘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altLang="zh-TW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TW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r>
                  <a:rPr lang="zh-TW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之後微分方便</a:t>
                </a:r>
                <a:r>
                  <a:rPr lang="en-US" altLang="zh-TW" dirty="0">
                    <a:solidFill>
                      <a:schemeClr val="tx1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:</a:t>
                </a:r>
                <a:r>
                  <a:rPr lang="zh-TW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 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max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TW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zh-TW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altLang="zh-TW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𝒘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altLang="zh-TW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→</a:t>
                </a:r>
                <a:r>
                  <a:rPr lang="zh-TW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min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𝒘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)</a:t>
                </a:r>
                <a:endParaRPr lang="en-US" altLang="zh-TW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endParaRPr lang="en-US" altLang="zh-TW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72D847C5-4C30-A96D-D8DB-2FB86908A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91" y="1252228"/>
                <a:ext cx="10058400" cy="1393264"/>
              </a:xfrm>
              <a:prstGeom prst="rect">
                <a:avLst/>
              </a:prstGeom>
              <a:blipFill>
                <a:blip r:embed="rId6"/>
                <a:stretch>
                  <a:fillRect l="-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內容版面配置區 2">
                <a:extLst>
                  <a:ext uri="{FF2B5EF4-FFF2-40B4-BE49-F238E27FC236}">
                    <a16:creationId xmlns:a16="http://schemas.microsoft.com/office/drawing/2014/main" id="{9BF9F269-9BB3-458A-8266-4625948AD8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990" y="2691665"/>
                <a:ext cx="2858410" cy="180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TW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Constraints:</a:t>
                </a:r>
              </a:p>
              <a:p>
                <a:r>
                  <a:rPr lang="en-US" altLang="zh-TW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w</m:t>
                            </m:r>
                          </m:e>
                        </m:acc>
                        <m: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acc>
                          <m:accPr>
                            <m:chr m:val="⃑"/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acc>
                        <m: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b</m:t>
                        </m:r>
                      </m:e>
                    </m:d>
                    <m: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≥1</m:t>
                    </m:r>
                  </m:oMath>
                </a14:m>
                <a:endParaRPr lang="en-US" altLang="zh-TW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內容版面配置區 2">
                <a:extLst>
                  <a:ext uri="{FF2B5EF4-FFF2-40B4-BE49-F238E27FC236}">
                    <a16:creationId xmlns:a16="http://schemas.microsoft.com/office/drawing/2014/main" id="{9BF9F269-9BB3-458A-8266-4625948AD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90" y="2691665"/>
                <a:ext cx="2858410" cy="1808290"/>
              </a:xfrm>
              <a:prstGeom prst="rect">
                <a:avLst/>
              </a:prstGeom>
              <a:blipFill>
                <a:blip r:embed="rId7"/>
                <a:stretch>
                  <a:fillRect l="-2132" t="-33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內容版面配置區 2">
                <a:extLst>
                  <a:ext uri="{FF2B5EF4-FFF2-40B4-BE49-F238E27FC236}">
                    <a16:creationId xmlns:a16="http://schemas.microsoft.com/office/drawing/2014/main" id="{BBF6F55C-6CC9-3260-CC51-A4F82F425D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149" y="4805756"/>
                <a:ext cx="7690451" cy="10898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Minimize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J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𝒘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while meeting constraints: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w</m:t>
                            </m:r>
                          </m:e>
                        </m:acc>
                        <m: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acc>
                          <m:accPr>
                            <m:chr m:val="⃑"/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acc>
                        <m: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b</m:t>
                        </m:r>
                      </m:e>
                    </m:d>
                    <m: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≥1,  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𝑎𝑙𝑙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𝑑𝑎𝑡𝑎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𝑝𝑜𝑖𝑛𝑡𝑠</m:t>
                    </m:r>
                  </m:oMath>
                </a14:m>
                <a:endParaRPr lang="en-US" altLang="zh-TW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內容版面配置區 2">
                <a:extLst>
                  <a:ext uri="{FF2B5EF4-FFF2-40B4-BE49-F238E27FC236}">
                    <a16:creationId xmlns:a16="http://schemas.microsoft.com/office/drawing/2014/main" id="{BBF6F55C-6CC9-3260-CC51-A4F82F425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9" y="4805756"/>
                <a:ext cx="7690451" cy="1089800"/>
              </a:xfrm>
              <a:prstGeom prst="rect">
                <a:avLst/>
              </a:prstGeom>
              <a:blipFill>
                <a:blip r:embed="rId8"/>
                <a:stretch>
                  <a:fillRect l="-7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號: 向下 28">
            <a:extLst>
              <a:ext uri="{FF2B5EF4-FFF2-40B4-BE49-F238E27FC236}">
                <a16:creationId xmlns:a16="http://schemas.microsoft.com/office/drawing/2014/main" id="{F0E28097-F2EE-8DE0-59E6-6A48EE6F5497}"/>
              </a:ext>
            </a:extLst>
          </p:cNvPr>
          <p:cNvSpPr/>
          <p:nvPr/>
        </p:nvSpPr>
        <p:spPr>
          <a:xfrm>
            <a:off x="3699534" y="4003373"/>
            <a:ext cx="487680" cy="5227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67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21382B-381F-ECA7-3CF4-B008C872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13</a:t>
            </a:fld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DC143B4-4049-1DD6-A578-D6611D51A3C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支持向量機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upport 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ector 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achine)</a:t>
            </a: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簡介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內容版面配置區 2">
                <a:extLst>
                  <a:ext uri="{FF2B5EF4-FFF2-40B4-BE49-F238E27FC236}">
                    <a16:creationId xmlns:a16="http://schemas.microsoft.com/office/drawing/2014/main" id="{9BF9F269-9BB3-458A-8266-4625948AD8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380" y="1255421"/>
                <a:ext cx="7690451" cy="10898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Minimize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J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𝒘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while meeting constraints: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w</m:t>
                            </m:r>
                          </m:e>
                        </m:acc>
                        <m: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acc>
                          <m:accPr>
                            <m:chr m:val="⃑"/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k</m:t>
                                </m:r>
                              </m:sub>
                            </m:sSub>
                          </m:e>
                        </m:acc>
                        <m: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b</m:t>
                        </m:r>
                      </m:e>
                    </m:d>
                    <m: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≥1,  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𝑎𝑙𝑙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𝑑𝑎𝑡𝑎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𝑝𝑜𝑖𝑛𝑡𝑠</m:t>
                    </m:r>
                  </m:oMath>
                </a14:m>
                <a:endParaRPr lang="en-US" altLang="zh-TW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內容版面配置區 2">
                <a:extLst>
                  <a:ext uri="{FF2B5EF4-FFF2-40B4-BE49-F238E27FC236}">
                    <a16:creationId xmlns:a16="http://schemas.microsoft.com/office/drawing/2014/main" id="{9BF9F269-9BB3-458A-8266-4625948AD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80" y="1255421"/>
                <a:ext cx="7690451" cy="1089800"/>
              </a:xfrm>
              <a:prstGeom prst="rect">
                <a:avLst/>
              </a:prstGeom>
              <a:blipFill>
                <a:blip r:embed="rId5"/>
                <a:stretch>
                  <a:fillRect l="-7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6A2EA1EA-3831-62D7-9377-7380B3853FCD}"/>
              </a:ext>
            </a:extLst>
          </p:cNvPr>
          <p:cNvSpPr txBox="1">
            <a:spLocks/>
          </p:cNvSpPr>
          <p:nvPr/>
        </p:nvSpPr>
        <p:spPr>
          <a:xfrm>
            <a:off x="332380" y="2466654"/>
            <a:ext cx="3355700" cy="403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Lagrange Multiplier: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4A80028-E51E-79EC-BA4D-3E5FFD1BD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2545" y="3081099"/>
            <a:ext cx="4089455" cy="3017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內容版面配置區 2">
                <a:extLst>
                  <a:ext uri="{FF2B5EF4-FFF2-40B4-BE49-F238E27FC236}">
                    <a16:creationId xmlns:a16="http://schemas.microsoft.com/office/drawing/2014/main" id="{6369926B-EA85-EFB2-0CBD-51C102E34C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510" y="2907007"/>
                <a:ext cx="8946790" cy="33657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1. Let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𝐿</m:t>
                    </m:r>
                    <m:d>
                      <m:d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TW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</m:acc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TW" alt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TW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𝑠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 +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zh-TW" altLang="en-US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1)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, </a:t>
                </a: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 </a:t>
                </a:r>
                <a:endParaRPr lang="en-US" altLang="zh-TW" i="1" dirty="0">
                  <a:solidFill>
                    <a:srgbClr val="000000"/>
                  </a:solidFill>
                  <a:latin typeface="Cambria Math" panose="02040503050406030204" pitchFamily="18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 </m:t>
                    </m:r>
                    <m:r>
                      <a:rPr lang="zh-TW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 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 </m:t>
                    </m:r>
                    <m:r>
                      <a:rPr lang="zh-TW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 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 </m:t>
                    </m:r>
                    <m:r>
                      <a:rPr lang="zh-TW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 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 </m:t>
                    </m:r>
                    <m:r>
                      <a:rPr lang="zh-TW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 </m:t>
                    </m:r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 </m:t>
                    </m:r>
                    <m:r>
                      <a:rPr lang="zh-TW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則</m:t>
                    </m:r>
                    <m:func>
                      <m:funcPr>
                        <m:ctrlPr>
                          <a:rPr lang="en-US" altLang="zh-TW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zh-TW" altLang="en-US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k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</m:acc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TW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zh-TW" altLang="en-US" i="1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    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(</a:t>
                </a: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</m:acc>
                            <m: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acc>
                              <m:accPr>
                                <m:chr m:val="⃑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zh-TW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 +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  <m:r>
                          <a:rPr lang="zh-TW" altLang="en-US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1)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0</a:t>
                </a: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時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altLang="zh-TW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2.</a:t>
                </a: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 原問題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:</a:t>
                </a: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min</m:t>
                    </m:r>
                    <m:f>
                      <m:f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w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TW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i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min</m:t>
                            </m:r>
                          </m:e>
                          <m:lim>
                            <m:acc>
                              <m:accPr>
                                <m:chr m:val="⃑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i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w</m:t>
                                </m:r>
                              </m:e>
                            </m:acc>
                            <m:r>
                              <a:rPr lang="en-US" altLang="zh-TW" i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TW" i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b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i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i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 i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k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zh-TW" i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L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i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w</m:t>
                                    </m:r>
                                  </m:e>
                                </m:acc>
                                <m:r>
                                  <a:rPr lang="en-US" altLang="zh-TW" i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i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b</m:t>
                                </m:r>
                                <m:r>
                                  <a:rPr lang="en-US" altLang="zh-TW" i="0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i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 i="0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k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  <m:r>
                      <m:rPr>
                        <m:nor/>
                      </m:rPr>
                      <a:rPr lang="zh-TW" alt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---(4)</a:t>
                </a:r>
              </a:p>
              <a:p>
                <a:endParaRPr lang="en-US" altLang="zh-TW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3.</a:t>
                </a: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 因 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Lagrange Duality</a:t>
                </a: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，上式等效求解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zh-TW" alt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k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in</m:t>
                                </m:r>
                              </m:e>
                              <m:lim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w</m:t>
                                    </m:r>
                                  </m:e>
                                </m:acc>
                                <m:r>
                                  <a:rPr lang="en-US" altLang="zh-TW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b</m:t>
                                </m:r>
                              </m:lim>
                            </m:limLow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zh-TW" b="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L</m:t>
                            </m:r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w</m:t>
                                    </m:r>
                                  </m:e>
                                </m:acc>
                                <m:r>
                                  <a:rPr lang="en-US" altLang="zh-TW" b="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b="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b</m:t>
                                </m:r>
                                <m:r>
                                  <a:rPr lang="en-US" altLang="zh-TW" b="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 b="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k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  </a:t>
                </a:r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---(5)</a:t>
                </a:r>
              </a:p>
              <a:p>
                <a:endParaRPr lang="en-US" altLang="zh-TW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endParaRPr lang="en-US" altLang="zh-TW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內容版面配置區 2">
                <a:extLst>
                  <a:ext uri="{FF2B5EF4-FFF2-40B4-BE49-F238E27FC236}">
                    <a16:creationId xmlns:a16="http://schemas.microsoft.com/office/drawing/2014/main" id="{6369926B-EA85-EFB2-0CBD-51C102E34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10" y="2907007"/>
                <a:ext cx="8946790" cy="3365777"/>
              </a:xfrm>
              <a:prstGeom prst="rect">
                <a:avLst/>
              </a:prstGeom>
              <a:blipFill>
                <a:blip r:embed="rId7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24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21382B-381F-ECA7-3CF4-B008C872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14</a:t>
            </a:fld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DC143B4-4049-1DD6-A578-D6611D51A3C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支持向量機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upport 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ector 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achine)</a:t>
            </a: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簡介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內容版面配置區 2">
                <a:extLst>
                  <a:ext uri="{FF2B5EF4-FFF2-40B4-BE49-F238E27FC236}">
                    <a16:creationId xmlns:a16="http://schemas.microsoft.com/office/drawing/2014/main" id="{9BF9F269-9BB3-458A-8266-4625948AD8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792" y="1163980"/>
                <a:ext cx="9532980" cy="6241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求解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zh-TW" alt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k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min</m:t>
                                </m:r>
                              </m:e>
                              <m:lim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w</m:t>
                                    </m:r>
                                  </m:e>
                                </m:acc>
                                <m:r>
                                  <a:rPr lang="en-US" altLang="zh-TW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b</m:t>
                                </m:r>
                              </m:lim>
                            </m:limLow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L</m:t>
                            </m:r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w</m:t>
                                    </m:r>
                                  </m:e>
                                </m:acc>
                                <m:r>
                                  <a:rPr lang="en-US" altLang="zh-TW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b</m:t>
                                </m:r>
                                <m:r>
                                  <a:rPr lang="en-US" altLang="zh-TW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TW" altLang="en-US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k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TW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func>
                      </m:e>
                    </m:func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 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𝐿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  <a:cs typeface="Arial" panose="020B0604020202020204" pitchFamily="34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𝑠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altLang="zh-TW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 +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zh-TW" altLang="en-US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1)</m:t>
                            </m:r>
                          </m:e>
                        </m:d>
                      </m:e>
                    </m:nary>
                  </m:oMath>
                </a14:m>
                <a:endParaRPr lang="en-US" altLang="zh-TW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內容版面配置區 2">
                <a:extLst>
                  <a:ext uri="{FF2B5EF4-FFF2-40B4-BE49-F238E27FC236}">
                    <a16:creationId xmlns:a16="http://schemas.microsoft.com/office/drawing/2014/main" id="{9BF9F269-9BB3-458A-8266-4625948AD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92" y="1163980"/>
                <a:ext cx="9532980" cy="624180"/>
              </a:xfrm>
              <a:prstGeom prst="rect">
                <a:avLst/>
              </a:prstGeom>
              <a:blipFill>
                <a:blip r:embed="rId5"/>
                <a:stretch>
                  <a:fillRect l="-6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>
            <a:extLst>
              <a:ext uri="{FF2B5EF4-FFF2-40B4-BE49-F238E27FC236}">
                <a16:creationId xmlns:a16="http://schemas.microsoft.com/office/drawing/2014/main" id="{B6AE8AE4-EBA0-D821-255F-239F82E1DBAE}"/>
              </a:ext>
            </a:extLst>
          </p:cNvPr>
          <p:cNvGrpSpPr/>
          <p:nvPr/>
        </p:nvGrpSpPr>
        <p:grpSpPr>
          <a:xfrm>
            <a:off x="240792" y="1986193"/>
            <a:ext cx="9919060" cy="4377713"/>
            <a:chOff x="332380" y="2077633"/>
            <a:chExt cx="9919060" cy="4377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內容版面配置區 2">
                  <a:extLst>
                    <a:ext uri="{FF2B5EF4-FFF2-40B4-BE49-F238E27FC236}">
                      <a16:creationId xmlns:a16="http://schemas.microsoft.com/office/drawing/2014/main" id="{6369926B-EA85-EFB2-0CBD-51C102E34CA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2380" y="2077633"/>
                  <a:ext cx="9919060" cy="437771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182880" indent="-18288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-182880" algn="l" defTabSz="914400" rtl="0" eaLnBrk="1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731520" indent="-182880" algn="l" defTabSz="914400" rtl="0" eaLnBrk="1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05840" indent="-182880" algn="l" defTabSz="914400" rtl="0" eaLnBrk="1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80160" indent="-182880" algn="l" defTabSz="914400" rtl="0" eaLnBrk="1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600000" indent="-228600" algn="l" defTabSz="914400" rtl="0" eaLnBrk="1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900000" indent="-228600" algn="l" defTabSz="914400" rtl="0" eaLnBrk="1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200000" indent="-228600" algn="l" defTabSz="914400" rtl="0" eaLnBrk="1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400"/>
                    </a:spcBef>
                    <a:spcAft>
                      <a:spcPts val="200"/>
                    </a:spcAft>
                    <a:buClr>
                      <a:schemeClr val="accent1">
                        <a:lumMod val="75000"/>
                      </a:schemeClr>
                    </a:buClr>
                    <a:buSzPct val="85000"/>
                    <a:buFont typeface="Wingdings" pitchFamily="2" charset="2"/>
                    <a:buChar char="§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4.  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先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求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⃑"/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w</m:t>
                                  </m:r>
                                </m:e>
                              </m:acc>
                              <m: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b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L</m:t>
                          </m:r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w</m:t>
                                  </m:r>
                                </m:e>
                              </m:acc>
                              <m: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b</m:t>
                              </m:r>
                              <m: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TW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a14:m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，</a:t>
                  </a:r>
                  <a:r>
                    <a:rPr lang="en-US" altLang="zh-TW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L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分別對</a:t>
                  </a:r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w</m:t>
                          </m:r>
                        </m:e>
                      </m:acc>
                      <m:r>
                        <a:rPr lang="en-US" altLang="zh-TW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,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b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偏微分</m:t>
                      </m:r>
                    </m:oMath>
                  </a14:m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得到 </a:t>
                  </a:r>
                  <a:r>
                    <a:rPr lang="en-US" altLang="zh-TW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:</a:t>
                  </a:r>
                </a:p>
                <a:p>
                  <a:pPr marL="0" indent="0">
                    <a:buNone/>
                  </a:pPr>
                  <a:r>
                    <a:rPr lang="en-US" altLang="zh-TW" dirty="0">
                      <a:solidFill>
                        <a:srgbClr val="000000"/>
                      </a:solidFill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     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∇</m:t>
                              </m:r>
                            </m:e>
                            <m:lim>
                              <m:acc>
                                <m:accPr>
                                  <m:chr m:val="⃑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w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L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w</m:t>
                                  </m:r>
                                </m:e>
                              </m:acc>
                              <m:r>
                                <a:rPr lang="en-US" altLang="zh-TW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b</m:t>
                              </m:r>
                              <m:r>
                                <a:rPr lang="en-US" altLang="zh-TW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TW" altLang="en-US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− 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𝑠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a14:m>
                  <a:r>
                    <a:rPr lang="en-US" altLang="zh-TW" i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TW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→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</a:t>
                  </a:r>
                  <a:r>
                    <a:rPr lang="en-US" altLang="zh-TW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altLang="zh-TW" b="1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𝒘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altLang="zh-TW" b="1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altLang="zh-TW" b="1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1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𝒌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𝒔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altLang="zh-TW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b="1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TW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TW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nary>
                    </m:oMath>
                  </a14:m>
                  <a:endParaRPr lang="en-US" altLang="zh-TW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  <a:p>
                  <a:pPr marL="0" indent="0">
                    <a:buNone/>
                  </a:pPr>
                  <a:r>
                    <a:rPr lang="en-US" altLang="zh-TW" dirty="0">
                      <a:solidFill>
                        <a:srgbClr val="000000"/>
                      </a:solidFill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     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altLang="zh-TW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∇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TW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L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  <a:cs typeface="Arial" panose="020B0604020202020204" pitchFamily="34" charset="0"/>
                                        </a:rPr>
                                        <m:t>w</m:t>
                                      </m:r>
                                    </m:e>
                                  </m:acc>
                                  <m:r>
                                    <a:rPr lang="en-US" altLang="zh-TW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  <m:r>
                                    <a:rPr lang="en-US" altLang="zh-TW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zh-TW" altLang="en-US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  <a:cs typeface="Arial" panose="020B0604020202020204" pitchFamily="34" charset="0"/>
                                        </a:rPr>
                                        <m:t>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  <a:cs typeface="Arial" panose="020B0604020202020204" pitchFamily="34" charset="0"/>
                                        </a:rPr>
                                        <m:t>k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𝑠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a14:m>
                  <a:r>
                    <a:rPr lang="en-US" altLang="zh-TW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       →    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b="1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1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𝒌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𝒔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altLang="zh-TW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b="1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TW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a14:m>
                  <a:r>
                    <a:rPr lang="en-US" altLang="zh-TW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</a:t>
                  </a:r>
                </a:p>
                <a:p>
                  <a:pPr marL="0" indent="0">
                    <a:buNone/>
                  </a:pPr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</a:t>
                  </a:r>
                  <a:endPara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endParaRPr>
                </a:p>
                <a:p>
                  <a:r>
                    <a:rPr lang="en-US" altLang="zh-TW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5.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 將上述兩式帶回</a:t>
                  </a:r>
                  <a:r>
                    <a:rPr lang="en-US" altLang="zh-TW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L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得</a:t>
                  </a:r>
                  <a:r>
                    <a:rPr lang="en-US" altLang="zh-TW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:</a:t>
                  </a:r>
                </a:p>
                <a:p>
                  <a:pPr marL="0" indent="0">
                    <a:buNone/>
                  </a:pPr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     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TW" alt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k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min</m:t>
                                  </m:r>
                                </m:e>
                                <m:lim>
                                  <m:acc>
                                    <m:accPr>
                                      <m:chr m:val="⃑"/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  <a:cs typeface="Arial" panose="020B0604020202020204" pitchFamily="34" charset="0"/>
                                        </a:rPr>
                                        <m:t>w</m:t>
                                      </m:r>
                                    </m:e>
                                  </m:acc>
                                  <m: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lim>
                              </m:limLow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L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  <a:cs typeface="Arial" panose="020B0604020202020204" pitchFamily="34" charset="0"/>
                                        </a:rPr>
                                        <m:t>w</m:t>
                                      </m:r>
                                    </m:e>
                                  </m:acc>
                                  <m: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  <m: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zh-TW" alt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  <a:cs typeface="Arial" panose="020B0604020202020204" pitchFamily="34" charset="0"/>
                                        </a:rPr>
                                        <m:t>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  <a:cs typeface="Arial" panose="020B0604020202020204" pitchFamily="34" charset="0"/>
                                        </a:rPr>
                                        <m:t>k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func>
                        </m:e>
                      </m:func>
                    </m:oMath>
                  </a14:m>
                  <a:endPara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endParaRPr>
                </a:p>
                <a:p>
                  <a:pPr marL="0" indent="0">
                    <a:buNone/>
                  </a:pPr>
                  <a:endPara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endParaRPr>
                </a:p>
                <a:p>
                  <a:r>
                    <a:rPr lang="en-US" altLang="zh-TW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6.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 求得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TW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k</m:t>
                          </m:r>
                        </m:sub>
                      </m:sSub>
                    </m:oMath>
                  </a14:m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後可得 </a:t>
                  </a:r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altLang="zh-TW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TW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𝒘</m:t>
                          </m:r>
                          <m:r>
                            <a:rPr lang="en-US" altLang="zh-TW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altLang="zh-TW" b="0" i="1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zh-TW" b="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𝑠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altLang="zh-TW" b="0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nary>
                    </m:oMath>
                  </a14:m>
                  <a:endPara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endParaRPr>
                </a:p>
                <a:p>
                  <a:r>
                    <a:rPr lang="en-US" altLang="zh-TW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7.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 得</a:t>
                  </a:r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altLang="zh-TW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TW" altLang="en-US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k</m:t>
                          </m:r>
                        </m:sub>
                      </m:sSub>
                      <m:r>
                        <a:rPr lang="zh-TW" altLang="en-US" i="1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後可由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TW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TW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 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a14:m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</a:t>
                  </a:r>
                  <a:r>
                    <a:rPr lang="en-US" altLang="zh-TW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0</a:t>
                  </a:r>
                  <a:r>
                    <a:rPr lang="zh-TW" altLang="en-US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得 </a:t>
                  </a:r>
                  <a:r>
                    <a:rPr lang="en-US" altLang="zh-TW" b="1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b</a:t>
                  </a:r>
                  <a:endPara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endParaRPr>
                </a:p>
                <a:p>
                  <a:endPara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內容版面配置區 2">
                  <a:extLst>
                    <a:ext uri="{FF2B5EF4-FFF2-40B4-BE49-F238E27FC236}">
                      <a16:creationId xmlns:a16="http://schemas.microsoft.com/office/drawing/2014/main" id="{6369926B-EA85-EFB2-0CBD-51C102E34C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80" y="2077633"/>
                  <a:ext cx="9919060" cy="4377713"/>
                </a:xfrm>
                <a:prstGeom prst="rect">
                  <a:avLst/>
                </a:prstGeom>
                <a:blipFill>
                  <a:blip r:embed="rId6"/>
                  <a:stretch>
                    <a:fillRect l="-307" t="-1532" b="-292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0380754-5BC4-8E5F-0FBF-BC580088B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75735" y="4268275"/>
              <a:ext cx="4327897" cy="812800"/>
            </a:xfrm>
            <a:prstGeom prst="rect">
              <a:avLst/>
            </a:prstGeom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BEBD311A-7ABA-762E-7B7B-85D7D2FCC597}"/>
              </a:ext>
            </a:extLst>
          </p:cNvPr>
          <p:cNvSpPr/>
          <p:nvPr/>
        </p:nvSpPr>
        <p:spPr>
          <a:xfrm>
            <a:off x="3384148" y="4092694"/>
            <a:ext cx="4580276" cy="10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5DD4C6E-CEF9-5C3C-1B20-02D7971F8369}"/>
                  </a:ext>
                </a:extLst>
              </p:cNvPr>
              <p:cNvSpPr txBox="1"/>
              <p:nvPr/>
            </p:nvSpPr>
            <p:spPr>
              <a:xfrm>
                <a:off x="8434698" y="3919974"/>
                <a:ext cx="2697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+mj-ea"/>
                    <a:ea typeface="+mj-ea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TW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𝜶</m:t>
                        </m:r>
                      </m:e>
                      <m:sub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zh-TW" altLang="en-US" b="1" dirty="0">
                    <a:latin typeface="+mj-ea"/>
                    <a:ea typeface="+mj-ea"/>
                  </a:rPr>
                  <a:t> </a:t>
                </a:r>
                <a:r>
                  <a:rPr lang="en-US" altLang="zh-TW" dirty="0">
                    <a:solidFill>
                      <a:srgbClr val="0000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→</a:t>
                </a:r>
                <a:r>
                  <a:rPr lang="zh-TW" altLang="en-US" dirty="0">
                    <a:latin typeface="+mj-ea"/>
                    <a:ea typeface="+mj-ea"/>
                  </a:rPr>
                  <a:t>二次規劃問題</a:t>
                </a: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5DD4C6E-CEF9-5C3C-1B20-02D7971F8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698" y="3919974"/>
                <a:ext cx="2697069" cy="369332"/>
              </a:xfrm>
              <a:prstGeom prst="rect">
                <a:avLst/>
              </a:prstGeom>
              <a:blipFill>
                <a:blip r:embed="rId8"/>
                <a:stretch>
                  <a:fillRect l="-2036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BF45C45D-F56C-0A8B-6030-71502983BE8C}"/>
              </a:ext>
            </a:extLst>
          </p:cNvPr>
          <p:cNvSpPr/>
          <p:nvPr/>
        </p:nvSpPr>
        <p:spPr>
          <a:xfrm rot="19546438">
            <a:off x="7964424" y="4267200"/>
            <a:ext cx="529336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593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20FC457-CB46-75C4-9761-AAE69BE33351}"/>
              </a:ext>
            </a:extLst>
          </p:cNvPr>
          <p:cNvSpPr/>
          <p:nvPr/>
        </p:nvSpPr>
        <p:spPr>
          <a:xfrm>
            <a:off x="162516" y="2875280"/>
            <a:ext cx="5933484" cy="1076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21382B-381F-ECA7-3CF4-B008C872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fld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DC143B4-4049-1DD6-A578-D6611D51A3C8}"/>
              </a:ext>
            </a:extLst>
          </p:cNvPr>
          <p:cNvSpPr txBox="1">
            <a:spLocks/>
          </p:cNvSpPr>
          <p:nvPr/>
        </p:nvSpPr>
        <p:spPr>
          <a:xfrm>
            <a:off x="0" y="4064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支持向量機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upport 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ector 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achine)</a:t>
            </a: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簡介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內容版面配置區 2">
                <a:extLst>
                  <a:ext uri="{FF2B5EF4-FFF2-40B4-BE49-F238E27FC236}">
                    <a16:creationId xmlns:a16="http://schemas.microsoft.com/office/drawing/2014/main" id="{BBF93856-EA24-1DE4-4185-6C87F0C0A9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516" y="2222830"/>
                <a:ext cx="6815074" cy="383474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TW" alt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有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𝒘</m:t>
                        </m:r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,</a:t>
                </a:r>
                <a:r>
                  <a:rPr lang="en-US" altLang="zh-TW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b</a:t>
                </a:r>
                <a:r>
                  <a: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後可得最佳決策超平面</a:t>
                </a:r>
                <a:r>
                  <a:rPr lang="en-US" altLang="zh-TW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(Decision Hyperplane):</a:t>
                </a:r>
              </a:p>
              <a:p>
                <a:pPr marL="0" indent="0">
                  <a:buNone/>
                </a:pPr>
                <a:endParaRPr lang="en-US" altLang="zh-TW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Decision Hyperplane</a:t>
                </a:r>
                <a:r>
                  <a: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</a:t>
                </a:r>
                <a:r>
                  <a:rPr lang="en-US" altLang="zh-TW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= f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⃑"/>
                        <m:ctrlPr>
                          <a:rPr lang="zh-TW" altLang="en-US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zh-TW" altLang="en-US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zh-TW" altLang="en-US" dirty="0">
                    <a:ea typeface="微軟正黑體" panose="020B0604030504040204" pitchFamily="34" charset="-12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zh-TW" altLang="en-US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altLang="zh-TW" b="0" i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altLang="zh-TW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TW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                                            </a:t>
                </a:r>
                <a:r>
                  <a:rPr lang="en-US" altLang="zh-TW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=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𝑠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  <m:acc>
                          <m:accPr>
                            <m:chr m:val="⃑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acc>
                      <m:accPr>
                        <m:chr m:val="⃑"/>
                        <m:ctrlPr>
                          <a:rPr lang="zh-TW" altLang="en-US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) + </a:t>
                </a:r>
                <a:r>
                  <a:rPr lang="en-US" altLang="zh-TW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b</a:t>
                </a:r>
              </a:p>
            </p:txBody>
          </p:sp>
        </mc:Choice>
        <mc:Fallback xmlns="">
          <p:sp>
            <p:nvSpPr>
              <p:cNvPr id="17" name="內容版面配置區 2">
                <a:extLst>
                  <a:ext uri="{FF2B5EF4-FFF2-40B4-BE49-F238E27FC236}">
                    <a16:creationId xmlns:a16="http://schemas.microsoft.com/office/drawing/2014/main" id="{BBF93856-EA24-1DE4-4185-6C87F0C0A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16" y="2222830"/>
                <a:ext cx="6815074" cy="3834740"/>
              </a:xfrm>
              <a:prstGeom prst="rect">
                <a:avLst/>
              </a:prstGeom>
              <a:blipFill>
                <a:blip r:embed="rId5"/>
                <a:stretch>
                  <a:fillRect l="-984" t="-17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圖片 17">
            <a:extLst>
              <a:ext uri="{FF2B5EF4-FFF2-40B4-BE49-F238E27FC236}">
                <a16:creationId xmlns:a16="http://schemas.microsoft.com/office/drawing/2014/main" id="{6CC3F745-7962-A3B6-B435-E27559877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106" y="1573453"/>
            <a:ext cx="5029288" cy="37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9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21382B-381F-ECA7-3CF4-B008C872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16</a:t>
            </a:fld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DC143B4-4049-1DD6-A578-D6611D51A3C8}"/>
              </a:ext>
            </a:extLst>
          </p:cNvPr>
          <p:cNvSpPr txBox="1">
            <a:spLocks/>
          </p:cNvSpPr>
          <p:nvPr/>
        </p:nvSpPr>
        <p:spPr>
          <a:xfrm>
            <a:off x="0" y="4064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支持向量機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upport 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ector </a:t>
            </a:r>
            <a:r>
              <a:rPr lang="en-US" altLang="zh-TW" sz="3600" cap="none" dirty="0">
                <a:solidFill>
                  <a:srgbClr val="AB24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</a:t>
            </a:r>
            <a:r>
              <a:rPr lang="en-US" altLang="zh-TW" sz="3600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achine)</a:t>
            </a: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簡介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CE716B-4792-BD85-997F-286504E3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8096"/>
            <a:ext cx="10403840" cy="947004"/>
          </a:xfrm>
        </p:spPr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由於資料為線性不可分，我們使用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Radial Basis Function(RBF) Kernel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將資料升至高維度</a:t>
            </a:r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8" name="Picture 4" descr="What is Kernel Trick in SVM ? Interview questions related to Kernel Trick |  by Suraj Yadav | Medium">
            <a:extLst>
              <a:ext uri="{FF2B5EF4-FFF2-40B4-BE49-F238E27FC236}">
                <a16:creationId xmlns:a16="http://schemas.microsoft.com/office/drawing/2014/main" id="{CAE9A247-A02B-41D8-0274-02D31EE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7093" r="3031" b="9055"/>
          <a:stretch/>
        </p:blipFill>
        <p:spPr bwMode="auto">
          <a:xfrm>
            <a:off x="3814326" y="5239378"/>
            <a:ext cx="4226549" cy="15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8312A22-2260-82D4-F720-1F0FE62E1823}"/>
              </a:ext>
            </a:extLst>
          </p:cNvPr>
          <p:cNvSpPr txBox="1"/>
          <p:nvPr/>
        </p:nvSpPr>
        <p:spPr>
          <a:xfrm>
            <a:off x="8045910" y="36920"/>
            <a:ext cx="41460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https://en.wikipedia.org/wiki/Radial_basis_function_kernel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C78EE18-ED9C-49BC-5925-EAB0E5F1C2EA}"/>
                  </a:ext>
                </a:extLst>
              </p:cNvPr>
              <p:cNvSpPr txBox="1"/>
              <p:nvPr/>
            </p:nvSpPr>
            <p:spPr>
              <a:xfrm>
                <a:off x="6471522" y="2868517"/>
                <a:ext cx="5481060" cy="153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𝑛𝑆𝑉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altLang="zh-TW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軟正黑體" panose="020B0604030504040204" pitchFamily="34" charset="-12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zh-TW" alt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微軟正黑體" panose="020B0604030504040204" pitchFamily="34" charset="-12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TW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微軟正黑體" panose="020B0604030504040204" pitchFamily="34" charset="-120"/>
                                                      <a:cs typeface="Arial" panose="020B0604020202020204" pitchFamily="34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altLang="zh-TW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軟正黑體" panose="020B0604030504040204" pitchFamily="34" charset="-120"/>
                                                  <a:cs typeface="Arial" panose="020B0604020202020204" pitchFamily="34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US" altLang="zh-TW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b="0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  <a:cs typeface="Arial" panose="020B0604020202020204" pitchFamily="34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=1, …,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𝑛𝑆𝑉</m:t>
                      </m:r>
                    </m:oMath>
                  </m:oMathPara>
                </a14:m>
                <a:endParaRPr lang="en-US" altLang="zh-TW" b="0" i="1" dirty="0">
                  <a:solidFill>
                    <a:schemeClr val="tx1"/>
                  </a:solidFill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r>
                  <a:rPr lang="zh-TW" altLang="en-US" i="1" dirty="0">
                    <a:solidFill>
                      <a:schemeClr val="tx1"/>
                    </a:solidFill>
                  </a:rPr>
                  <a:t>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𝑛𝑆𝑉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𝑠𝑢𝑝𝑝𝑜𝑟𝑡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𝑣𝑒𝑐𝑡𝑜𝑟</m:t>
                    </m:r>
                  </m:oMath>
                </a14:m>
                <a:endParaRPr lang="zh-TW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C78EE18-ED9C-49BC-5925-EAB0E5F1C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522" y="2868517"/>
                <a:ext cx="5481060" cy="1538050"/>
              </a:xfrm>
              <a:prstGeom prst="rect">
                <a:avLst/>
              </a:prstGeom>
              <a:blipFill>
                <a:blip r:embed="rId6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E632316-2611-A408-724E-931E2105D85B}"/>
                  </a:ext>
                </a:extLst>
              </p:cNvPr>
              <p:cNvSpPr txBox="1"/>
              <p:nvPr/>
            </p:nvSpPr>
            <p:spPr>
              <a:xfrm>
                <a:off x="306996" y="2880232"/>
                <a:ext cx="5298180" cy="1526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𝑛𝑆𝑉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⃑"/>
                                  <m:ctrlPr>
                                    <a:rPr lang="en-US" altLang="zh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nary>
                          <m: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zh-TW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=1, …,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𝑛𝑆𝑉</m:t>
                      </m:r>
                    </m:oMath>
                  </m:oMathPara>
                </a14:m>
                <a:endParaRPr lang="en-US" altLang="zh-TW" b="0" i="1" dirty="0">
                  <a:solidFill>
                    <a:schemeClr val="tx1"/>
                  </a:solidFill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r>
                  <a:rPr lang="zh-TW" altLang="en-US" i="1" dirty="0">
                    <a:solidFill>
                      <a:schemeClr val="tx1"/>
                    </a:solidFill>
                  </a:rPr>
                  <a:t>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𝑛𝑆𝑉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𝑠𝑢𝑝𝑝𝑜𝑟𝑡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𝑣𝑒𝑐𝑡𝑜𝑟</m:t>
                    </m:r>
                  </m:oMath>
                </a14:m>
                <a:endParaRPr lang="zh-TW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E632316-2611-A408-724E-931E2105D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6" y="2880232"/>
                <a:ext cx="5298180" cy="1526335"/>
              </a:xfrm>
              <a:prstGeom prst="rect">
                <a:avLst/>
              </a:prstGeom>
              <a:blipFill>
                <a:blip r:embed="rId7"/>
                <a:stretch>
                  <a:fillRect b="-3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E1EC542E-1FC8-D822-7A59-50DEA13EEE89}"/>
              </a:ext>
            </a:extLst>
          </p:cNvPr>
          <p:cNvSpPr txBox="1"/>
          <p:nvPr/>
        </p:nvSpPr>
        <p:spPr>
          <a:xfrm>
            <a:off x="2184" y="2315060"/>
            <a:ext cx="560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原始維度的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Decision Hyperplane</a:t>
            </a:r>
            <a:r>
              <a:rPr lang="zh-TW" alt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：</a:t>
            </a:r>
            <a:endParaRPr lang="en-US" altLang="zh-TW" dirty="0"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52DF0AB-7FAD-224D-E4A1-33F62EF39E2D}"/>
              </a:ext>
            </a:extLst>
          </p:cNvPr>
          <p:cNvSpPr txBox="1"/>
          <p:nvPr/>
        </p:nvSpPr>
        <p:spPr>
          <a:xfrm>
            <a:off x="6098184" y="2314040"/>
            <a:ext cx="590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 Function(</a:t>
            </a:r>
            <a:r>
              <a:rPr lang="zh-TW" alt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提升維度後的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Decision Hyperplane</a:t>
            </a: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zh-TW" alt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：</a:t>
            </a:r>
            <a:endParaRPr lang="en-US" altLang="zh-TW" dirty="0"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B91C71BB-448C-6554-CEF7-2F2F9112BAFB}"/>
              </a:ext>
            </a:extLst>
          </p:cNvPr>
          <p:cNvSpPr/>
          <p:nvPr/>
        </p:nvSpPr>
        <p:spPr>
          <a:xfrm>
            <a:off x="5396244" y="3083457"/>
            <a:ext cx="783623" cy="7788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RBF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142FBE6-147E-A3D3-8156-A854AE165BDB}"/>
                  </a:ext>
                </a:extLst>
              </p:cNvPr>
              <p:cNvSpPr txBox="1"/>
              <p:nvPr/>
            </p:nvSpPr>
            <p:spPr>
              <a:xfrm>
                <a:off x="408116" y="5195238"/>
                <a:ext cx="23955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zh-TW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Arial" panose="020B0604020202020204" pitchFamily="34" charset="0"/>
                      </a:rPr>
                      <m:t>和</m:t>
                    </m:r>
                    <m:acc>
                      <m:accPr>
                        <m:chr m:val="⃑"/>
                        <m:ctrlP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TW" altLang="en-US" dirty="0">
                    <a:latin typeface="+mj-ea"/>
                    <a:ea typeface="+mj-ea"/>
                  </a:rPr>
                  <a:t>在原始維度內積</a:t>
                </a: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142FBE6-147E-A3D3-8156-A854AE165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16" y="5195238"/>
                <a:ext cx="2395564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36C925E-069A-7ED3-45EB-FD5C9EAFBBE8}"/>
              </a:ext>
            </a:extLst>
          </p:cNvPr>
          <p:cNvCxnSpPr>
            <a:endCxn id="16" idx="0"/>
          </p:cNvCxnSpPr>
          <p:nvPr/>
        </p:nvCxnSpPr>
        <p:spPr>
          <a:xfrm flipH="1">
            <a:off x="1605898" y="3637542"/>
            <a:ext cx="741062" cy="1557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A310E35-9D88-4705-25BB-582C0C00571F}"/>
                  </a:ext>
                </a:extLst>
              </p:cNvPr>
              <p:cNvSpPr txBox="1"/>
              <p:nvPr/>
            </p:nvSpPr>
            <p:spPr>
              <a:xfrm>
                <a:off x="8967674" y="5194991"/>
                <a:ext cx="3038314" cy="369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  <a:ea typeface="+mj-ea"/>
                        <a:cs typeface="Arial" panose="020B0604020202020204" pitchFamily="34" charset="0"/>
                      </a:rPr>
                      <m:t>等效</m:t>
                    </m:r>
                    <m:r>
                      <a:rPr lang="zh-TW" altLang="en-US" i="1" smtClean="0">
                        <a:latin typeface="Cambria Math" panose="02040503050406030204" pitchFamily="18" charset="0"/>
                        <a:ea typeface="+mj-ea"/>
                        <a:cs typeface="Arial" panose="020B0604020202020204" pitchFamily="34" charset="0"/>
                      </a:rPr>
                      <m:t>先將</m:t>
                    </m:r>
                    <m:acc>
                      <m:accPr>
                        <m:chr m:val="⃑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zh-TW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  <a:cs typeface="Arial" panose="020B0604020202020204" pitchFamily="34" charset="0"/>
                      </a:rPr>
                      <m:t>和</m:t>
                    </m:r>
                    <m:acc>
                      <m:accPr>
                        <m:chr m:val="⃑"/>
                        <m:ctrlP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zh-TW" altLang="en-US" i="1">
                        <a:latin typeface="Cambria Math" panose="02040503050406030204" pitchFamily="18" charset="0"/>
                        <a:ea typeface="+mj-ea"/>
                        <a:cs typeface="Arial" panose="020B0604020202020204" pitchFamily="34" charset="0"/>
                      </a:rPr>
                      <m:t>升維，再</m:t>
                    </m:r>
                  </m:oMath>
                </a14:m>
                <a:r>
                  <a:rPr lang="zh-TW" altLang="en-US" dirty="0">
                    <a:latin typeface="+mj-ea"/>
                    <a:ea typeface="+mj-ea"/>
                  </a:rPr>
                  <a:t>內積</a:t>
                </a: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A310E35-9D88-4705-25BB-582C0C005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674" y="5194991"/>
                <a:ext cx="3038314" cy="369460"/>
              </a:xfrm>
              <a:prstGeom prst="rect">
                <a:avLst/>
              </a:prstGeom>
              <a:blipFill>
                <a:blip r:embed="rId9"/>
                <a:stretch>
                  <a:fillRect l="-402" t="-8197" r="-120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9A87CEBF-ED57-98E2-E48D-B094C6C9BCF3}"/>
              </a:ext>
            </a:extLst>
          </p:cNvPr>
          <p:cNvCxnSpPr>
            <a:endCxn id="19" idx="0"/>
          </p:cNvCxnSpPr>
          <p:nvPr/>
        </p:nvCxnSpPr>
        <p:spPr>
          <a:xfrm>
            <a:off x="8818880" y="3637542"/>
            <a:ext cx="1667951" cy="1557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419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EB2DAB-CF36-723C-ED55-83491343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9479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cap="none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TW" altLang="en-US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87B8E1-60A1-EB01-CA71-65B96C2F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67408"/>
            <a:ext cx="10058400" cy="4050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背景簡介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支持向量機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(Support Vector Machine)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原理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訓練和測試</a:t>
            </a: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各種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SVM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分類器架構演算法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軟體實作成果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結論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參考文獻與資料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D75034-C59F-F941-F1C2-79EFBFD4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37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21382B-381F-ECA7-3CF4-B008C872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18</a:t>
            </a:fld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DC143B4-4049-1DD6-A578-D6611D51A3C8}"/>
              </a:ext>
            </a:extLst>
          </p:cNvPr>
          <p:cNvSpPr txBox="1">
            <a:spLocks/>
          </p:cNvSpPr>
          <p:nvPr/>
        </p:nvSpPr>
        <p:spPr>
          <a:xfrm>
            <a:off x="0" y="4064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latin typeface="+mj-ea"/>
                <a:ea typeface="+mj-ea"/>
              </a:rPr>
              <a:t>    訓練和測試</a:t>
            </a:r>
            <a:endParaRPr lang="zh-TW" altLang="en-US" sz="36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A67701BD-31F4-D63B-C462-E53209D55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54" y="1261364"/>
            <a:ext cx="5950712" cy="865632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Training:</a:t>
            </a:r>
          </a:p>
          <a:p>
            <a:pPr marL="0" indent="0">
              <a:buNone/>
            </a:pP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正負類皆會隨機選擇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100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個 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pixel 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作為訓練樣本</a:t>
            </a:r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957E40A1-7FBD-D485-49EA-D1BDF2E94A6D}"/>
              </a:ext>
            </a:extLst>
          </p:cNvPr>
          <p:cNvSpPr txBox="1">
            <a:spLocks/>
          </p:cNvSpPr>
          <p:nvPr/>
        </p:nvSpPr>
        <p:spPr>
          <a:xfrm>
            <a:off x="6387508" y="1261364"/>
            <a:ext cx="5950712" cy="1292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Testing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：</a:t>
            </a:r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每個種類皆會隨機選擇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個 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pixel 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作為測試樣本</a:t>
            </a:r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每次試驗重複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次此流程</a:t>
            </a:r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3F814A-804F-66D3-FE25-C3FBDA392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6814"/>
            <a:ext cx="5908945" cy="191249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D412D94-56E0-83E3-39ED-7E3D89C6FC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90"/>
          <a:stretch/>
        </p:blipFill>
        <p:spPr>
          <a:xfrm>
            <a:off x="6689113" y="2723526"/>
            <a:ext cx="5347502" cy="1863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9FBB028-F8BD-BD03-C270-E6072933FA20}"/>
                  </a:ext>
                </a:extLst>
              </p:cNvPr>
              <p:cNvSpPr txBox="1"/>
              <p:nvPr/>
            </p:nvSpPr>
            <p:spPr>
              <a:xfrm>
                <a:off x="3353936" y="4843477"/>
                <a:ext cx="5481060" cy="15380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m:t>𝑛𝑆𝑉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altLang="zh-TW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軟正黑體" panose="020B0604030504040204" pitchFamily="34" charset="-12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zh-TW" alt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微軟正黑體" panose="020B0604030504040204" pitchFamily="34" charset="-12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TW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微軟正黑體" panose="020B0604030504040204" pitchFamily="34" charset="-120"/>
                                                      <a:cs typeface="Arial" panose="020B0604020202020204" pitchFamily="34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altLang="zh-TW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軟正黑體" panose="020B0604030504040204" pitchFamily="34" charset="-120"/>
                                                  <a:cs typeface="Arial" panose="020B0604020202020204" pitchFamily="34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US" altLang="zh-TW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b="0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TW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  <a:cs typeface="Arial" panose="020B0604020202020204" pitchFamily="34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=1, …,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m:t>𝑛𝑆𝑉</m:t>
                      </m:r>
                    </m:oMath>
                  </m:oMathPara>
                </a14:m>
                <a:endParaRPr lang="en-US" altLang="zh-TW" b="0" i="1" dirty="0">
                  <a:solidFill>
                    <a:schemeClr val="tx1"/>
                  </a:solidFill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r>
                  <a:rPr lang="zh-TW" altLang="en-US" i="1" dirty="0">
                    <a:solidFill>
                      <a:schemeClr val="tx1"/>
                    </a:solidFill>
                  </a:rPr>
                  <a:t>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𝑛𝑆𝑉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𝑠𝑢𝑝𝑝𝑜𝑟𝑡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𝑣𝑒𝑐𝑡𝑜𝑟</m:t>
                    </m:r>
                  </m:oMath>
                </a14:m>
                <a:endParaRPr lang="zh-TW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9FBB028-F8BD-BD03-C270-E6072933F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936" y="4843477"/>
                <a:ext cx="5481060" cy="1538050"/>
              </a:xfrm>
              <a:prstGeom prst="rect">
                <a:avLst/>
              </a:prstGeom>
              <a:blipFill>
                <a:blip r:embed="rId7"/>
                <a:stretch>
                  <a:fillRect b="-23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588F5699-294A-C611-E136-D3514C702AD7}"/>
              </a:ext>
            </a:extLst>
          </p:cNvPr>
          <p:cNvCxnSpPr/>
          <p:nvPr/>
        </p:nvCxnSpPr>
        <p:spPr>
          <a:xfrm>
            <a:off x="4602480" y="3429000"/>
            <a:ext cx="162560" cy="1414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F47533AE-1EBB-808D-FAD3-2A5130E5CA4B}"/>
              </a:ext>
            </a:extLst>
          </p:cNvPr>
          <p:cNvCxnSpPr/>
          <p:nvPr/>
        </p:nvCxnSpPr>
        <p:spPr>
          <a:xfrm flipV="1">
            <a:off x="8834996" y="4378960"/>
            <a:ext cx="2584844" cy="944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677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EB2DAB-CF36-723C-ED55-83491343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9479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cap="none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TW" altLang="en-US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87B8E1-60A1-EB01-CA71-65B96C2F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67408"/>
            <a:ext cx="10058400" cy="4050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背景簡介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支持向量機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(Support Vector Machine)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原理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訓練和測試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2800" dirty="0">
                <a:latin typeface="+mj-ea"/>
                <a:ea typeface="+mj-ea"/>
              </a:rPr>
              <a:t>各種</a:t>
            </a:r>
            <a:r>
              <a:rPr lang="en-US" altLang="zh-TW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SVM</a:t>
            </a:r>
            <a:r>
              <a:rPr lang="zh-TW" altLang="en-US" sz="2800" dirty="0">
                <a:latin typeface="+mj-ea"/>
                <a:ea typeface="+mj-ea"/>
              </a:rPr>
              <a:t>分類器架構演算法</a:t>
            </a: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軟體實作成果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結論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參考文獻與資料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D75034-C59F-F941-F1C2-79EFBFD4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37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EB2DAB-CF36-723C-ED55-83491343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9479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cap="none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TW" altLang="en-US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87B8E1-60A1-EB01-CA71-65B96C2F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67408"/>
            <a:ext cx="10058400" cy="4050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背景簡介</a:t>
            </a: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支持向量機</a:t>
            </a:r>
            <a:r>
              <a:rPr lang="en-US" altLang="zh-TW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(Support Vector Machine)</a:t>
            </a:r>
            <a:r>
              <a:rPr lang="zh-TW" alt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原理</a:t>
            </a:r>
            <a:endParaRPr lang="en-US" altLang="zh-TW" sz="2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訓練和測試</a:t>
            </a: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各種</a:t>
            </a:r>
            <a:r>
              <a:rPr lang="en-US" altLang="zh-TW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SVM</a:t>
            </a:r>
            <a:r>
              <a:rPr lang="zh-TW" altLang="en-US" sz="2800" dirty="0">
                <a:latin typeface="+mj-ea"/>
                <a:ea typeface="+mj-ea"/>
              </a:rPr>
              <a:t>分類器架構演算法</a:t>
            </a: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軟體實作成果</a:t>
            </a: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結論</a:t>
            </a: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參考文獻與資料</a:t>
            </a: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D75034-C59F-F941-F1C2-79EFBFD4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807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5125E-54E6-AA2A-41FA-A4837455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各種</a:t>
            </a:r>
            <a:r>
              <a:rPr lang="en-US" altLang="zh-TW" sz="3600" dirty="0" err="1">
                <a:latin typeface="Arial" panose="020B0604020202020204" pitchFamily="34" charset="0"/>
                <a:cs typeface="Arial" panose="020B0604020202020204" pitchFamily="34" charset="0"/>
              </a:rPr>
              <a:t>svm</a:t>
            </a:r>
            <a:r>
              <a:rPr lang="zh-TW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分類器架構演算法介紹</a:t>
            </a:r>
            <a:r>
              <a:rPr lang="en-US" altLang="zh-TW" sz="3600" dirty="0">
                <a:latin typeface="Arial" panose="020B0604020202020204" pitchFamily="34" charset="0"/>
                <a:cs typeface="Arial" panose="020B0604020202020204" pitchFamily="34" charset="0"/>
              </a:rPr>
              <a:t> - OVO</a:t>
            </a:r>
            <a:endParaRPr lang="zh-TW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748EE0-8ED7-DD1A-03B5-396E3B92A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One </a:t>
            </a:r>
            <a:r>
              <a:rPr lang="en-US" altLang="zh-TW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v.s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One 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一對一分類器架構</a:t>
            </a:r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分類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種物體時，需要</a:t>
            </a:r>
            <a:r>
              <a:rPr lang="en-US" altLang="zh-TW" dirty="0">
                <a:solidFill>
                  <a:srgbClr val="AB24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N(N-1)/2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個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SVM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分類器</a:t>
            </a:r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硬體複雜度為</a:t>
            </a:r>
            <a:r>
              <a:rPr lang="en-US" altLang="zh-TW" dirty="0">
                <a:solidFill>
                  <a:srgbClr val="AB24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O(N</a:t>
            </a:r>
            <a:r>
              <a:rPr lang="en-US" altLang="zh-TW" baseline="30000" dirty="0">
                <a:solidFill>
                  <a:srgbClr val="AB24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en-US" altLang="zh-TW" dirty="0">
                <a:solidFill>
                  <a:srgbClr val="AB24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zh-TW" altLang="en-US" baseline="30000" dirty="0">
              <a:solidFill>
                <a:srgbClr val="AB24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325539-DE7D-5EEE-4E78-A52323CB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8" name="圖片 7" descr="一張含有 文字, 圖表, 方案, 工程製圖 的圖片&#10;&#10;自動產生的描述">
            <a:extLst>
              <a:ext uri="{FF2B5EF4-FFF2-40B4-BE49-F238E27FC236}">
                <a16:creationId xmlns:a16="http://schemas.microsoft.com/office/drawing/2014/main" id="{245DBB6B-2C99-23F6-39EB-A53F408E1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308" y="1995164"/>
            <a:ext cx="4340860" cy="389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072D95F-C1BA-C1AA-3573-A26D671FC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20" y="3942753"/>
            <a:ext cx="5631668" cy="75444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3D5B934-5697-DD8F-80A2-4E227A0AE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280" y="4797782"/>
            <a:ext cx="2716765" cy="13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31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3AF57B-B07F-8F21-524B-998C142C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各種</a:t>
            </a:r>
            <a:r>
              <a:rPr lang="en-US" altLang="zh-TW" sz="3600" dirty="0" err="1">
                <a:latin typeface="Arial" panose="020B0604020202020204" pitchFamily="34" charset="0"/>
                <a:cs typeface="Arial" panose="020B0604020202020204" pitchFamily="34" charset="0"/>
              </a:rPr>
              <a:t>svm</a:t>
            </a:r>
            <a:r>
              <a:rPr lang="zh-TW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分類器架構演算法介紹</a:t>
            </a:r>
            <a:r>
              <a:rPr lang="en-US" altLang="zh-TW" sz="3600" dirty="0">
                <a:latin typeface="Arial" panose="020B0604020202020204" pitchFamily="34" charset="0"/>
                <a:cs typeface="Arial" panose="020B0604020202020204" pitchFamily="34" charset="0"/>
              </a:rPr>
              <a:t> - OVA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462BDA-25CA-8DAF-3E33-6367657C5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One </a:t>
            </a:r>
            <a:r>
              <a:rPr lang="en-US" altLang="zh-TW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v.s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All 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一對多分類器架構</a:t>
            </a:r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分類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種物體時，需要</a:t>
            </a:r>
            <a:r>
              <a:rPr lang="en-US" altLang="zh-TW" dirty="0">
                <a:solidFill>
                  <a:srgbClr val="AB24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個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SVM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分類器</a:t>
            </a:r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硬體複雜度為</a:t>
            </a:r>
            <a:r>
              <a:rPr lang="en-US" altLang="zh-TW" dirty="0">
                <a:solidFill>
                  <a:srgbClr val="AB24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O(N)</a:t>
            </a:r>
            <a:endParaRPr lang="zh-TW" altLang="en-US" baseline="30000" dirty="0">
              <a:solidFill>
                <a:srgbClr val="AB24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427BDF-7465-F991-390F-399C4966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8FF5486-225E-18A1-DAE4-4491C3462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84" y="2020824"/>
            <a:ext cx="4311992" cy="3319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49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8D9804-B047-CEA5-A33A-67D6236E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各種</a:t>
            </a:r>
            <a:r>
              <a:rPr lang="en-US" altLang="zh-TW" sz="3600" dirty="0" err="1">
                <a:latin typeface="Arial" panose="020B0604020202020204" pitchFamily="34" charset="0"/>
                <a:cs typeface="Arial" panose="020B0604020202020204" pitchFamily="34" charset="0"/>
              </a:rPr>
              <a:t>svm</a:t>
            </a:r>
            <a:r>
              <a:rPr lang="zh-TW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分類器架構演算法介紹</a:t>
            </a:r>
            <a:r>
              <a:rPr lang="en-US" altLang="zh-TW" sz="3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zh-TW" sz="3600" dirty="0" err="1">
                <a:latin typeface="Arial" panose="020B0604020202020204" pitchFamily="34" charset="0"/>
                <a:cs typeface="Arial" panose="020B0604020202020204" pitchFamily="34" charset="0"/>
              </a:rPr>
              <a:t>udt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E9EE0C-8A33-603E-F1FE-C67881CB6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Unbalanced Decision Tree</a:t>
            </a:r>
          </a:p>
          <a:p>
            <a:pPr marL="0" indent="0">
              <a:buNone/>
            </a:pPr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分類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種物體時，需要</a:t>
            </a:r>
            <a:r>
              <a:rPr lang="en-US" altLang="zh-TW" dirty="0">
                <a:solidFill>
                  <a:srgbClr val="AB24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N-1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個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SVM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分類器</a:t>
            </a:r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硬體複雜度為</a:t>
            </a:r>
            <a:r>
              <a:rPr lang="en-US" altLang="zh-TW" dirty="0">
                <a:solidFill>
                  <a:srgbClr val="AB24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O(N)</a:t>
            </a:r>
            <a:endParaRPr lang="zh-TW" altLang="en-US" baseline="30000" dirty="0">
              <a:solidFill>
                <a:srgbClr val="AB24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B61B4D-D10B-7FF0-1BC3-05C6BA96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2C8F649-497D-F8B6-78AA-2BFD88358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544" y="1975516"/>
            <a:ext cx="3450336" cy="36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80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5F643-9B80-FA33-8701-AC6E2DC2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各種</a:t>
            </a:r>
            <a:r>
              <a:rPr lang="en-US" altLang="zh-TW" sz="3600" dirty="0" err="1">
                <a:latin typeface="Arial" panose="020B0604020202020204" pitchFamily="34" charset="0"/>
                <a:cs typeface="Arial" panose="020B0604020202020204" pitchFamily="34" charset="0"/>
              </a:rPr>
              <a:t>svm</a:t>
            </a:r>
            <a:r>
              <a:rPr lang="zh-TW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分類器架構演算法介紹</a:t>
            </a:r>
            <a:r>
              <a:rPr lang="en-US" altLang="zh-TW" sz="360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zh-TW" sz="3600" dirty="0" err="1">
                <a:latin typeface="Arial" panose="020B0604020202020204" pitchFamily="34" charset="0"/>
                <a:cs typeface="Arial" panose="020B0604020202020204" pitchFamily="34" charset="0"/>
              </a:rPr>
              <a:t>udt</a:t>
            </a:r>
            <a:r>
              <a:rPr lang="zh-TW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混合</a:t>
            </a:r>
            <a:r>
              <a:rPr lang="en-US" altLang="zh-TW" sz="3600" cap="none" dirty="0">
                <a:latin typeface="Arial" panose="020B0604020202020204" pitchFamily="34" charset="0"/>
                <a:cs typeface="Arial" panose="020B0604020202020204" pitchFamily="34" charset="0"/>
              </a:rPr>
              <a:t>OVO</a:t>
            </a:r>
            <a:endParaRPr lang="zh-TW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C1D6AF-B943-2EC9-A674-053B43E80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  <a:cs typeface="Arial" panose="020B0604020202020204" pitchFamily="34" charset="0"/>
              </a:rPr>
              <a:t>此架構大致如同</a:t>
            </a:r>
            <a:r>
              <a:rPr lang="en-US" altLang="zh-TW" dirty="0">
                <a:latin typeface="+mj-ea"/>
                <a:ea typeface="+mj-ea"/>
                <a:cs typeface="Arial" panose="020B0604020202020204" pitchFamily="34" charset="0"/>
              </a:rPr>
              <a:t>UDT</a:t>
            </a:r>
            <a:r>
              <a:rPr lang="zh-TW" altLang="en-US" dirty="0">
                <a:latin typeface="+mj-ea"/>
                <a:ea typeface="+mj-ea"/>
                <a:cs typeface="Arial" panose="020B0604020202020204" pitchFamily="34" charset="0"/>
              </a:rPr>
              <a:t>，但在輸出結果前會經過</a:t>
            </a:r>
            <a:r>
              <a:rPr lang="en-US" altLang="zh-TW" dirty="0">
                <a:latin typeface="+mj-ea"/>
                <a:ea typeface="+mj-ea"/>
                <a:cs typeface="Arial" panose="020B0604020202020204" pitchFamily="34" charset="0"/>
              </a:rPr>
              <a:t>OVO</a:t>
            </a:r>
            <a:r>
              <a:rPr lang="zh-TW" altLang="en-US" dirty="0">
                <a:latin typeface="+mj-ea"/>
                <a:ea typeface="+mj-ea"/>
                <a:cs typeface="Arial" panose="020B0604020202020204" pitchFamily="34" charset="0"/>
              </a:rPr>
              <a:t>分類器</a:t>
            </a:r>
            <a:endParaRPr lang="en-US" altLang="zh-TW" dirty="0">
              <a:latin typeface="+mj-ea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分類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種物體時，需要</a:t>
            </a:r>
            <a:r>
              <a:rPr lang="en-US" altLang="zh-TW" dirty="0">
                <a:solidFill>
                  <a:srgbClr val="AB24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2N-3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個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SVM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分類器</a:t>
            </a:r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硬體複雜度為</a:t>
            </a:r>
            <a:r>
              <a:rPr lang="en-US" altLang="zh-TW" dirty="0">
                <a:solidFill>
                  <a:srgbClr val="AB24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O(N)</a:t>
            </a:r>
            <a:endParaRPr lang="zh-TW" altLang="en-US" baseline="30000" dirty="0">
              <a:solidFill>
                <a:srgbClr val="AB24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731A50-E25C-C629-1F78-A699CD72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BD2A9CE-1500-E878-9421-E41236D49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474" y="1938530"/>
            <a:ext cx="3598886" cy="369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12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EB2DAB-CF36-723C-ED55-83491343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9479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cap="none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TW" altLang="en-US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87B8E1-60A1-EB01-CA71-65B96C2F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67408"/>
            <a:ext cx="10058400" cy="4050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背景簡介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支持向量機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(Support Vector Machine)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原理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訓練和測試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各種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SVM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分類器架構演算法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軟體實作成果</a:t>
            </a: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結論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參考文獻與資料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D75034-C59F-F941-F1C2-79EFBFD4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196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36CC4C-A2F7-5941-E884-ECB66447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軟體實作結果 </a:t>
            </a:r>
            <a:r>
              <a:rPr lang="en-US" altLang="zh-TW" sz="3600" dirty="0"/>
              <a:t>– </a:t>
            </a:r>
            <a:r>
              <a:rPr lang="zh-TW" altLang="en-US" sz="3600" dirty="0"/>
              <a:t>四種架構正確率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44D1FE-2A94-E39A-E99D-16DF40DCE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65ED4E-05E7-677E-30BB-B555FF29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7" name="圖片 6" descr="一張含有 文字, 螢幕擷取畫面, 行, 繪圖 的圖片&#10;&#10;自動產生的描述">
            <a:extLst>
              <a:ext uri="{FF2B5EF4-FFF2-40B4-BE49-F238E27FC236}">
                <a16:creationId xmlns:a16="http://schemas.microsoft.com/office/drawing/2014/main" id="{90B939C5-9680-3711-F6C5-68CA87980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40" y="2121408"/>
            <a:ext cx="5252560" cy="315962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B825DF8-A683-0816-C9C4-6A4CAB9F1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327" y="1772919"/>
            <a:ext cx="4465948" cy="421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20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36CC4C-A2F7-5941-E884-ECB66447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軟體實作結果 </a:t>
            </a:r>
            <a:r>
              <a:rPr lang="en-US" altLang="zh-TW" sz="3600" dirty="0"/>
              <a:t>– </a:t>
            </a:r>
            <a:r>
              <a:rPr lang="zh-TW" altLang="en-US" sz="3600" dirty="0"/>
              <a:t>四種架構正確率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44D1FE-2A94-E39A-E99D-16DF40DCE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65ED4E-05E7-677E-30BB-B555FF29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7942E5B-A669-9C7A-622A-8651A8457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8" y="2121408"/>
            <a:ext cx="5208492" cy="313266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F8D1079-4499-09FF-F8D9-87F810CE4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85" y="2093976"/>
            <a:ext cx="534208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34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36CC4C-A2F7-5941-E884-ECB66447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軟體實作結果 </a:t>
            </a:r>
            <a:r>
              <a:rPr lang="en-US" altLang="zh-TW" sz="3600" dirty="0"/>
              <a:t>– </a:t>
            </a:r>
            <a:r>
              <a:rPr lang="zh-TW" altLang="en-US" sz="3600" dirty="0"/>
              <a:t>硬體複雜度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44D1FE-2A94-E39A-E99D-16DF40DCE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65ED4E-05E7-677E-30BB-B555FF29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11" name="內容版面配置區 7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72F7BB20-7EBC-E7A8-5659-7E0EFB9F94F1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86" y="1912636"/>
            <a:ext cx="924202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EB2DAB-CF36-723C-ED55-83491343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9479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cap="none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TW" altLang="en-US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87B8E1-60A1-EB01-CA71-65B96C2F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67408"/>
            <a:ext cx="10058400" cy="4050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背景簡介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支持向量機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(Support Vector Machine)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原理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訓練和測試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各種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SVM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分類器架構演算法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軟體實作成果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2800" dirty="0">
                <a:latin typeface="+mj-ea"/>
                <a:ea typeface="+mj-ea"/>
              </a:rPr>
              <a:t>結論</a:t>
            </a: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參考文獻與資料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D75034-C59F-F941-F1C2-79EFBFD4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167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94895-0EED-CAE6-C863-B3179A18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結論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0B4982-D7DD-0BDC-39F4-12B689BE3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使用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SVM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分類器由於只需計算為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Support Vector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的資料點，因此能有效減少所需計算量，來達成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AVIRIS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平台感測器對於執行時間的要求</a:t>
            </a:r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四種架構中，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OVO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雖有最高的平均正確率，然而其硬體複雜度為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O(N</a:t>
            </a:r>
            <a:r>
              <a:rPr lang="en-US" altLang="zh-TW" baseline="30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，因此在種類個數多時，面積、功耗和使用的參數記憶體大小皆過於龐大，難以用硬體方式實現。而剩餘架構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OVA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、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UDT-OVO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和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UDT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，這三種架構的硬體複雜度皆為</a:t>
            </a:r>
            <a:r>
              <a:rPr lang="en-US" altLang="zh-TW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O(N)</a:t>
            </a:r>
            <a:r>
              <a:rPr lang="zh-TW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，因此在種類個數多時較容易且適合以硬體方式實現。</a:t>
            </a:r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34A3E1-8E2D-0305-8D5D-C388C8D4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31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EB2DAB-CF36-723C-ED55-83491343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9479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cap="none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TW" altLang="en-US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87B8E1-60A1-EB01-CA71-65B96C2F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67408"/>
            <a:ext cx="10058400" cy="4050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背景簡介</a:t>
            </a: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支持向量機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(Support Vector Machine)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原理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訓練和測試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各種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SVM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分類器架構演算法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軟體實作成果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結論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參考文獻與資料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D75034-C59F-F941-F1C2-79EFBFD4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661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EB2DAB-CF36-723C-ED55-83491343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9479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cap="none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TW" altLang="en-US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87B8E1-60A1-EB01-CA71-65B96C2F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67408"/>
            <a:ext cx="10058400" cy="4050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背景簡介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支持向量機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(Support Vector Machine)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原理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訓練和測試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各種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SVM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分類器架構演算法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軟體實作成果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結論</a:t>
            </a:r>
            <a:endParaRPr lang="en-US" altLang="zh-TW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+mj-ea"/>
                <a:ea typeface="+mj-ea"/>
              </a:rPr>
              <a:t> 參考文獻與資料</a:t>
            </a: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D75034-C59F-F941-F1C2-79EFBFD4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779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149432-C505-B674-01A2-2B91CB38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參考文獻與資料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D4AE3B-6DE5-DBD1-EF3E-B522731B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342900" eaLnBrk="0" hangingPunct="0">
              <a:spcBef>
                <a:spcPts val="600"/>
              </a:spcBef>
              <a:spcAft>
                <a:spcPts val="900"/>
              </a:spcAft>
            </a:pP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AVIRIS</a:t>
            </a:r>
            <a:r>
              <a:rPr lang="zh-TW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平台網址</a:t>
            </a: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TW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https://aviris.jpl.nasa.gov/</a:t>
            </a:r>
            <a:endParaRPr lang="zh-TW" altLang="zh-TW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25780" indent="-342900" eaLnBrk="0" hangingPunct="0">
              <a:spcBef>
                <a:spcPts val="600"/>
              </a:spcBef>
              <a:spcAft>
                <a:spcPts val="900"/>
              </a:spcAft>
            </a:pPr>
            <a:r>
              <a:rPr lang="en-US" altLang="zh-TW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AVIRIS</a:t>
            </a:r>
            <a:r>
              <a:rPr lang="zh-TW" altLang="zh-TW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平台</a:t>
            </a:r>
            <a:r>
              <a:rPr lang="en-US" altLang="zh-TW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Sensor</a:t>
            </a:r>
            <a:r>
              <a:rPr lang="zh-TW" altLang="zh-TW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資料</a:t>
            </a:r>
            <a:r>
              <a:rPr lang="en-US" altLang="zh-TW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TW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https://www.eoportal.org/other-space-activities/aviris </a:t>
            </a:r>
          </a:p>
          <a:p>
            <a:pPr marL="525780" indent="-342900" eaLnBrk="0" hangingPunct="0">
              <a:spcBef>
                <a:spcPts val="600"/>
              </a:spcBef>
              <a:spcAft>
                <a:spcPts val="900"/>
              </a:spcAft>
            </a:pP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A. </a:t>
            </a:r>
            <a:r>
              <a:rPr lang="en-US" altLang="zh-TW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Lorencs</a:t>
            </a: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, I. </a:t>
            </a:r>
            <a:r>
              <a:rPr lang="en-US" altLang="zh-TW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Mednieks</a:t>
            </a: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, and J. </a:t>
            </a:r>
            <a:r>
              <a:rPr lang="en-US" altLang="zh-TW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Sinica-Sinavskis</a:t>
            </a: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, “Selection of informative hyperspectral band subsets based on entropy and correlation,” International journal of remote sensing, vol. 39, no. 20, pp. 6931–6948, 2018.</a:t>
            </a:r>
          </a:p>
          <a:p>
            <a:pPr marL="525780" indent="-342900" eaLnBrk="0" hangingPunct="0">
              <a:spcBef>
                <a:spcPts val="600"/>
              </a:spcBef>
              <a:spcAft>
                <a:spcPts val="900"/>
              </a:spcAft>
            </a:pP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Lucas A. Martins, etc., “An SVM-based hardware accelerator for onboard classification of hyperspectral images,” Proc. </a:t>
            </a:r>
            <a:r>
              <a:rPr lang="en-US" altLang="zh-TW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Symp</a:t>
            </a: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. Integrated Circuits and Systems Design, pp.1-6, 2019.</a:t>
            </a:r>
          </a:p>
          <a:p>
            <a:pPr marL="525780" indent="-342900" eaLnBrk="0" hangingPunct="0">
              <a:spcBef>
                <a:spcPts val="600"/>
              </a:spcBef>
              <a:spcAft>
                <a:spcPts val="900"/>
              </a:spcAft>
            </a:pP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C.-W. Hsu and C.-J. </a:t>
            </a:r>
            <a:r>
              <a:rPr lang="en-US" altLang="zh-TW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Lin,</a:t>
            </a: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“A comparison of methods for multiclass support vector machines,” IEEE Trans. on Neural Networks, vol. 13, no. 2, pp. 415–425, 2002.</a:t>
            </a:r>
            <a:endParaRPr lang="zh-TW" altLang="zh-TW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25780" indent="-342900" eaLnBrk="0" hangingPunct="0">
              <a:spcBef>
                <a:spcPts val="600"/>
              </a:spcBef>
              <a:spcAft>
                <a:spcPts val="900"/>
              </a:spcAft>
            </a:pPr>
            <a:endParaRPr lang="zh-TW" altLang="zh-TW" kern="100" dirty="0"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525780" indent="-342900" eaLnBrk="0" hangingPunct="0">
              <a:spcBef>
                <a:spcPts val="600"/>
              </a:spcBef>
              <a:spcAft>
                <a:spcPts val="900"/>
              </a:spcAft>
            </a:pPr>
            <a:endParaRPr lang="en-US" altLang="zh-TW" dirty="0"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indent="0" eaLnBrk="0" hangingPunct="0">
              <a:spcBef>
                <a:spcPts val="600"/>
              </a:spcBef>
              <a:spcAft>
                <a:spcPts val="900"/>
              </a:spcAft>
              <a:buNone/>
            </a:pPr>
            <a:endParaRPr lang="zh-TW" altLang="en-US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EB75B7-6B1D-02CE-1928-42F2A908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85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A363DA-A52A-5E8D-84AB-E75C0BCD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參考文獻與資料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746D77-F368-1E66-75E6-817011439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Gil, A.M., Costa Filho, C.F.F., Costa, M.G.F. (2014). Handwritten Digit Recognition Using SVM Binary Classifiers and Unbalanced Decision Trees. In: </a:t>
            </a:r>
            <a:r>
              <a:rPr lang="en-US" altLang="zh-TW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Campilho</a:t>
            </a: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, A., Kamel, M. (eds) Image Analysis and Recognition. ICIAR 2014. Lecture Notes in Computer Science(), vol 8814. Springer, Cham.</a:t>
            </a:r>
          </a:p>
          <a:p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Lagrange Multiplier</a:t>
            </a:r>
            <a:r>
              <a:rPr lang="zh-TW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推導</a:t>
            </a:r>
            <a:r>
              <a:rPr lang="zh-TW" alt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TW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https://en.wikipedia.org/wiki/Lagrange_multiplier</a:t>
            </a:r>
          </a:p>
          <a:p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RBF</a:t>
            </a:r>
            <a:r>
              <a:rPr lang="zh-TW" alt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Kernel</a:t>
            </a:r>
            <a:r>
              <a:rPr lang="zh-TW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推導</a:t>
            </a:r>
            <a:r>
              <a:rPr lang="zh-TW" alt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TW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https://en.wikipedia.org/wiki/Radial_basis_function_kernel</a:t>
            </a:r>
            <a:endParaRPr lang="en-US" altLang="zh-TW" u="sng" kern="100" dirty="0">
              <a:solidFill>
                <a:srgbClr val="0000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zh-TW" kern="1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Dataset </a:t>
            </a:r>
            <a:r>
              <a:rPr lang="zh-TW" altLang="en-US" kern="1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來源： </a:t>
            </a:r>
            <a:r>
              <a:rPr lang="en-US" altLang="zh-TW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https://www.ehu.eus/ccwintco/index.php/Hyperspectral_Remote_Sensing_Scenes</a:t>
            </a:r>
            <a:endParaRPr lang="zh-TW" altLang="zh-TW" kern="100" dirty="0"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E968A7-E6AF-D684-9A94-4F0A75A4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212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9B671F-6661-35C3-3977-CC8C1313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33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462C523-84CD-E482-6783-0486919B22F6}"/>
              </a:ext>
            </a:extLst>
          </p:cNvPr>
          <p:cNvSpPr txBox="1"/>
          <p:nvPr/>
        </p:nvSpPr>
        <p:spPr>
          <a:xfrm>
            <a:off x="2786380" y="2967335"/>
            <a:ext cx="6619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zh-TW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TW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zh-TW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4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>
                <a:extLst>
                  <a:ext uri="{FF2B5EF4-FFF2-40B4-BE49-F238E27FC236}">
                    <a16:creationId xmlns:a16="http://schemas.microsoft.com/office/drawing/2014/main" id="{EF52ACAF-F9FE-292E-5A19-A55B783FC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7352" y="3742819"/>
                <a:ext cx="11534648" cy="11455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TW" altLang="en-US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我這次使用的資料集其用來拍攝的感測器頻率為</a:t>
                </a:r>
                <a:r>
                  <a:rPr lang="en-US" altLang="zh-TW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12 Hz</a:t>
                </a:r>
                <a:r>
                  <a:rPr lang="zh-TW" altLang="en-US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，每次能獲取</a:t>
                </a:r>
                <a:r>
                  <a:rPr lang="en-US" altLang="zh-TW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677</a:t>
                </a:r>
                <a:r>
                  <a:rPr lang="zh-TW" altLang="en-US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個 </a:t>
                </a:r>
                <a:r>
                  <a:rPr lang="en-US" altLang="zh-TW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pixel</a:t>
                </a:r>
              </a:p>
              <a:p>
                <a:pPr marL="0" indent="0">
                  <a:buNone/>
                </a:pPr>
                <a:r>
                  <a:rPr lang="zh-TW" altLang="en-US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     實時處理 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→</a:t>
                </a:r>
                <a:r>
                  <a:rPr lang="zh-TW" altLang="en-US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運算時間為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𝑠𝑒𝑐𝑜𝑛𝑑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𝑠𝑐𝑎𝑛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677</m:t>
                            </m:r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𝑠𝑐𝑎𝑛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𝑝𝑖𝑥𝑒𝑙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𝟏𝟐𝟑𝟏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𝒎𝒔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𝒑𝒊𝒙𝒆𝒍</m:t>
                    </m:r>
                  </m:oMath>
                </a14:m>
                <a:endParaRPr lang="zh-TW" altLang="en-US" b="1" i="1" dirty="0"/>
              </a:p>
              <a:p>
                <a:pPr marL="0" indent="0">
                  <a:buNone/>
                </a:pPr>
                <a:endParaRPr lang="zh-TW" altLang="en-US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內容版面配置區 2">
                <a:extLst>
                  <a:ext uri="{FF2B5EF4-FFF2-40B4-BE49-F238E27FC236}">
                    <a16:creationId xmlns:a16="http://schemas.microsoft.com/office/drawing/2014/main" id="{EF52ACAF-F9FE-292E-5A19-A55B783FC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52" y="3742819"/>
                <a:ext cx="11534648" cy="1145537"/>
              </a:xfrm>
              <a:prstGeom prst="rect">
                <a:avLst/>
              </a:prstGeom>
              <a:blipFill>
                <a:blip r:embed="rId2"/>
                <a:stretch>
                  <a:fillRect l="-264" t="-58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>
            <a:extLst>
              <a:ext uri="{FF2B5EF4-FFF2-40B4-BE49-F238E27FC236}">
                <a16:creationId xmlns:a16="http://schemas.microsoft.com/office/drawing/2014/main" id="{49F9D194-10D8-A42F-F9DC-AB4E369F6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+mj-ea"/>
              </a:rPr>
              <a:t>  背景簡介 </a:t>
            </a:r>
            <a:r>
              <a:rPr lang="en-US" altLang="zh-TW" sz="3600" dirty="0">
                <a:latin typeface="+mj-ea"/>
              </a:rPr>
              <a:t>– </a:t>
            </a:r>
            <a:r>
              <a:rPr lang="en-US" altLang="zh-TW" sz="3600" dirty="0" err="1">
                <a:latin typeface="+mj-ea"/>
                <a:cs typeface="Arial" panose="020B0604020202020204" pitchFamily="34" charset="0"/>
              </a:rPr>
              <a:t>aviris</a:t>
            </a:r>
            <a:r>
              <a:rPr lang="zh-TW" altLang="en-US" sz="3600" dirty="0">
                <a:latin typeface="+mj-ea"/>
              </a:rPr>
              <a:t>平台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E64A5B-DFEE-147D-585E-99B2AA62C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52" y="1481203"/>
            <a:ext cx="10058400" cy="680762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AVIRIS</a:t>
            </a:r>
            <a:r>
              <a:rPr lang="zh-TW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是一個</a:t>
            </a: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NASA</a:t>
            </a:r>
            <a:r>
              <a:rPr lang="zh-TW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實驗室的衛星平台，用於拍攝地表景觀的</a:t>
            </a:r>
            <a:r>
              <a:rPr lang="zh-TW" altLang="zh-TW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高光譜圖像</a:t>
            </a:r>
            <a:r>
              <a:rPr lang="en-US" altLang="zh-TW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(HSI)</a:t>
            </a:r>
            <a:endParaRPr lang="en-US" altLang="zh-TW" dirty="0">
              <a:solidFill>
                <a:srgbClr val="FF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7D75008-33F2-E071-B38C-00531F53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BCCE891-1267-0779-A00A-02478A408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359" y="4804028"/>
            <a:ext cx="7501279" cy="1145537"/>
          </a:xfrm>
          <a:prstGeom prst="rect">
            <a:avLst/>
          </a:prstGeom>
        </p:spPr>
      </p:pic>
      <p:pic>
        <p:nvPicPr>
          <p:cNvPr id="10" name="圖片 9" descr="一張含有 螢幕擷取畫面, 文字, 平面設計, 全景圖 的圖片&#10;&#10;自動產生的描述">
            <a:extLst>
              <a:ext uri="{FF2B5EF4-FFF2-40B4-BE49-F238E27FC236}">
                <a16:creationId xmlns:a16="http://schemas.microsoft.com/office/drawing/2014/main" id="{990DFAFF-7459-714E-994C-1F8237731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64" y="1934447"/>
            <a:ext cx="7915070" cy="140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3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>
            <a:extLst>
              <a:ext uri="{FF2B5EF4-FFF2-40B4-BE49-F238E27FC236}">
                <a16:creationId xmlns:a16="http://schemas.microsoft.com/office/drawing/2014/main" id="{8DD82950-67F7-1334-7E74-573D804A9708}"/>
              </a:ext>
            </a:extLst>
          </p:cNvPr>
          <p:cNvSpPr/>
          <p:nvPr/>
        </p:nvSpPr>
        <p:spPr>
          <a:xfrm>
            <a:off x="477520" y="1219200"/>
            <a:ext cx="11064096" cy="2864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FFEDDA-FA63-99B2-E792-B260081A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230BA048-91F1-239A-97CE-A6C8CACA2DF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latin typeface="+mj-ea"/>
              </a:rPr>
              <a:t>  背景簡介 </a:t>
            </a:r>
            <a:r>
              <a:rPr lang="en-US" altLang="zh-TW" sz="3600" dirty="0">
                <a:latin typeface="+mj-ea"/>
              </a:rPr>
              <a:t>- </a:t>
            </a:r>
            <a:r>
              <a:rPr lang="zh-TW" altLang="en-US" sz="3600" dirty="0">
                <a:latin typeface="+mj-ea"/>
              </a:rPr>
              <a:t>高光譜圖像</a:t>
            </a:r>
            <a:r>
              <a:rPr lang="en-US" altLang="zh-TW" sz="3600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TW" sz="3600" cap="none" dirty="0" err="1">
                <a:solidFill>
                  <a:srgbClr val="B64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TW" sz="36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yper</a:t>
            </a:r>
            <a:r>
              <a:rPr lang="en-US" altLang="zh-TW" sz="3600" cap="none" dirty="0" err="1">
                <a:solidFill>
                  <a:srgbClr val="AB2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TW" sz="36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pectral</a:t>
            </a:r>
            <a:r>
              <a:rPr lang="en-US" altLang="zh-TW" sz="3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600" cap="none" dirty="0">
                <a:solidFill>
                  <a:srgbClr val="AC26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TW" sz="3600" cap="none" dirty="0"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US" altLang="zh-TW" sz="36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TW" sz="3600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3600" dirty="0">
              <a:latin typeface="+mj-ea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A5A6E459-B97A-2257-9112-3F9DB30B567F}"/>
              </a:ext>
            </a:extLst>
          </p:cNvPr>
          <p:cNvSpPr txBox="1">
            <a:spLocks/>
          </p:cNvSpPr>
          <p:nvPr/>
        </p:nvSpPr>
        <p:spPr>
          <a:xfrm>
            <a:off x="650384" y="1336759"/>
            <a:ext cx="10058400" cy="48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latin typeface="+mj-ea"/>
                <a:ea typeface="+mj-ea"/>
              </a:rPr>
              <a:t>高光譜圖像</a:t>
            </a:r>
            <a:r>
              <a:rPr lang="en-US" altLang="zh-TW" sz="2400" b="1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(HSI)</a:t>
            </a:r>
            <a:endParaRPr lang="en-US" altLang="zh-TW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65ED4C27-AB89-65A2-6CB9-2AB41E3F82C3}"/>
              </a:ext>
            </a:extLst>
          </p:cNvPr>
          <p:cNvSpPr txBox="1">
            <a:spLocks/>
          </p:cNvSpPr>
          <p:nvPr/>
        </p:nvSpPr>
        <p:spPr>
          <a:xfrm>
            <a:off x="650384" y="4083583"/>
            <a:ext cx="10058400" cy="48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RGB</a:t>
            </a:r>
            <a:r>
              <a:rPr lang="zh-TW" altLang="en-US" sz="2400" dirty="0">
                <a:latin typeface="+mj-ea"/>
                <a:ea typeface="+mj-ea"/>
              </a:rPr>
              <a:t>圖像</a:t>
            </a:r>
            <a:r>
              <a:rPr lang="en-US" altLang="zh-TW" sz="2400" cap="none" dirty="0"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lang="en-US" altLang="zh-TW" sz="24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RGB</a:t>
            </a:r>
            <a:r>
              <a:rPr lang="en-US" altLang="zh-TW" sz="2400" cap="none" dirty="0"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TW" sz="24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Images)</a:t>
            </a:r>
            <a:endParaRPr lang="en-US" altLang="zh-TW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id="{C583CC88-5A99-348B-6533-BC5C09681122}"/>
              </a:ext>
            </a:extLst>
          </p:cNvPr>
          <p:cNvSpPr txBox="1">
            <a:spLocks/>
          </p:cNvSpPr>
          <p:nvPr/>
        </p:nvSpPr>
        <p:spPr>
          <a:xfrm>
            <a:off x="5273184" y="1881333"/>
            <a:ext cx="6911848" cy="211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+mj-ea"/>
                <a:ea typeface="+mj-ea"/>
              </a:rPr>
              <a:t>含廣泛波長範圍</a:t>
            </a:r>
            <a:endParaRPr lang="en-US" altLang="zh-TW" sz="2000" dirty="0">
              <a:latin typeface="+mj-ea"/>
              <a:ea typeface="+mj-ea"/>
            </a:endParaRPr>
          </a:p>
          <a:p>
            <a:r>
              <a:rPr lang="zh-TW" altLang="en-US" sz="2000" dirty="0">
                <a:latin typeface="+mj-ea"/>
                <a:ea typeface="+mj-ea"/>
              </a:rPr>
              <a:t>將波長範圍分成</a:t>
            </a:r>
            <a:r>
              <a:rPr lang="zh-TW" altLang="en-US" sz="2000" b="1" dirty="0">
                <a:latin typeface="+mj-ea"/>
                <a:ea typeface="+mj-ea"/>
              </a:rPr>
              <a:t>數十到數百個</a:t>
            </a:r>
            <a:r>
              <a:rPr lang="zh-TW" altLang="en-US" sz="2000" dirty="0">
                <a:latin typeface="+mj-ea"/>
                <a:ea typeface="+mj-ea"/>
              </a:rPr>
              <a:t>連續波段</a:t>
            </a:r>
            <a:r>
              <a:rPr lang="en-US" altLang="zh-TW" sz="2000" dirty="0">
                <a:latin typeface="+mj-ea"/>
                <a:ea typeface="+mj-ea"/>
              </a:rPr>
              <a:t>(bands)</a:t>
            </a:r>
          </a:p>
          <a:p>
            <a:pPr marL="0" indent="0">
              <a:buNone/>
            </a:pPr>
            <a:r>
              <a:rPr lang="zh-TW" altLang="en-US" dirty="0"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資料量龐大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數值代表像素在該波段的電磁波強度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含詳細光譜信息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zh-TW" altLang="en-US" dirty="0">
                <a:latin typeface="+mj-ea"/>
                <a:ea typeface="+mj-ea"/>
                <a:cs typeface="Arial" panose="020B0604020202020204" pitchFamily="34" charset="0"/>
              </a:rPr>
              <a:t>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用於科學和分析目的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B037FD83-AD55-4432-517C-EEEC60C198DF}"/>
              </a:ext>
            </a:extLst>
          </p:cNvPr>
          <p:cNvGrpSpPr/>
          <p:nvPr/>
        </p:nvGrpSpPr>
        <p:grpSpPr>
          <a:xfrm>
            <a:off x="1081168" y="1826596"/>
            <a:ext cx="4198984" cy="2145846"/>
            <a:chOff x="1088136" y="1971040"/>
            <a:chExt cx="4198984" cy="2145846"/>
          </a:xfrm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5EE38583-3963-BDAD-F915-D13B5FE85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136" y="1971040"/>
              <a:ext cx="4099828" cy="2145846"/>
            </a:xfrm>
            <a:prstGeom prst="rect">
              <a:avLst/>
            </a:prstGeom>
          </p:spPr>
        </p:pic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E380F962-75E8-D22E-0070-C3F2410B21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5120" y="3489960"/>
              <a:ext cx="1152000" cy="36000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32" name="圖片 31">
            <a:extLst>
              <a:ext uri="{FF2B5EF4-FFF2-40B4-BE49-F238E27FC236}">
                <a16:creationId xmlns:a16="http://schemas.microsoft.com/office/drawing/2014/main" id="{A1EA64DD-C8F8-12AF-25FF-2252329FE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1" t="-833" b="833"/>
          <a:stretch/>
        </p:blipFill>
        <p:spPr>
          <a:xfrm>
            <a:off x="1622322" y="4451032"/>
            <a:ext cx="2733040" cy="1821752"/>
          </a:xfrm>
          <a:prstGeom prst="rect">
            <a:avLst/>
          </a:prstGeom>
        </p:spPr>
      </p:pic>
      <p:sp>
        <p:nvSpPr>
          <p:cNvPr id="33" name="內容版面配置區 2">
            <a:extLst>
              <a:ext uri="{FF2B5EF4-FFF2-40B4-BE49-F238E27FC236}">
                <a16:creationId xmlns:a16="http://schemas.microsoft.com/office/drawing/2014/main" id="{959E6C29-1BF5-934D-BEAE-5F09FFBCF117}"/>
              </a:ext>
            </a:extLst>
          </p:cNvPr>
          <p:cNvSpPr txBox="1">
            <a:spLocks/>
          </p:cNvSpPr>
          <p:nvPr/>
        </p:nvSpPr>
        <p:spPr>
          <a:xfrm>
            <a:off x="5280152" y="4631063"/>
            <a:ext cx="6911848" cy="211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+mj-ea"/>
                <a:ea typeface="+mj-ea"/>
              </a:rPr>
              <a:t>僅使用</a:t>
            </a:r>
            <a:r>
              <a:rPr lang="zh-TW" altLang="en-US" sz="2000" b="1" dirty="0">
                <a:latin typeface="+mj-ea"/>
                <a:ea typeface="+mj-ea"/>
              </a:rPr>
              <a:t>三個</a:t>
            </a:r>
            <a:r>
              <a:rPr lang="zh-TW" altLang="en-US" sz="2000" dirty="0">
                <a:latin typeface="+mj-ea"/>
                <a:ea typeface="+mj-ea"/>
              </a:rPr>
              <a:t>可見光波段（</a:t>
            </a:r>
            <a:r>
              <a:rPr lang="en-US" altLang="zh-TW" dirty="0">
                <a:latin typeface="+mj-ea"/>
                <a:ea typeface="+mj-ea"/>
              </a:rPr>
              <a:t>Red,</a:t>
            </a: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en-US" altLang="zh-TW" dirty="0">
                <a:latin typeface="+mj-ea"/>
                <a:ea typeface="+mj-ea"/>
              </a:rPr>
              <a:t>Green,</a:t>
            </a:r>
            <a:r>
              <a:rPr lang="zh-TW" altLang="en-US" dirty="0">
                <a:latin typeface="+mj-ea"/>
                <a:ea typeface="+mj-ea"/>
              </a:rPr>
              <a:t> </a:t>
            </a:r>
            <a:r>
              <a:rPr lang="en-US" altLang="zh-TW" dirty="0">
                <a:latin typeface="+mj-ea"/>
                <a:ea typeface="+mj-ea"/>
              </a:rPr>
              <a:t>Blue</a:t>
            </a:r>
            <a:r>
              <a:rPr lang="zh-TW" altLang="en-US" sz="2000" dirty="0">
                <a:latin typeface="+mj-ea"/>
                <a:ea typeface="+mj-ea"/>
              </a:rPr>
              <a:t>）</a:t>
            </a:r>
            <a:endParaRPr lang="en-US" altLang="zh-TW" sz="2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dirty="0">
                <a:latin typeface="+mj-ea"/>
                <a:ea typeface="+mj-ea"/>
                <a:cs typeface="Arial" panose="020B0604020202020204" pitchFamily="34" charset="0"/>
              </a:rPr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資料量較少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含信息量較少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zh-TW" altLang="en-US" dirty="0">
                <a:latin typeface="+mj-ea"/>
                <a:ea typeface="+mj-ea"/>
                <a:cs typeface="Arial" panose="020B0604020202020204" pitchFamily="34" charset="0"/>
              </a:rPr>
              <a:t>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用於日常視覺呈現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8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3E79759E-1F00-14A7-FA2F-123E26AB7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874" y="4303802"/>
            <a:ext cx="3064127" cy="2554198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FFEDDA-FA63-99B2-E792-B260081A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9" name="圖片 8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784C0E7F-B126-A74B-C8F6-0CF6594F3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569" y="1215900"/>
            <a:ext cx="5469643" cy="4527133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C0CFF8E0-4A0D-B3AD-E9AC-0FC919D5D16A}"/>
              </a:ext>
            </a:extLst>
          </p:cNvPr>
          <p:cNvSpPr txBox="1"/>
          <p:nvPr/>
        </p:nvSpPr>
        <p:spPr>
          <a:xfrm>
            <a:off x="6680016" y="5963125"/>
            <a:ext cx="554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zh-TW" altLang="en-US" sz="1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圖片來源：</a:t>
            </a:r>
            <a:r>
              <a:rPr lang="en-US" altLang="zh-TW" sz="1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https://www.ehu.eus/ccwintco/index.php/Hyperspectral_Remote_Sensing_Scenes)</a:t>
            </a:r>
            <a:endParaRPr lang="zh-TW" altLang="en-US" sz="1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230BA048-91F1-239A-97CE-A6C8CACA2DF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latin typeface="+mj-ea"/>
              </a:rPr>
              <a:t>  高光譜圖像 </a:t>
            </a:r>
            <a:r>
              <a:rPr lang="en-US" altLang="zh-TW" sz="3600" cap="none" dirty="0">
                <a:latin typeface="Arial" panose="020B0604020202020204" pitchFamily="34" charset="0"/>
                <a:cs typeface="Arial" panose="020B0604020202020204" pitchFamily="34" charset="0"/>
              </a:rPr>
              <a:t>Dataset 1: Indian Pines</a:t>
            </a:r>
            <a:endParaRPr lang="zh-TW" altLang="en-US" sz="3600" dirty="0">
              <a:latin typeface="+mj-ea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A5A6E459-B97A-2257-9112-3F9DB30B567F}"/>
              </a:ext>
            </a:extLst>
          </p:cNvPr>
          <p:cNvSpPr txBox="1">
            <a:spLocks/>
          </p:cNvSpPr>
          <p:nvPr/>
        </p:nvSpPr>
        <p:spPr>
          <a:xfrm>
            <a:off x="657352" y="1481202"/>
            <a:ext cx="10058400" cy="3310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Height : </a:t>
            </a: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145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Width: </a:t>
            </a: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145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→ </a:t>
            </a:r>
            <a:r>
              <a:rPr lang="en-US" altLang="zh-TW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21025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pixels</a:t>
            </a:r>
          </a:p>
          <a:p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Wavelength range: </a:t>
            </a: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400~2500nm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Divide into </a:t>
            </a: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220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bands (10nm each)</a:t>
            </a:r>
          </a:p>
          <a:p>
            <a:pPr marL="0" indent="0">
              <a:buNone/>
            </a:pPr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Contain </a:t>
            </a: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16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classes</a:t>
            </a:r>
          </a:p>
          <a:p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Each pixel represents one class: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67D667E-C0AD-0887-BE52-415ABEF4C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680" y="1381759"/>
            <a:ext cx="1431488" cy="1774023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D83F83C8-7373-55CE-7F7A-C25156DE0C0C}"/>
              </a:ext>
            </a:extLst>
          </p:cNvPr>
          <p:cNvSpPr txBox="1"/>
          <p:nvPr/>
        </p:nvSpPr>
        <p:spPr>
          <a:xfrm>
            <a:off x="2601377" y="5743033"/>
            <a:ext cx="1085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HSI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C029AC9-EE51-CAA4-BB51-9DF7A21DF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88" y="4312036"/>
            <a:ext cx="2966050" cy="2490481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FFEDDA-FA63-99B2-E792-B260081A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0CFF8E0-4A0D-B3AD-E9AC-0FC919D5D16A}"/>
              </a:ext>
            </a:extLst>
          </p:cNvPr>
          <p:cNvSpPr txBox="1"/>
          <p:nvPr/>
        </p:nvSpPr>
        <p:spPr>
          <a:xfrm>
            <a:off x="6680016" y="5963125"/>
            <a:ext cx="554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zh-TW" altLang="en-US" sz="1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圖片來源：</a:t>
            </a:r>
            <a:r>
              <a:rPr lang="en-US" altLang="zh-TW" sz="1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https://www.ehu.eus/ccwintco/index.php/Hyperspectral_Remote_Sensing_Scenes)</a:t>
            </a:r>
            <a:endParaRPr lang="zh-TW" altLang="en-US" sz="1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230BA048-91F1-239A-97CE-A6C8CACA2DF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latin typeface="+mj-ea"/>
              </a:rPr>
              <a:t>  高光譜圖像 </a:t>
            </a:r>
            <a:r>
              <a:rPr lang="en-US" altLang="zh-TW" sz="3600" cap="none" dirty="0">
                <a:latin typeface="Arial" panose="020B0604020202020204" pitchFamily="34" charset="0"/>
                <a:cs typeface="Arial" panose="020B0604020202020204" pitchFamily="34" charset="0"/>
              </a:rPr>
              <a:t>Dataset 2: Pavia University</a:t>
            </a:r>
            <a:endParaRPr lang="zh-TW" altLang="en-US" sz="3600" dirty="0">
              <a:latin typeface="+mj-ea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A5A6E459-B97A-2257-9112-3F9DB30B567F}"/>
              </a:ext>
            </a:extLst>
          </p:cNvPr>
          <p:cNvSpPr txBox="1">
            <a:spLocks/>
          </p:cNvSpPr>
          <p:nvPr/>
        </p:nvSpPr>
        <p:spPr>
          <a:xfrm>
            <a:off x="657352" y="1481202"/>
            <a:ext cx="10058400" cy="3310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Height : </a:t>
            </a: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340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Width: </a:t>
            </a: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610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→ </a:t>
            </a:r>
            <a:r>
              <a:rPr lang="en-US" altLang="zh-TW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207400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pixels</a:t>
            </a:r>
          </a:p>
          <a:p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Wavelength range: </a:t>
            </a:r>
            <a:r>
              <a:rPr lang="en-US" altLang="zh-TW" b="0" i="0" dirty="0">
                <a:solidFill>
                  <a:srgbClr val="373737"/>
                </a:solidFill>
                <a:effectLst/>
                <a:latin typeface="Helvetica Neue"/>
              </a:rPr>
              <a:t>430 ~ 860 </a:t>
            </a:r>
            <a:r>
              <a:rPr lang="en-US" altLang="zh-TW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nm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Divide into </a:t>
            </a: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103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bands (4 nm each)</a:t>
            </a:r>
          </a:p>
          <a:p>
            <a:pPr marL="0" indent="0">
              <a:buNone/>
            </a:pPr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Contain </a:t>
            </a: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classes</a:t>
            </a:r>
          </a:p>
          <a:p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Each pixel represents one class: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05791DF-45C4-CA2A-9AA0-048B69B16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490" y="1392919"/>
            <a:ext cx="1487079" cy="1743472"/>
          </a:xfrm>
          <a:prstGeom prst="rect">
            <a:avLst/>
          </a:prstGeom>
        </p:spPr>
      </p:pic>
      <p:pic>
        <p:nvPicPr>
          <p:cNvPr id="13" name="內容版面配置區 7">
            <a:extLst>
              <a:ext uri="{FF2B5EF4-FFF2-40B4-BE49-F238E27FC236}">
                <a16:creationId xmlns:a16="http://schemas.microsoft.com/office/drawing/2014/main" id="{8C6F25C5-15D0-9EF0-B25F-D8071A87BBC2}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991" y="1316593"/>
            <a:ext cx="5280348" cy="2540670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B62C6C9D-DE14-D874-8EF2-55875B7CE40F}"/>
              </a:ext>
            </a:extLst>
          </p:cNvPr>
          <p:cNvSpPr txBox="1"/>
          <p:nvPr/>
        </p:nvSpPr>
        <p:spPr>
          <a:xfrm>
            <a:off x="2689120" y="5763787"/>
            <a:ext cx="1085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HSI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4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>
            <a:extLst>
              <a:ext uri="{FF2B5EF4-FFF2-40B4-BE49-F238E27FC236}">
                <a16:creationId xmlns:a16="http://schemas.microsoft.com/office/drawing/2014/main" id="{FE67A6AE-71EA-55B9-89A9-43F2B7083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032" y="2964299"/>
            <a:ext cx="7081520" cy="336124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8DBEC6B-DC3D-C731-946A-98D34A802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44" y="894310"/>
            <a:ext cx="5619440" cy="2042864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DDA931-F6B8-9081-7940-161CE07E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E17D4DC6-815A-1550-4A6B-0369CF9D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+mj-ea"/>
              </a:rPr>
              <a:t>  背景簡介 </a:t>
            </a:r>
            <a:r>
              <a:rPr lang="en-US" altLang="zh-TW" sz="3600" dirty="0">
                <a:latin typeface="+mj-ea"/>
              </a:rPr>
              <a:t>– </a:t>
            </a:r>
            <a:r>
              <a:rPr lang="zh-TW" altLang="en-US" sz="3600" dirty="0">
                <a:latin typeface="+mj-ea"/>
              </a:rPr>
              <a:t>目的</a:t>
            </a: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FA9FEE4D-7571-5B64-DD5E-BCA796D30C82}"/>
              </a:ext>
            </a:extLst>
          </p:cNvPr>
          <p:cNvSpPr txBox="1">
            <a:spLocks/>
          </p:cNvSpPr>
          <p:nvPr/>
        </p:nvSpPr>
        <p:spPr>
          <a:xfrm>
            <a:off x="60866" y="4113103"/>
            <a:ext cx="3170014" cy="1609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en-US" altLang="zh-TW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zh-TW" sz="1800" b="0" i="0" dirty="0">
                <a:solidFill>
                  <a:srgbClr val="374151"/>
                </a:solidFill>
                <a:effectLst/>
                <a:latin typeface="Söhne"/>
              </a:rPr>
              <a:t>Due to bandwidth limitation    </a:t>
            </a:r>
          </a:p>
          <a:p>
            <a:pPr marL="0" indent="0"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→</a:t>
            </a:r>
            <a:r>
              <a:rPr lang="en-US" altLang="zh-TW" sz="1800" dirty="0">
                <a:solidFill>
                  <a:srgbClr val="374151"/>
                </a:solidFill>
                <a:latin typeface="Söhne"/>
                <a:ea typeface="標楷體" panose="03000509000000000000" pitchFamily="65" charset="-120"/>
                <a:cs typeface="Arial" panose="020B0604020202020204" pitchFamily="34" charset="0"/>
              </a:rPr>
              <a:t>T</a:t>
            </a:r>
            <a:r>
              <a:rPr lang="en-US" altLang="zh-TW" sz="1800" b="0" i="0" dirty="0">
                <a:solidFill>
                  <a:srgbClr val="374151"/>
                </a:solidFill>
                <a:effectLst/>
                <a:latin typeface="Söhne"/>
              </a:rPr>
              <a:t>ransmission is bottleneck</a:t>
            </a:r>
          </a:p>
          <a:p>
            <a:pPr marL="0" indent="0">
              <a:buNone/>
            </a:pPr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0A9E8F71-EBA3-9C57-0B71-20780280DBA0}"/>
              </a:ext>
            </a:extLst>
          </p:cNvPr>
          <p:cNvCxnSpPr>
            <a:cxnSpLocks/>
          </p:cNvCxnSpPr>
          <p:nvPr/>
        </p:nvCxnSpPr>
        <p:spPr>
          <a:xfrm>
            <a:off x="657352" y="2875383"/>
            <a:ext cx="1083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39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DDA931-F6B8-9081-7940-161CE07E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CBD6-67DF-43B1-A3E0-BD8E3EC07BC3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E17D4DC6-815A-1550-4A6B-0369CF9D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+mj-ea"/>
              </a:rPr>
              <a:t>  背景簡介 </a:t>
            </a:r>
            <a:r>
              <a:rPr lang="en-US" altLang="zh-TW" sz="3600" dirty="0">
                <a:latin typeface="+mj-ea"/>
              </a:rPr>
              <a:t>– </a:t>
            </a:r>
            <a:r>
              <a:rPr lang="zh-TW" altLang="en-US" sz="3600" dirty="0">
                <a:latin typeface="+mj-ea"/>
              </a:rPr>
              <a:t>目的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FA9FEE4D-7571-5B64-DD5E-BCA796D30C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9239" y="743002"/>
                <a:ext cx="6066536" cy="1733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2000" b="1" cap="none" dirty="0"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Onboard</a:t>
                </a:r>
                <a:r>
                  <a:rPr lang="en-US" altLang="zh-TW" sz="2000" b="1" cap="none" dirty="0">
                    <a:effectLst/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 </a:t>
                </a:r>
                <a:r>
                  <a:rPr lang="en-US" altLang="zh-TW" sz="2000" b="1" cap="none" dirty="0"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Classification </a:t>
                </a:r>
                <a:r>
                  <a:rPr lang="en-US" altLang="zh-TW" sz="2000" cap="none" dirty="0"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of Hyperspectral Images:</a:t>
                </a:r>
                <a:endParaRPr lang="en-US" altLang="zh-TW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zh-TW" altLang="en-US" dirty="0">
                    <a:solidFill>
                      <a:srgbClr val="0000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    </a:t>
                </a:r>
                <a:r>
                  <a:rPr lang="en-US" altLang="zh-TW" dirty="0">
                    <a:solidFill>
                      <a:srgbClr val="0000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1.</a:t>
                </a:r>
                <a:r>
                  <a:rPr lang="zh-TW" altLang="en-US" dirty="0">
                    <a:solidFill>
                      <a:srgbClr val="0000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 記憶體容量、硬體大小、功耗</a:t>
                </a:r>
                <a:endParaRPr lang="en-US" altLang="zh-TW" dirty="0">
                  <a:solidFill>
                    <a:srgbClr val="000000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zh-TW" altLang="en-US" dirty="0">
                    <a:solidFill>
                      <a:srgbClr val="0000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    </a:t>
                </a:r>
                <a:r>
                  <a:rPr lang="en-US" altLang="zh-TW" dirty="0">
                    <a:solidFill>
                      <a:srgbClr val="0000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2.</a:t>
                </a:r>
                <a:r>
                  <a:rPr lang="zh-TW" altLang="en-US" dirty="0">
                    <a:solidFill>
                      <a:srgbClr val="0000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 實時處理</a:t>
                </a:r>
                <a:r>
                  <a:rPr lang="en-US" altLang="zh-TW" dirty="0">
                    <a:solidFill>
                      <a:srgbClr val="0000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:</a:t>
                </a:r>
                <a:r>
                  <a:rPr lang="zh-TW" altLang="en-US" dirty="0">
                    <a:solidFill>
                      <a:srgbClr val="0000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TW" alt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  <m:r>
                      <a:rPr lang="zh-TW" alt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j-ea"/>
                      </a:rPr>
                      <m:t>運算時間</m:t>
                    </m:r>
                    <m:r>
                      <a:rPr lang="zh-TW" alt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j-ea"/>
                      </a:rPr>
                      <m:t> &lt; 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𝟎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.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𝟏𝟐𝟑𝟏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𝒎𝒔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/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𝒑𝒊𝒙𝒆𝒍</m:t>
                    </m:r>
                  </m:oMath>
                </a14:m>
                <a:endParaRPr lang="en-US" altLang="zh-TW" dirty="0">
                  <a:solidFill>
                    <a:srgbClr val="000000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FA9FEE4D-7571-5B64-DD5E-BCA796D30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239" y="743002"/>
                <a:ext cx="6066536" cy="1733296"/>
              </a:xfrm>
              <a:prstGeom prst="rect">
                <a:avLst/>
              </a:prstGeom>
              <a:blipFill>
                <a:blip r:embed="rId4"/>
                <a:stretch>
                  <a:fillRect l="-402" t="-3521" r="-6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0C268316-7B03-2C41-BE9B-7C70F2680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40" y="1343793"/>
            <a:ext cx="3477743" cy="3207887"/>
          </a:xfrm>
          <a:prstGeom prst="rect">
            <a:avLst/>
          </a:prstGeo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8D37130A-6204-2866-EA2F-95966A9E961B}"/>
              </a:ext>
            </a:extLst>
          </p:cNvPr>
          <p:cNvSpPr/>
          <p:nvPr/>
        </p:nvSpPr>
        <p:spPr>
          <a:xfrm>
            <a:off x="3009125" y="1242840"/>
            <a:ext cx="1138128" cy="1424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9C24706D-21B9-278A-BAD9-937D29FDBFAE}"/>
              </a:ext>
            </a:extLst>
          </p:cNvPr>
          <p:cNvSpPr txBox="1">
            <a:spLocks/>
          </p:cNvSpPr>
          <p:nvPr/>
        </p:nvSpPr>
        <p:spPr>
          <a:xfrm>
            <a:off x="5489239" y="2781828"/>
            <a:ext cx="6066536" cy="173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>
                <a:solidFill>
                  <a:srgbClr val="000000"/>
                </a:solidFill>
                <a:latin typeface="+mj-ea"/>
                <a:ea typeface="+mj-ea"/>
                <a:cs typeface="Arial" panose="020B0604020202020204" pitchFamily="34" charset="0"/>
              </a:rPr>
              <a:t>選用</a:t>
            </a:r>
            <a:r>
              <a:rPr lang="en-US" altLang="zh-TW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Support Vector Machine(SVM)</a:t>
            </a:r>
            <a:r>
              <a:rPr lang="zh-TW" altLang="en-US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作為分類器</a:t>
            </a:r>
            <a:r>
              <a:rPr lang="en-US" altLang="zh-TW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zh-TW" altLang="en-US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altLang="zh-TW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zh-TW" altLang="en-US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記憶體使用量少、平行化處理</a:t>
            </a:r>
            <a:r>
              <a:rPr lang="en-US" altLang="zh-TW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zh-TW" altLang="en-US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加速</a:t>
            </a:r>
            <a:r>
              <a:rPr lang="en-US" altLang="zh-TW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altLang="zh-TW" sz="1600" dirty="0">
              <a:solidFill>
                <a:srgbClr val="000000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r>
              <a:rPr lang="zh-TW" altLang="en-US" sz="1600" dirty="0">
                <a:solidFill>
                  <a:srgbClr val="000000"/>
                </a:solidFill>
                <a:latin typeface="+mj-ea"/>
                <a:ea typeface="+mj-ea"/>
                <a:cs typeface="Arial" panose="020B0604020202020204" pitchFamily="34" charset="0"/>
              </a:rPr>
              <a:t>採用</a:t>
            </a:r>
            <a:r>
              <a:rPr lang="en-US" altLang="zh-TW" sz="1600" dirty="0">
                <a:solidFill>
                  <a:srgbClr val="000000"/>
                </a:solidFill>
                <a:latin typeface="+mj-ea"/>
                <a:ea typeface="+mj-ea"/>
                <a:cs typeface="Arial" panose="020B0604020202020204" pitchFamily="34" charset="0"/>
              </a:rPr>
              <a:t>Entropy-based Correlated Band Grouping (ECBG)</a:t>
            </a:r>
            <a:r>
              <a:rPr lang="zh-TW" altLang="en-US" sz="1600" dirty="0">
                <a:solidFill>
                  <a:srgbClr val="000000"/>
                </a:solidFill>
                <a:latin typeface="+mj-ea"/>
                <a:ea typeface="+mj-ea"/>
                <a:cs typeface="Arial" panose="020B0604020202020204" pitchFamily="34" charset="0"/>
              </a:rPr>
              <a:t>，選擇 </a:t>
            </a:r>
            <a:r>
              <a:rPr lang="en-US" altLang="zh-TW" sz="1600" b="1" dirty="0">
                <a:solidFill>
                  <a:srgbClr val="000000"/>
                </a:solidFill>
                <a:latin typeface="+mj-ea"/>
                <a:ea typeface="+mj-ea"/>
                <a:cs typeface="Arial" panose="020B0604020202020204" pitchFamily="34" charset="0"/>
              </a:rPr>
              <a:t>10 </a:t>
            </a:r>
            <a:r>
              <a:rPr lang="zh-TW" altLang="en-US" sz="1600" b="1" dirty="0">
                <a:solidFill>
                  <a:srgbClr val="000000"/>
                </a:solidFill>
                <a:latin typeface="+mj-ea"/>
                <a:ea typeface="+mj-ea"/>
                <a:cs typeface="Arial" panose="020B0604020202020204" pitchFamily="34" charset="0"/>
              </a:rPr>
              <a:t>個最重要</a:t>
            </a:r>
            <a:r>
              <a:rPr lang="zh-TW" altLang="en-US" sz="1600" dirty="0">
                <a:solidFill>
                  <a:srgbClr val="000000"/>
                </a:solidFill>
                <a:latin typeface="+mj-ea"/>
                <a:ea typeface="+mj-ea"/>
                <a:cs typeface="Arial" panose="020B0604020202020204" pitchFamily="34" charset="0"/>
              </a:rPr>
              <a:t>的波段來進行運算</a:t>
            </a:r>
            <a:endParaRPr lang="en-US" altLang="zh-TW" sz="1600" dirty="0">
              <a:solidFill>
                <a:srgbClr val="000000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8A760415-69E6-6F6F-AAFB-EEA9FED2945C}"/>
              </a:ext>
            </a:extLst>
          </p:cNvPr>
          <p:cNvSpPr/>
          <p:nvPr/>
        </p:nvSpPr>
        <p:spPr>
          <a:xfrm rot="14818677">
            <a:off x="4516574" y="641467"/>
            <a:ext cx="487680" cy="13765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下 18">
            <a:extLst>
              <a:ext uri="{FF2B5EF4-FFF2-40B4-BE49-F238E27FC236}">
                <a16:creationId xmlns:a16="http://schemas.microsoft.com/office/drawing/2014/main" id="{F95699F5-2D2F-14D5-1518-A403BAE138E3}"/>
              </a:ext>
            </a:extLst>
          </p:cNvPr>
          <p:cNvSpPr/>
          <p:nvPr/>
        </p:nvSpPr>
        <p:spPr>
          <a:xfrm>
            <a:off x="8173212" y="1981293"/>
            <a:ext cx="487680" cy="5227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B40B1D6-8283-4A74-E0A2-633E15E7D293}"/>
              </a:ext>
            </a:extLst>
          </p:cNvPr>
          <p:cNvSpPr txBox="1"/>
          <p:nvPr/>
        </p:nvSpPr>
        <p:spPr>
          <a:xfrm>
            <a:off x="2024006" y="5407112"/>
            <a:ext cx="39807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000" dirty="0"/>
              <a:t>A. </a:t>
            </a:r>
            <a:r>
              <a:rPr lang="en-US" altLang="zh-TW" sz="1000" dirty="0" err="1"/>
              <a:t>Lorencs</a:t>
            </a:r>
            <a:r>
              <a:rPr lang="en-US" altLang="zh-TW" sz="1000" dirty="0"/>
              <a:t>, I. </a:t>
            </a:r>
            <a:r>
              <a:rPr lang="en-US" altLang="zh-TW" sz="1000" dirty="0" err="1"/>
              <a:t>Mednieks</a:t>
            </a:r>
            <a:r>
              <a:rPr lang="en-US" altLang="zh-TW" sz="1000" dirty="0"/>
              <a:t>, and J. </a:t>
            </a:r>
            <a:r>
              <a:rPr lang="en-US" altLang="zh-TW" sz="1000" dirty="0" err="1"/>
              <a:t>Sinica-Sinavskis</a:t>
            </a:r>
            <a:r>
              <a:rPr lang="en-US" altLang="zh-TW" sz="1000" dirty="0"/>
              <a:t>, “Selection of informative hyperspectral band subsets based on entropy and correlation,” International journal of remote sensing, vol. 39, no. 20, pp. 6931–6948, 2018.</a:t>
            </a:r>
            <a:endParaRPr lang="zh-TW" altLang="en-US" sz="1000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79FDF94A-B523-7093-16AA-6F9513D1F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8012" y="4205846"/>
            <a:ext cx="5445760" cy="182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85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木刻字型</Template>
  <TotalTime>1532</TotalTime>
  <Words>2018</Words>
  <Application>Microsoft Office PowerPoint</Application>
  <PresentationFormat>寬螢幕</PresentationFormat>
  <Paragraphs>263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5" baseType="lpstr">
      <vt:lpstr>Helvetica Neue</vt:lpstr>
      <vt:lpstr>Söhne</vt:lpstr>
      <vt:lpstr>微軟正黑體</vt:lpstr>
      <vt:lpstr>標楷體</vt:lpstr>
      <vt:lpstr>Arial</vt:lpstr>
      <vt:lpstr>Arial</vt:lpstr>
      <vt:lpstr>Calibri</vt:lpstr>
      <vt:lpstr>Cambria Math</vt:lpstr>
      <vt:lpstr>Rockwell</vt:lpstr>
      <vt:lpstr>Rockwell Condensed</vt:lpstr>
      <vt:lpstr>Wingdings</vt:lpstr>
      <vt:lpstr>木刻字型</vt:lpstr>
      <vt:lpstr>SVM-Based Classification of Hyperspectral Images </vt:lpstr>
      <vt:lpstr>Outline</vt:lpstr>
      <vt:lpstr>Outline</vt:lpstr>
      <vt:lpstr>  背景簡介 – aviris平台</vt:lpstr>
      <vt:lpstr>PowerPoint 簡報</vt:lpstr>
      <vt:lpstr>PowerPoint 簡報</vt:lpstr>
      <vt:lpstr>PowerPoint 簡報</vt:lpstr>
      <vt:lpstr>  背景簡介 – 目的</vt:lpstr>
      <vt:lpstr>  背景簡介 – 目的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PowerPoint 簡報</vt:lpstr>
      <vt:lpstr>Outline</vt:lpstr>
      <vt:lpstr>各種svm分類器架構演算法介紹 - OVO</vt:lpstr>
      <vt:lpstr>各種svm分類器架構演算法介紹 - OVA</vt:lpstr>
      <vt:lpstr>各種svm分類器架構演算法介紹 - udt</vt:lpstr>
      <vt:lpstr>各種svm分類器架構演算法介紹 - udt混合OVO</vt:lpstr>
      <vt:lpstr>Outline</vt:lpstr>
      <vt:lpstr>軟體實作結果 – 四種架構正確率</vt:lpstr>
      <vt:lpstr>軟體實作結果 – 四種架構正確率</vt:lpstr>
      <vt:lpstr>軟體實作結果 – 硬體複雜度</vt:lpstr>
      <vt:lpstr>Outline</vt:lpstr>
      <vt:lpstr>結論</vt:lpstr>
      <vt:lpstr>Outline</vt:lpstr>
      <vt:lpstr>參考文獻與資料</vt:lpstr>
      <vt:lpstr>參考文獻與資料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林琮偉 LIN, TSUNG-WEI</dc:creator>
  <cp:lastModifiedBy>琮偉 林</cp:lastModifiedBy>
  <cp:revision>57</cp:revision>
  <dcterms:created xsi:type="dcterms:W3CDTF">2023-09-16T10:24:55Z</dcterms:created>
  <dcterms:modified xsi:type="dcterms:W3CDTF">2025-06-02T07:24:17Z</dcterms:modified>
</cp:coreProperties>
</file>