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2"/>
  </p:notesMasterIdLst>
  <p:sldIdLst>
    <p:sldId id="261" r:id="rId2"/>
    <p:sldId id="303" r:id="rId3"/>
    <p:sldId id="262" r:id="rId4"/>
    <p:sldId id="304" r:id="rId5"/>
    <p:sldId id="305" r:id="rId6"/>
    <p:sldId id="306"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9" autoAdjust="0"/>
    <p:restoredTop sz="82344" autoAdjust="0"/>
  </p:normalViewPr>
  <p:slideViewPr>
    <p:cSldViewPr snapToGrid="0">
      <p:cViewPr varScale="1">
        <p:scale>
          <a:sx n="72" d="100"/>
          <a:sy n="72" d="100"/>
        </p:scale>
        <p:origin x="798" y="72"/>
      </p:cViewPr>
      <p:guideLst/>
    </p:cSldViewPr>
  </p:slideViewPr>
  <p:notesTextViewPr>
    <p:cViewPr>
      <p:scale>
        <a:sx n="125" d="100"/>
        <a:sy n="125" d="100"/>
      </p:scale>
      <p:origin x="0" y="0"/>
    </p:cViewPr>
  </p:notesTextViewPr>
  <p:notesViewPr>
    <p:cSldViewPr snapToGrid="0">
      <p:cViewPr>
        <p:scale>
          <a:sx n="100" d="100"/>
          <a:sy n="100" d="100"/>
        </p:scale>
        <p:origin x="2109" y="-88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Yu" userId="dabe7b6cf5d8e3d9" providerId="LiveId" clId="{9CC42A41-FBBA-49AD-8EE1-D249B69F6B77}"/>
    <pc:docChg chg="undo custSel addSld delSld modSld sldOrd modMainMaster">
      <pc:chgData name="David Yu" userId="dabe7b6cf5d8e3d9" providerId="LiveId" clId="{9CC42A41-FBBA-49AD-8EE1-D249B69F6B77}" dt="2026-06-05T06:54:03.327" v="13360" actId="20577"/>
      <pc:docMkLst>
        <pc:docMk/>
      </pc:docMkLst>
      <pc:sldChg chg="modSp mod">
        <pc:chgData name="David Yu" userId="dabe7b6cf5d8e3d9" providerId="LiveId" clId="{9CC42A41-FBBA-49AD-8EE1-D249B69F6B77}" dt="2026-05-17T13:02:29.925" v="13331" actId="20577"/>
        <pc:sldMkLst>
          <pc:docMk/>
          <pc:sldMk cId="1443184411" sldId="261"/>
        </pc:sldMkLst>
        <pc:spChg chg="mod">
          <ac:chgData name="David Yu" userId="dabe7b6cf5d8e3d9" providerId="LiveId" clId="{9CC42A41-FBBA-49AD-8EE1-D249B69F6B77}" dt="2026-05-17T13:02:29.925" v="13331" actId="20577"/>
          <ac:spMkLst>
            <pc:docMk/>
            <pc:sldMk cId="1443184411" sldId="261"/>
            <ac:spMk id="6" creationId="{FFD5F411-CC01-5026-4D43-718B92C39C7A}"/>
          </ac:spMkLst>
        </pc:spChg>
      </pc:sldChg>
      <pc:sldChg chg="modNotesTx">
        <pc:chgData name="David Yu" userId="dabe7b6cf5d8e3d9" providerId="LiveId" clId="{9CC42A41-FBBA-49AD-8EE1-D249B69F6B77}" dt="2026-06-05T06:52:46.143" v="13333" actId="20577"/>
        <pc:sldMkLst>
          <pc:docMk/>
          <pc:sldMk cId="1216571761" sldId="262"/>
        </pc:sldMkLst>
      </pc:sldChg>
      <pc:sldChg chg="modNotesTx">
        <pc:chgData name="David Yu" userId="dabe7b6cf5d8e3d9" providerId="LiveId" clId="{9CC42A41-FBBA-49AD-8EE1-D249B69F6B77}" dt="2026-06-05T06:52:43.056" v="13332" actId="20577"/>
        <pc:sldMkLst>
          <pc:docMk/>
          <pc:sldMk cId="3340793089" sldId="303"/>
        </pc:sldMkLst>
      </pc:sldChg>
      <pc:sldChg chg="modNotesTx">
        <pc:chgData name="David Yu" userId="dabe7b6cf5d8e3d9" providerId="LiveId" clId="{9CC42A41-FBBA-49AD-8EE1-D249B69F6B77}" dt="2026-06-05T06:52:49.060" v="13334" actId="20577"/>
        <pc:sldMkLst>
          <pc:docMk/>
          <pc:sldMk cId="780001711" sldId="304"/>
        </pc:sldMkLst>
      </pc:sldChg>
      <pc:sldChg chg="modNotesTx">
        <pc:chgData name="David Yu" userId="dabe7b6cf5d8e3d9" providerId="LiveId" clId="{9CC42A41-FBBA-49AD-8EE1-D249B69F6B77}" dt="2026-06-05T06:52:53.145" v="13335" actId="20577"/>
        <pc:sldMkLst>
          <pc:docMk/>
          <pc:sldMk cId="1678879912" sldId="305"/>
        </pc:sldMkLst>
      </pc:sldChg>
      <pc:sldChg chg="modSp add mod modNotesTx">
        <pc:chgData name="David Yu" userId="dabe7b6cf5d8e3d9" providerId="LiveId" clId="{9CC42A41-FBBA-49AD-8EE1-D249B69F6B77}" dt="2026-06-05T06:52:56.811" v="13336" actId="20577"/>
        <pc:sldMkLst>
          <pc:docMk/>
          <pc:sldMk cId="4061641660" sldId="306"/>
        </pc:sldMkLst>
      </pc:sldChg>
      <pc:sldChg chg="modNotesTx">
        <pc:chgData name="David Yu" userId="dabe7b6cf5d8e3d9" providerId="LiveId" clId="{9CC42A41-FBBA-49AD-8EE1-D249B69F6B77}" dt="2026-06-05T06:52:59.934" v="13337" actId="20577"/>
        <pc:sldMkLst>
          <pc:docMk/>
          <pc:sldMk cId="4078010208" sldId="308"/>
        </pc:sldMkLst>
      </pc:sldChg>
      <pc:sldChg chg="modNotesTx">
        <pc:chgData name="David Yu" userId="dabe7b6cf5d8e3d9" providerId="LiveId" clId="{9CC42A41-FBBA-49AD-8EE1-D249B69F6B77}" dt="2026-06-05T06:53:03.009" v="13338" actId="20577"/>
        <pc:sldMkLst>
          <pc:docMk/>
          <pc:sldMk cId="1203675503" sldId="309"/>
        </pc:sldMkLst>
      </pc:sldChg>
      <pc:sldChg chg="modNotesTx">
        <pc:chgData name="David Yu" userId="dabe7b6cf5d8e3d9" providerId="LiveId" clId="{9CC42A41-FBBA-49AD-8EE1-D249B69F6B77}" dt="2026-06-05T06:53:05.643" v="13339" actId="20577"/>
        <pc:sldMkLst>
          <pc:docMk/>
          <pc:sldMk cId="3031135247" sldId="310"/>
        </pc:sldMkLst>
      </pc:sldChg>
      <pc:sldChg chg="modNotesTx">
        <pc:chgData name="David Yu" userId="dabe7b6cf5d8e3d9" providerId="LiveId" clId="{9CC42A41-FBBA-49AD-8EE1-D249B69F6B77}" dt="2026-06-05T06:53:08.649" v="13340" actId="20577"/>
        <pc:sldMkLst>
          <pc:docMk/>
          <pc:sldMk cId="2714867789" sldId="311"/>
        </pc:sldMkLst>
      </pc:sldChg>
      <pc:sldChg chg="modNotesTx">
        <pc:chgData name="David Yu" userId="dabe7b6cf5d8e3d9" providerId="LiveId" clId="{9CC42A41-FBBA-49AD-8EE1-D249B69F6B77}" dt="2026-06-05T06:53:11.428" v="13341" actId="20577"/>
        <pc:sldMkLst>
          <pc:docMk/>
          <pc:sldMk cId="352361268" sldId="312"/>
        </pc:sldMkLst>
      </pc:sldChg>
      <pc:sldChg chg="modNotesTx">
        <pc:chgData name="David Yu" userId="dabe7b6cf5d8e3d9" providerId="LiveId" clId="{9CC42A41-FBBA-49AD-8EE1-D249B69F6B77}" dt="2026-06-05T06:53:13.849" v="13342" actId="20577"/>
        <pc:sldMkLst>
          <pc:docMk/>
          <pc:sldMk cId="2628478821" sldId="313"/>
        </pc:sldMkLst>
      </pc:sldChg>
      <pc:sldChg chg="modNotesTx">
        <pc:chgData name="David Yu" userId="dabe7b6cf5d8e3d9" providerId="LiveId" clId="{9CC42A41-FBBA-49AD-8EE1-D249B69F6B77}" dt="2026-06-05T06:53:16.878" v="13343" actId="20577"/>
        <pc:sldMkLst>
          <pc:docMk/>
          <pc:sldMk cId="1190176053" sldId="314"/>
        </pc:sldMkLst>
      </pc:sldChg>
      <pc:sldChg chg="modNotesTx">
        <pc:chgData name="David Yu" userId="dabe7b6cf5d8e3d9" providerId="LiveId" clId="{9CC42A41-FBBA-49AD-8EE1-D249B69F6B77}" dt="2026-06-05T06:53:19.012" v="13344" actId="20577"/>
        <pc:sldMkLst>
          <pc:docMk/>
          <pc:sldMk cId="4046496892" sldId="315"/>
        </pc:sldMkLst>
      </pc:sldChg>
      <pc:sldChg chg="modNotesTx">
        <pc:chgData name="David Yu" userId="dabe7b6cf5d8e3d9" providerId="LiveId" clId="{9CC42A41-FBBA-49AD-8EE1-D249B69F6B77}" dt="2026-06-05T06:53:21.590" v="13345" actId="20577"/>
        <pc:sldMkLst>
          <pc:docMk/>
          <pc:sldMk cId="1608086525" sldId="316"/>
        </pc:sldMkLst>
      </pc:sldChg>
      <pc:sldChg chg="modNotesTx">
        <pc:chgData name="David Yu" userId="dabe7b6cf5d8e3d9" providerId="LiveId" clId="{9CC42A41-FBBA-49AD-8EE1-D249B69F6B77}" dt="2026-06-05T06:53:25.422" v="13346" actId="20577"/>
        <pc:sldMkLst>
          <pc:docMk/>
          <pc:sldMk cId="2738513131" sldId="317"/>
        </pc:sldMkLst>
      </pc:sldChg>
      <pc:sldChg chg="modNotesTx">
        <pc:chgData name="David Yu" userId="dabe7b6cf5d8e3d9" providerId="LiveId" clId="{9CC42A41-FBBA-49AD-8EE1-D249B69F6B77}" dt="2026-06-05T06:53:27.478" v="13347" actId="20577"/>
        <pc:sldMkLst>
          <pc:docMk/>
          <pc:sldMk cId="793053526" sldId="318"/>
        </pc:sldMkLst>
      </pc:sldChg>
      <pc:sldChg chg="modNotesTx">
        <pc:chgData name="David Yu" userId="dabe7b6cf5d8e3d9" providerId="LiveId" clId="{9CC42A41-FBBA-49AD-8EE1-D249B69F6B77}" dt="2026-06-05T06:53:29.777" v="13348" actId="20577"/>
        <pc:sldMkLst>
          <pc:docMk/>
          <pc:sldMk cId="956034411" sldId="319"/>
        </pc:sldMkLst>
      </pc:sldChg>
      <pc:sldChg chg="modNotesTx">
        <pc:chgData name="David Yu" userId="dabe7b6cf5d8e3d9" providerId="LiveId" clId="{9CC42A41-FBBA-49AD-8EE1-D249B69F6B77}" dt="2026-06-05T06:53:32.637" v="13349" actId="20577"/>
        <pc:sldMkLst>
          <pc:docMk/>
          <pc:sldMk cId="1283252932" sldId="320"/>
        </pc:sldMkLst>
      </pc:sldChg>
      <pc:sldChg chg="modNotesTx">
        <pc:chgData name="David Yu" userId="dabe7b6cf5d8e3d9" providerId="LiveId" clId="{9CC42A41-FBBA-49AD-8EE1-D249B69F6B77}" dt="2026-06-05T06:53:34.830" v="13350" actId="20577"/>
        <pc:sldMkLst>
          <pc:docMk/>
          <pc:sldMk cId="278279411" sldId="321"/>
        </pc:sldMkLst>
      </pc:sldChg>
      <pc:sldChg chg="modNotesTx">
        <pc:chgData name="David Yu" userId="dabe7b6cf5d8e3d9" providerId="LiveId" clId="{9CC42A41-FBBA-49AD-8EE1-D249B69F6B77}" dt="2026-06-05T06:53:38.007" v="13351" actId="20577"/>
        <pc:sldMkLst>
          <pc:docMk/>
          <pc:sldMk cId="522640836" sldId="322"/>
        </pc:sldMkLst>
      </pc:sldChg>
      <pc:sldChg chg="modNotesTx">
        <pc:chgData name="David Yu" userId="dabe7b6cf5d8e3d9" providerId="LiveId" clId="{9CC42A41-FBBA-49AD-8EE1-D249B69F6B77}" dt="2026-06-05T06:53:40.852" v="13352" actId="20577"/>
        <pc:sldMkLst>
          <pc:docMk/>
          <pc:sldMk cId="3080917084" sldId="323"/>
        </pc:sldMkLst>
      </pc:sldChg>
      <pc:sldChg chg="modNotesTx">
        <pc:chgData name="David Yu" userId="dabe7b6cf5d8e3d9" providerId="LiveId" clId="{9CC42A41-FBBA-49AD-8EE1-D249B69F6B77}" dt="2026-06-05T06:53:43.319" v="13353" actId="20577"/>
        <pc:sldMkLst>
          <pc:docMk/>
          <pc:sldMk cId="1653113693" sldId="324"/>
        </pc:sldMkLst>
      </pc:sldChg>
      <pc:sldChg chg="modNotesTx">
        <pc:chgData name="David Yu" userId="dabe7b6cf5d8e3d9" providerId="LiveId" clId="{9CC42A41-FBBA-49AD-8EE1-D249B69F6B77}" dt="2026-06-05T06:53:46.088" v="13354" actId="20577"/>
        <pc:sldMkLst>
          <pc:docMk/>
          <pc:sldMk cId="1095906280" sldId="325"/>
        </pc:sldMkLst>
      </pc:sldChg>
      <pc:sldChg chg="modNotesTx">
        <pc:chgData name="David Yu" userId="dabe7b6cf5d8e3d9" providerId="LiveId" clId="{9CC42A41-FBBA-49AD-8EE1-D249B69F6B77}" dt="2026-06-05T06:53:48.805" v="13355" actId="20577"/>
        <pc:sldMkLst>
          <pc:docMk/>
          <pc:sldMk cId="1996008053" sldId="326"/>
        </pc:sldMkLst>
      </pc:sldChg>
      <pc:sldChg chg="modNotesTx">
        <pc:chgData name="David Yu" userId="dabe7b6cf5d8e3d9" providerId="LiveId" clId="{9CC42A41-FBBA-49AD-8EE1-D249B69F6B77}" dt="2026-06-05T06:53:52.730" v="13356" actId="20577"/>
        <pc:sldMkLst>
          <pc:docMk/>
          <pc:sldMk cId="4287396073" sldId="327"/>
        </pc:sldMkLst>
      </pc:sldChg>
      <pc:sldChg chg="modNotesTx">
        <pc:chgData name="David Yu" userId="dabe7b6cf5d8e3d9" providerId="LiveId" clId="{9CC42A41-FBBA-49AD-8EE1-D249B69F6B77}" dt="2026-06-05T06:53:55.396" v="13357" actId="20577"/>
        <pc:sldMkLst>
          <pc:docMk/>
          <pc:sldMk cId="3405726269" sldId="328"/>
        </pc:sldMkLst>
      </pc:sldChg>
      <pc:sldChg chg="modNotesTx">
        <pc:chgData name="David Yu" userId="dabe7b6cf5d8e3d9" providerId="LiveId" clId="{9CC42A41-FBBA-49AD-8EE1-D249B69F6B77}" dt="2026-06-05T06:53:57.538" v="13358" actId="20577"/>
        <pc:sldMkLst>
          <pc:docMk/>
          <pc:sldMk cId="3902341621" sldId="329"/>
        </pc:sldMkLst>
      </pc:sldChg>
      <pc:sldChg chg="modNotesTx">
        <pc:chgData name="David Yu" userId="dabe7b6cf5d8e3d9" providerId="LiveId" clId="{9CC42A41-FBBA-49AD-8EE1-D249B69F6B77}" dt="2026-06-05T06:54:00.298" v="13359" actId="20577"/>
        <pc:sldMkLst>
          <pc:docMk/>
          <pc:sldMk cId="4176411853" sldId="330"/>
        </pc:sldMkLst>
      </pc:sldChg>
      <pc:sldChg chg="modNotesTx">
        <pc:chgData name="David Yu" userId="dabe7b6cf5d8e3d9" providerId="LiveId" clId="{9CC42A41-FBBA-49AD-8EE1-D249B69F6B77}" dt="2026-06-05T06:54:03.327" v="13360" actId="20577"/>
        <pc:sldMkLst>
          <pc:docMk/>
          <pc:sldMk cId="4025678787" sldId="331"/>
        </pc:sldMkLst>
      </pc:sldChg>
      <pc:sldMasterChg chg="modSldLayout">
        <pc:chgData name="David Yu" userId="dabe7b6cf5d8e3d9" providerId="LiveId" clId="{9CC42A41-FBBA-49AD-8EE1-D249B69F6B77}" dt="2026-05-17T12:42:40.772" v="13330" actId="478"/>
        <pc:sldMasterMkLst>
          <pc:docMk/>
          <pc:sldMasterMk cId="1437743731" sldId="2147483660"/>
        </pc:sldMasterMkLst>
        <pc:sldLayoutChg chg="delSp mod">
          <pc:chgData name="David Yu" userId="dabe7b6cf5d8e3d9" providerId="LiveId" clId="{9CC42A41-FBBA-49AD-8EE1-D249B69F6B77}" dt="2026-05-17T12:42:40.772" v="13330" actId="478"/>
          <pc:sldLayoutMkLst>
            <pc:docMk/>
            <pc:sldMasterMk cId="1437743731" sldId="2147483660"/>
            <pc:sldLayoutMk cId="3849447802" sldId="2147483661"/>
          </pc:sldLayoutMkLst>
        </pc:sldLayoutChg>
        <pc:sldLayoutChg chg="delSp mod">
          <pc:chgData name="David Yu" userId="dabe7b6cf5d8e3d9" providerId="LiveId" clId="{9CC42A41-FBBA-49AD-8EE1-D249B69F6B77}" dt="2026-05-17T12:41:55.710" v="13327" actId="478"/>
          <pc:sldLayoutMkLst>
            <pc:docMk/>
            <pc:sldMasterMk cId="1437743731" sldId="2147483660"/>
            <pc:sldLayoutMk cId="3310175347" sldId="2147483662"/>
          </pc:sldLayoutMkLst>
        </pc:sldLayoutChg>
        <pc:sldLayoutChg chg="delSp mod">
          <pc:chgData name="David Yu" userId="dabe7b6cf5d8e3d9" providerId="LiveId" clId="{9CC42A41-FBBA-49AD-8EE1-D249B69F6B77}" dt="2026-05-17T12:41:57.800" v="13328" actId="478"/>
          <pc:sldLayoutMkLst>
            <pc:docMk/>
            <pc:sldMasterMk cId="1437743731" sldId="2147483660"/>
            <pc:sldLayoutMk cId="1717595424" sldId="2147483666"/>
          </pc:sldLayoutMkLst>
        </pc:sldLayoutChg>
        <pc:sldLayoutChg chg="delSp mod">
          <pc:chgData name="David Yu" userId="dabe7b6cf5d8e3d9" providerId="LiveId" clId="{9CC42A41-FBBA-49AD-8EE1-D249B69F6B77}" dt="2026-05-17T12:42:00.036" v="13329" actId="478"/>
          <pc:sldLayoutMkLst>
            <pc:docMk/>
            <pc:sldMasterMk cId="1437743731" sldId="2147483660"/>
            <pc:sldLayoutMk cId="2223160812" sldId="21474836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54BAD-E189-48DA-9946-BC41060860FE}" type="datetimeFigureOut">
              <a:rPr lang="zh-TW" altLang="en-US" smtClean="0"/>
              <a:t>2026/6/5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A4C14-447D-4F6F-9426-AAFD1CCF779D}" type="slidenum">
              <a:rPr lang="zh-TW" altLang="en-US" smtClean="0"/>
              <a:t>‹#›</a:t>
            </a:fld>
            <a:endParaRPr lang="zh-TW" altLang="en-US"/>
          </a:p>
        </p:txBody>
      </p:sp>
    </p:spTree>
    <p:extLst>
      <p:ext uri="{BB962C8B-B14F-4D97-AF65-F5344CB8AC3E}">
        <p14:creationId xmlns:p14="http://schemas.microsoft.com/office/powerpoint/2010/main" val="102759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FA4C14-447D-4F6F-9426-AAFD1CCF779D}" type="slidenum">
              <a:rPr lang="zh-TW" altLang="en-US" smtClean="0"/>
              <a:t>0</a:t>
            </a:fld>
            <a:endParaRPr lang="zh-TW" altLang="en-US"/>
          </a:p>
        </p:txBody>
      </p:sp>
    </p:spTree>
    <p:extLst>
      <p:ext uri="{BB962C8B-B14F-4D97-AF65-F5344CB8AC3E}">
        <p14:creationId xmlns:p14="http://schemas.microsoft.com/office/powerpoint/2010/main" val="360385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77F7-E3D2-1395-8119-31D967F3507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4DDC842-EBE9-3845-CC6F-FD07F5B25F0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29273CE-C83C-B5BD-323F-0F20AFACA7F1}"/>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1C5476D-370D-EAA0-6113-6A423301C4A8}"/>
              </a:ext>
            </a:extLst>
          </p:cNvPr>
          <p:cNvSpPr>
            <a:spLocks noGrp="1"/>
          </p:cNvSpPr>
          <p:nvPr>
            <p:ph type="sldNum" sz="quarter" idx="5"/>
          </p:nvPr>
        </p:nvSpPr>
        <p:spPr/>
        <p:txBody>
          <a:bodyPr/>
          <a:lstStyle/>
          <a:p>
            <a:fld id="{4BFA4C14-447D-4F6F-9426-AAFD1CCF779D}" type="slidenum">
              <a:rPr lang="zh-TW" altLang="en-US" smtClean="0"/>
              <a:t>9</a:t>
            </a:fld>
            <a:endParaRPr lang="zh-TW" altLang="en-US"/>
          </a:p>
        </p:txBody>
      </p:sp>
    </p:spTree>
    <p:extLst>
      <p:ext uri="{BB962C8B-B14F-4D97-AF65-F5344CB8AC3E}">
        <p14:creationId xmlns:p14="http://schemas.microsoft.com/office/powerpoint/2010/main" val="189857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3BD3-0F21-6456-E685-24F4B932B88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FBF0DFD-0DF4-8D79-89CC-E0E7269266D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FBE9D3C-75B4-2417-3DB8-4A6D05133C6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800D528-478F-321F-FF72-EFFF5E385DAE}"/>
              </a:ext>
            </a:extLst>
          </p:cNvPr>
          <p:cNvSpPr>
            <a:spLocks noGrp="1"/>
          </p:cNvSpPr>
          <p:nvPr>
            <p:ph type="sldNum" sz="quarter" idx="5"/>
          </p:nvPr>
        </p:nvSpPr>
        <p:spPr/>
        <p:txBody>
          <a:bodyPr/>
          <a:lstStyle/>
          <a:p>
            <a:fld id="{4BFA4C14-447D-4F6F-9426-AAFD1CCF779D}" type="slidenum">
              <a:rPr lang="zh-TW" altLang="en-US" smtClean="0"/>
              <a:t>10</a:t>
            </a:fld>
            <a:endParaRPr lang="zh-TW" altLang="en-US"/>
          </a:p>
        </p:txBody>
      </p:sp>
    </p:spTree>
    <p:extLst>
      <p:ext uri="{BB962C8B-B14F-4D97-AF65-F5344CB8AC3E}">
        <p14:creationId xmlns:p14="http://schemas.microsoft.com/office/powerpoint/2010/main" val="365460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3C27-2DD8-49DE-B096-12157E5618E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A34D31B-0023-62E2-62E3-9C12CB42D07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FD40BB4-4ED6-C8B3-8AF8-7C7B96F6A04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9FDACE6-A3F3-A5BB-0680-6B154DCE3F01}"/>
              </a:ext>
            </a:extLst>
          </p:cNvPr>
          <p:cNvSpPr>
            <a:spLocks noGrp="1"/>
          </p:cNvSpPr>
          <p:nvPr>
            <p:ph type="sldNum" sz="quarter" idx="5"/>
          </p:nvPr>
        </p:nvSpPr>
        <p:spPr/>
        <p:txBody>
          <a:bodyPr/>
          <a:lstStyle/>
          <a:p>
            <a:fld id="{4BFA4C14-447D-4F6F-9426-AAFD1CCF779D}" type="slidenum">
              <a:rPr lang="zh-TW" altLang="en-US" smtClean="0"/>
              <a:t>11</a:t>
            </a:fld>
            <a:endParaRPr lang="zh-TW" altLang="en-US"/>
          </a:p>
        </p:txBody>
      </p:sp>
    </p:spTree>
    <p:extLst>
      <p:ext uri="{BB962C8B-B14F-4D97-AF65-F5344CB8AC3E}">
        <p14:creationId xmlns:p14="http://schemas.microsoft.com/office/powerpoint/2010/main" val="172439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5E97-6422-D90D-7BAA-64486962129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4500A4F-76AE-A9E3-D413-D43FD9AD63C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25685A2-F6D0-D086-B279-0D3A8B0C6D8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C4DB740-0366-CC4D-8432-F8214254F46F}"/>
              </a:ext>
            </a:extLst>
          </p:cNvPr>
          <p:cNvSpPr>
            <a:spLocks noGrp="1"/>
          </p:cNvSpPr>
          <p:nvPr>
            <p:ph type="sldNum" sz="quarter" idx="5"/>
          </p:nvPr>
        </p:nvSpPr>
        <p:spPr/>
        <p:txBody>
          <a:bodyPr/>
          <a:lstStyle/>
          <a:p>
            <a:fld id="{4BFA4C14-447D-4F6F-9426-AAFD1CCF779D}" type="slidenum">
              <a:rPr lang="zh-TW" altLang="en-US" smtClean="0"/>
              <a:t>12</a:t>
            </a:fld>
            <a:endParaRPr lang="zh-TW" altLang="en-US"/>
          </a:p>
        </p:txBody>
      </p:sp>
    </p:spTree>
    <p:extLst>
      <p:ext uri="{BB962C8B-B14F-4D97-AF65-F5344CB8AC3E}">
        <p14:creationId xmlns:p14="http://schemas.microsoft.com/office/powerpoint/2010/main" val="313015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35C2E-4991-BA48-329B-1BCE5F24E6C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9DB35A9-9096-FB5A-8427-9DAC5234F72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789A8C5-4A04-E83C-2F91-681ED3BB6A8D}"/>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FBBF22E-ECC6-B7F5-984F-C58FA1714159}"/>
              </a:ext>
            </a:extLst>
          </p:cNvPr>
          <p:cNvSpPr>
            <a:spLocks noGrp="1"/>
          </p:cNvSpPr>
          <p:nvPr>
            <p:ph type="sldNum" sz="quarter" idx="5"/>
          </p:nvPr>
        </p:nvSpPr>
        <p:spPr/>
        <p:txBody>
          <a:bodyPr/>
          <a:lstStyle/>
          <a:p>
            <a:fld id="{4BFA4C14-447D-4F6F-9426-AAFD1CCF779D}" type="slidenum">
              <a:rPr lang="zh-TW" altLang="en-US" smtClean="0"/>
              <a:t>13</a:t>
            </a:fld>
            <a:endParaRPr lang="zh-TW" altLang="en-US"/>
          </a:p>
        </p:txBody>
      </p:sp>
    </p:spTree>
    <p:extLst>
      <p:ext uri="{BB962C8B-B14F-4D97-AF65-F5344CB8AC3E}">
        <p14:creationId xmlns:p14="http://schemas.microsoft.com/office/powerpoint/2010/main" val="4303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81E8-E00D-AC84-1FBD-76BE7F4189E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3EB1780-4378-B9A2-7798-D9E2438B7FA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AFB1EA7-9C80-86B4-A08F-9834936EEB7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A85D915-EA4F-A52C-C435-6644AD9C5939}"/>
              </a:ext>
            </a:extLst>
          </p:cNvPr>
          <p:cNvSpPr>
            <a:spLocks noGrp="1"/>
          </p:cNvSpPr>
          <p:nvPr>
            <p:ph type="sldNum" sz="quarter" idx="5"/>
          </p:nvPr>
        </p:nvSpPr>
        <p:spPr/>
        <p:txBody>
          <a:bodyPr/>
          <a:lstStyle/>
          <a:p>
            <a:fld id="{4BFA4C14-447D-4F6F-9426-AAFD1CCF779D}" type="slidenum">
              <a:rPr lang="zh-TW" altLang="en-US" smtClean="0"/>
              <a:t>14</a:t>
            </a:fld>
            <a:endParaRPr lang="zh-TW" altLang="en-US"/>
          </a:p>
        </p:txBody>
      </p:sp>
    </p:spTree>
    <p:extLst>
      <p:ext uri="{BB962C8B-B14F-4D97-AF65-F5344CB8AC3E}">
        <p14:creationId xmlns:p14="http://schemas.microsoft.com/office/powerpoint/2010/main" val="47214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F0A7-3A4B-040F-0280-DFEA3939292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579247A-5130-4BB1-7E7D-5953A077560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4ED1557-46E8-2550-0BAD-1807D476BDC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B8BC5BB-2039-96EF-FC34-C831408EE31C}"/>
              </a:ext>
            </a:extLst>
          </p:cNvPr>
          <p:cNvSpPr>
            <a:spLocks noGrp="1"/>
          </p:cNvSpPr>
          <p:nvPr>
            <p:ph type="sldNum" sz="quarter" idx="5"/>
          </p:nvPr>
        </p:nvSpPr>
        <p:spPr/>
        <p:txBody>
          <a:bodyPr/>
          <a:lstStyle/>
          <a:p>
            <a:fld id="{4BFA4C14-447D-4F6F-9426-AAFD1CCF779D}" type="slidenum">
              <a:rPr lang="zh-TW" altLang="en-US" smtClean="0"/>
              <a:t>15</a:t>
            </a:fld>
            <a:endParaRPr lang="zh-TW" altLang="en-US"/>
          </a:p>
        </p:txBody>
      </p:sp>
    </p:spTree>
    <p:extLst>
      <p:ext uri="{BB962C8B-B14F-4D97-AF65-F5344CB8AC3E}">
        <p14:creationId xmlns:p14="http://schemas.microsoft.com/office/powerpoint/2010/main" val="72317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6EF9E-73AF-F30C-82EA-EADF9297635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42F748E-1E58-A12C-EEE7-1F3B5A941F6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05C0CDC-A644-02A4-A405-A5BD56B0669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84B70EA-2115-427F-5B7F-16545203E603}"/>
              </a:ext>
            </a:extLst>
          </p:cNvPr>
          <p:cNvSpPr>
            <a:spLocks noGrp="1"/>
          </p:cNvSpPr>
          <p:nvPr>
            <p:ph type="sldNum" sz="quarter" idx="5"/>
          </p:nvPr>
        </p:nvSpPr>
        <p:spPr/>
        <p:txBody>
          <a:bodyPr/>
          <a:lstStyle/>
          <a:p>
            <a:fld id="{4BFA4C14-447D-4F6F-9426-AAFD1CCF779D}" type="slidenum">
              <a:rPr lang="zh-TW" altLang="en-US" smtClean="0"/>
              <a:t>16</a:t>
            </a:fld>
            <a:endParaRPr lang="zh-TW" altLang="en-US"/>
          </a:p>
        </p:txBody>
      </p:sp>
    </p:spTree>
    <p:extLst>
      <p:ext uri="{BB962C8B-B14F-4D97-AF65-F5344CB8AC3E}">
        <p14:creationId xmlns:p14="http://schemas.microsoft.com/office/powerpoint/2010/main" val="427144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12B5-718F-2986-3231-2FF3D0039B6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2B72257-FBDC-6473-7369-797838EF912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25826B9-C13F-A2AE-2E45-AC153FDF70F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9CF50CB-7121-3535-00D9-4AF41650CCC4}"/>
              </a:ext>
            </a:extLst>
          </p:cNvPr>
          <p:cNvSpPr>
            <a:spLocks noGrp="1"/>
          </p:cNvSpPr>
          <p:nvPr>
            <p:ph type="sldNum" sz="quarter" idx="5"/>
          </p:nvPr>
        </p:nvSpPr>
        <p:spPr/>
        <p:txBody>
          <a:bodyPr/>
          <a:lstStyle/>
          <a:p>
            <a:fld id="{4BFA4C14-447D-4F6F-9426-AAFD1CCF779D}" type="slidenum">
              <a:rPr lang="zh-TW" altLang="en-US" smtClean="0"/>
              <a:t>17</a:t>
            </a:fld>
            <a:endParaRPr lang="zh-TW" altLang="en-US"/>
          </a:p>
        </p:txBody>
      </p:sp>
    </p:spTree>
    <p:extLst>
      <p:ext uri="{BB962C8B-B14F-4D97-AF65-F5344CB8AC3E}">
        <p14:creationId xmlns:p14="http://schemas.microsoft.com/office/powerpoint/2010/main" val="10623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05AB-D36F-1DFF-7902-CBB92D75B26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275D1B3-A6E6-6FAC-8A21-577BA70F63C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58CEAD5-90CC-0EC1-8EA8-AB4CC5F6060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634079D-2179-1CDB-17B9-36EA49885A1B}"/>
              </a:ext>
            </a:extLst>
          </p:cNvPr>
          <p:cNvSpPr>
            <a:spLocks noGrp="1"/>
          </p:cNvSpPr>
          <p:nvPr>
            <p:ph type="sldNum" sz="quarter" idx="5"/>
          </p:nvPr>
        </p:nvSpPr>
        <p:spPr/>
        <p:txBody>
          <a:bodyPr/>
          <a:lstStyle/>
          <a:p>
            <a:fld id="{4BFA4C14-447D-4F6F-9426-AAFD1CCF779D}" type="slidenum">
              <a:rPr lang="zh-TW" altLang="en-US" smtClean="0"/>
              <a:t>18</a:t>
            </a:fld>
            <a:endParaRPr lang="zh-TW" altLang="en-US"/>
          </a:p>
        </p:txBody>
      </p:sp>
    </p:spTree>
    <p:extLst>
      <p:ext uri="{BB962C8B-B14F-4D97-AF65-F5344CB8AC3E}">
        <p14:creationId xmlns:p14="http://schemas.microsoft.com/office/powerpoint/2010/main" val="348500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D92D-14FD-35A7-0C85-6AF26A18E4D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A7951D3-1376-000B-9AFC-01099F26755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C6EF6FC7-1EC6-7272-90AC-393EC286BB9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B1F03A1-064E-5BF9-570F-48A95DF20F59}"/>
              </a:ext>
            </a:extLst>
          </p:cNvPr>
          <p:cNvSpPr>
            <a:spLocks noGrp="1"/>
          </p:cNvSpPr>
          <p:nvPr>
            <p:ph type="sldNum" sz="quarter" idx="5"/>
          </p:nvPr>
        </p:nvSpPr>
        <p:spPr/>
        <p:txBody>
          <a:bodyPr/>
          <a:lstStyle/>
          <a:p>
            <a:fld id="{4BFA4C14-447D-4F6F-9426-AAFD1CCF779D}" type="slidenum">
              <a:rPr lang="zh-TW" altLang="en-US" smtClean="0"/>
              <a:t>1</a:t>
            </a:fld>
            <a:endParaRPr lang="zh-TW" altLang="en-US"/>
          </a:p>
        </p:txBody>
      </p:sp>
    </p:spTree>
    <p:extLst>
      <p:ext uri="{BB962C8B-B14F-4D97-AF65-F5344CB8AC3E}">
        <p14:creationId xmlns:p14="http://schemas.microsoft.com/office/powerpoint/2010/main" val="181288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42227-603F-C939-823D-CF43FEF76D7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66ECF5A-852A-38F3-D704-97B642DC151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A8762BE-5790-6D0C-811C-2698BADCA24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C39E6D2-E1C9-9D7B-3E3A-83D82B5D718F}"/>
              </a:ext>
            </a:extLst>
          </p:cNvPr>
          <p:cNvSpPr>
            <a:spLocks noGrp="1"/>
          </p:cNvSpPr>
          <p:nvPr>
            <p:ph type="sldNum" sz="quarter" idx="5"/>
          </p:nvPr>
        </p:nvSpPr>
        <p:spPr/>
        <p:txBody>
          <a:bodyPr/>
          <a:lstStyle/>
          <a:p>
            <a:fld id="{4BFA4C14-447D-4F6F-9426-AAFD1CCF779D}" type="slidenum">
              <a:rPr lang="zh-TW" altLang="en-US" smtClean="0"/>
              <a:t>19</a:t>
            </a:fld>
            <a:endParaRPr lang="zh-TW" altLang="en-US"/>
          </a:p>
        </p:txBody>
      </p:sp>
    </p:spTree>
    <p:extLst>
      <p:ext uri="{BB962C8B-B14F-4D97-AF65-F5344CB8AC3E}">
        <p14:creationId xmlns:p14="http://schemas.microsoft.com/office/powerpoint/2010/main" val="364153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652F-48C4-58FF-4302-32D0B440E30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B9CBD88-FFFC-CBA6-00FE-1617CEEA9CB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A414B0C-1639-1967-2E6C-2556493600E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FDF7327-7D63-CC06-EAE7-DDD86B6646C2}"/>
              </a:ext>
            </a:extLst>
          </p:cNvPr>
          <p:cNvSpPr>
            <a:spLocks noGrp="1"/>
          </p:cNvSpPr>
          <p:nvPr>
            <p:ph type="sldNum" sz="quarter" idx="5"/>
          </p:nvPr>
        </p:nvSpPr>
        <p:spPr/>
        <p:txBody>
          <a:bodyPr/>
          <a:lstStyle/>
          <a:p>
            <a:fld id="{4BFA4C14-447D-4F6F-9426-AAFD1CCF779D}" type="slidenum">
              <a:rPr lang="zh-TW" altLang="en-US" smtClean="0"/>
              <a:t>20</a:t>
            </a:fld>
            <a:endParaRPr lang="zh-TW" altLang="en-US"/>
          </a:p>
        </p:txBody>
      </p:sp>
    </p:spTree>
    <p:extLst>
      <p:ext uri="{BB962C8B-B14F-4D97-AF65-F5344CB8AC3E}">
        <p14:creationId xmlns:p14="http://schemas.microsoft.com/office/powerpoint/2010/main" val="299520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AF09-E920-B051-6B10-0025DD7F130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036DDC6-2748-E052-B66B-A046395A9CA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DEF9DBD-7176-793E-DC11-4C54B6B91FA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FEB3D5A-728C-9593-90D6-A3098DBA7ED1}"/>
              </a:ext>
            </a:extLst>
          </p:cNvPr>
          <p:cNvSpPr>
            <a:spLocks noGrp="1"/>
          </p:cNvSpPr>
          <p:nvPr>
            <p:ph type="sldNum" sz="quarter" idx="5"/>
          </p:nvPr>
        </p:nvSpPr>
        <p:spPr/>
        <p:txBody>
          <a:bodyPr/>
          <a:lstStyle/>
          <a:p>
            <a:fld id="{4BFA4C14-447D-4F6F-9426-AAFD1CCF779D}" type="slidenum">
              <a:rPr lang="zh-TW" altLang="en-US" smtClean="0"/>
              <a:t>21</a:t>
            </a:fld>
            <a:endParaRPr lang="zh-TW" altLang="en-US"/>
          </a:p>
        </p:txBody>
      </p:sp>
    </p:spTree>
    <p:extLst>
      <p:ext uri="{BB962C8B-B14F-4D97-AF65-F5344CB8AC3E}">
        <p14:creationId xmlns:p14="http://schemas.microsoft.com/office/powerpoint/2010/main" val="3427209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4CD96-A641-570A-F575-EF278AD08A4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8D8AEFF-5863-CB73-C24D-8C57A9AC0AB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AE26E1D-9F50-65D0-52C1-AE81642E3EE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CE0E9CE-0105-9070-6FF8-22CAF4F70515}"/>
              </a:ext>
            </a:extLst>
          </p:cNvPr>
          <p:cNvSpPr>
            <a:spLocks noGrp="1"/>
          </p:cNvSpPr>
          <p:nvPr>
            <p:ph type="sldNum" sz="quarter" idx="5"/>
          </p:nvPr>
        </p:nvSpPr>
        <p:spPr/>
        <p:txBody>
          <a:bodyPr/>
          <a:lstStyle/>
          <a:p>
            <a:fld id="{4BFA4C14-447D-4F6F-9426-AAFD1CCF779D}" type="slidenum">
              <a:rPr lang="zh-TW" altLang="en-US" smtClean="0"/>
              <a:t>22</a:t>
            </a:fld>
            <a:endParaRPr lang="zh-TW" altLang="en-US"/>
          </a:p>
        </p:txBody>
      </p:sp>
    </p:spTree>
    <p:extLst>
      <p:ext uri="{BB962C8B-B14F-4D97-AF65-F5344CB8AC3E}">
        <p14:creationId xmlns:p14="http://schemas.microsoft.com/office/powerpoint/2010/main" val="71093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F627-3DC8-8D44-8CE3-6CA84CC66F7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F08E5B4-F8AC-02DB-67CB-08481E5A8F4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61BFA77-C46D-AF16-A57E-FEC2CEC490D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1E8573F-B7E6-9B67-8690-354EF5C77C5A}"/>
              </a:ext>
            </a:extLst>
          </p:cNvPr>
          <p:cNvSpPr>
            <a:spLocks noGrp="1"/>
          </p:cNvSpPr>
          <p:nvPr>
            <p:ph type="sldNum" sz="quarter" idx="5"/>
          </p:nvPr>
        </p:nvSpPr>
        <p:spPr/>
        <p:txBody>
          <a:bodyPr/>
          <a:lstStyle/>
          <a:p>
            <a:fld id="{4BFA4C14-447D-4F6F-9426-AAFD1CCF779D}" type="slidenum">
              <a:rPr lang="zh-TW" altLang="en-US" smtClean="0"/>
              <a:t>23</a:t>
            </a:fld>
            <a:endParaRPr lang="zh-TW" altLang="en-US"/>
          </a:p>
        </p:txBody>
      </p:sp>
    </p:spTree>
    <p:extLst>
      <p:ext uri="{BB962C8B-B14F-4D97-AF65-F5344CB8AC3E}">
        <p14:creationId xmlns:p14="http://schemas.microsoft.com/office/powerpoint/2010/main" val="68230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032D-4C62-0387-0564-A4302CB62EF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2172A45-B972-4102-CE1F-5747D764318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0FE7ED8-E2DF-08F4-88D5-674F57D25A9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F529124-D772-EFA9-91E2-CD1266FAD8E7}"/>
              </a:ext>
            </a:extLst>
          </p:cNvPr>
          <p:cNvSpPr>
            <a:spLocks noGrp="1"/>
          </p:cNvSpPr>
          <p:nvPr>
            <p:ph type="sldNum" sz="quarter" idx="5"/>
          </p:nvPr>
        </p:nvSpPr>
        <p:spPr/>
        <p:txBody>
          <a:bodyPr/>
          <a:lstStyle/>
          <a:p>
            <a:fld id="{4BFA4C14-447D-4F6F-9426-AAFD1CCF779D}" type="slidenum">
              <a:rPr lang="zh-TW" altLang="en-US" smtClean="0"/>
              <a:t>24</a:t>
            </a:fld>
            <a:endParaRPr lang="zh-TW" altLang="en-US"/>
          </a:p>
        </p:txBody>
      </p:sp>
    </p:spTree>
    <p:extLst>
      <p:ext uri="{BB962C8B-B14F-4D97-AF65-F5344CB8AC3E}">
        <p14:creationId xmlns:p14="http://schemas.microsoft.com/office/powerpoint/2010/main" val="288764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835C-F6D4-133C-F061-57215DA34A5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8CD4D18-E21F-0B99-F08E-EDBECD6F43A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32A232D-24DE-4203-5C35-73D888E311C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84BAAC1-4325-E98F-18C5-C2A00B6FE67F}"/>
              </a:ext>
            </a:extLst>
          </p:cNvPr>
          <p:cNvSpPr>
            <a:spLocks noGrp="1"/>
          </p:cNvSpPr>
          <p:nvPr>
            <p:ph type="sldNum" sz="quarter" idx="5"/>
          </p:nvPr>
        </p:nvSpPr>
        <p:spPr/>
        <p:txBody>
          <a:bodyPr/>
          <a:lstStyle/>
          <a:p>
            <a:fld id="{4BFA4C14-447D-4F6F-9426-AAFD1CCF779D}" type="slidenum">
              <a:rPr lang="zh-TW" altLang="en-US" smtClean="0"/>
              <a:t>25</a:t>
            </a:fld>
            <a:endParaRPr lang="zh-TW" altLang="en-US"/>
          </a:p>
        </p:txBody>
      </p:sp>
    </p:spTree>
    <p:extLst>
      <p:ext uri="{BB962C8B-B14F-4D97-AF65-F5344CB8AC3E}">
        <p14:creationId xmlns:p14="http://schemas.microsoft.com/office/powerpoint/2010/main" val="1544082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F24B-1EB2-46CE-8E42-2935C265B68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3D51A9A-FA98-7CC4-E739-91317D44AFD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C181E05-B9D7-A8AA-2C47-AD41E438C68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E5355D6-6D7B-199A-DB11-8FB2503F7D9F}"/>
              </a:ext>
            </a:extLst>
          </p:cNvPr>
          <p:cNvSpPr>
            <a:spLocks noGrp="1"/>
          </p:cNvSpPr>
          <p:nvPr>
            <p:ph type="sldNum" sz="quarter" idx="5"/>
          </p:nvPr>
        </p:nvSpPr>
        <p:spPr/>
        <p:txBody>
          <a:bodyPr/>
          <a:lstStyle/>
          <a:p>
            <a:fld id="{4BFA4C14-447D-4F6F-9426-AAFD1CCF779D}" type="slidenum">
              <a:rPr lang="zh-TW" altLang="en-US" smtClean="0"/>
              <a:t>26</a:t>
            </a:fld>
            <a:endParaRPr lang="zh-TW" altLang="en-US"/>
          </a:p>
        </p:txBody>
      </p:sp>
    </p:spTree>
    <p:extLst>
      <p:ext uri="{BB962C8B-B14F-4D97-AF65-F5344CB8AC3E}">
        <p14:creationId xmlns:p14="http://schemas.microsoft.com/office/powerpoint/2010/main" val="118055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A8E5-A263-59B5-59B3-64815FED2F1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FA81D0A-B7D9-716E-CAB1-974CF654F00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D16AC01-F622-C98D-D002-DFB93A7906A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F56DCD5-9E14-0436-22B0-B74CBD915626}"/>
              </a:ext>
            </a:extLst>
          </p:cNvPr>
          <p:cNvSpPr>
            <a:spLocks noGrp="1"/>
          </p:cNvSpPr>
          <p:nvPr>
            <p:ph type="sldNum" sz="quarter" idx="5"/>
          </p:nvPr>
        </p:nvSpPr>
        <p:spPr/>
        <p:txBody>
          <a:bodyPr/>
          <a:lstStyle/>
          <a:p>
            <a:fld id="{4BFA4C14-447D-4F6F-9426-AAFD1CCF779D}" type="slidenum">
              <a:rPr lang="zh-TW" altLang="en-US" smtClean="0"/>
              <a:t>27</a:t>
            </a:fld>
            <a:endParaRPr lang="zh-TW" altLang="en-US"/>
          </a:p>
        </p:txBody>
      </p:sp>
    </p:spTree>
    <p:extLst>
      <p:ext uri="{BB962C8B-B14F-4D97-AF65-F5344CB8AC3E}">
        <p14:creationId xmlns:p14="http://schemas.microsoft.com/office/powerpoint/2010/main" val="1986900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3A1A5-EEDC-CFA7-8D71-F8022061C85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C17EF02-7CEE-E7F2-2730-B536EE66A9A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C7C6B13-D180-991F-ADE3-FF8EAA055EF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ECF99E5-EF39-F222-0001-F9400E276510}"/>
              </a:ext>
            </a:extLst>
          </p:cNvPr>
          <p:cNvSpPr>
            <a:spLocks noGrp="1"/>
          </p:cNvSpPr>
          <p:nvPr>
            <p:ph type="sldNum" sz="quarter" idx="5"/>
          </p:nvPr>
        </p:nvSpPr>
        <p:spPr/>
        <p:txBody>
          <a:bodyPr/>
          <a:lstStyle/>
          <a:p>
            <a:fld id="{4BFA4C14-447D-4F6F-9426-AAFD1CCF779D}" type="slidenum">
              <a:rPr lang="zh-TW" altLang="en-US" smtClean="0"/>
              <a:t>28</a:t>
            </a:fld>
            <a:endParaRPr lang="zh-TW" altLang="en-US"/>
          </a:p>
        </p:txBody>
      </p:sp>
    </p:spTree>
    <p:extLst>
      <p:ext uri="{BB962C8B-B14F-4D97-AF65-F5344CB8AC3E}">
        <p14:creationId xmlns:p14="http://schemas.microsoft.com/office/powerpoint/2010/main" val="176939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FA4C14-447D-4F6F-9426-AAFD1CCF779D}" type="slidenum">
              <a:rPr lang="zh-TW" altLang="en-US" smtClean="0"/>
              <a:t>2</a:t>
            </a:fld>
            <a:endParaRPr lang="zh-TW" altLang="en-US"/>
          </a:p>
        </p:txBody>
      </p:sp>
    </p:spTree>
    <p:extLst>
      <p:ext uri="{BB962C8B-B14F-4D97-AF65-F5344CB8AC3E}">
        <p14:creationId xmlns:p14="http://schemas.microsoft.com/office/powerpoint/2010/main" val="9015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B5494-76BA-8A94-48FA-71144E418D0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CBDC736-EF3A-A8DD-C05D-57835212311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D2D335F-3AA4-61F3-B40B-5CF67FB0BCF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48F7D37-9A25-C5D9-0957-57FE1BEC18CB}"/>
              </a:ext>
            </a:extLst>
          </p:cNvPr>
          <p:cNvSpPr>
            <a:spLocks noGrp="1"/>
          </p:cNvSpPr>
          <p:nvPr>
            <p:ph type="sldNum" sz="quarter" idx="5"/>
          </p:nvPr>
        </p:nvSpPr>
        <p:spPr/>
        <p:txBody>
          <a:bodyPr/>
          <a:lstStyle/>
          <a:p>
            <a:fld id="{4BFA4C14-447D-4F6F-9426-AAFD1CCF779D}" type="slidenum">
              <a:rPr lang="zh-TW" altLang="en-US" smtClean="0"/>
              <a:t>29</a:t>
            </a:fld>
            <a:endParaRPr lang="zh-TW" altLang="en-US"/>
          </a:p>
        </p:txBody>
      </p:sp>
    </p:spTree>
    <p:extLst>
      <p:ext uri="{BB962C8B-B14F-4D97-AF65-F5344CB8AC3E}">
        <p14:creationId xmlns:p14="http://schemas.microsoft.com/office/powerpoint/2010/main" val="219369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2F79-7B27-0598-7B16-0B0473EBF5F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A143A73-BD88-886C-AF2D-5AE0D4AFF4C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9B302E6-8892-C7D5-F666-4146BB45941D}"/>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AF1CECF-4EB5-CBCD-B07B-BCA6364917FC}"/>
              </a:ext>
            </a:extLst>
          </p:cNvPr>
          <p:cNvSpPr>
            <a:spLocks noGrp="1"/>
          </p:cNvSpPr>
          <p:nvPr>
            <p:ph type="sldNum" sz="quarter" idx="5"/>
          </p:nvPr>
        </p:nvSpPr>
        <p:spPr/>
        <p:txBody>
          <a:bodyPr/>
          <a:lstStyle/>
          <a:p>
            <a:fld id="{4BFA4C14-447D-4F6F-9426-AAFD1CCF779D}" type="slidenum">
              <a:rPr lang="zh-TW" altLang="en-US" smtClean="0"/>
              <a:t>3</a:t>
            </a:fld>
            <a:endParaRPr lang="zh-TW" altLang="en-US"/>
          </a:p>
        </p:txBody>
      </p:sp>
    </p:spTree>
    <p:extLst>
      <p:ext uri="{BB962C8B-B14F-4D97-AF65-F5344CB8AC3E}">
        <p14:creationId xmlns:p14="http://schemas.microsoft.com/office/powerpoint/2010/main" val="279920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2FDA-6D50-6D9D-B1E8-5704C052388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463379D-B1FB-2547-0C34-BA67D742A17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E6E8015-3465-D9DD-74CB-A577FE2CEA8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5E8635B-ECEC-3D6D-153C-8A47D9BEA9E6}"/>
              </a:ext>
            </a:extLst>
          </p:cNvPr>
          <p:cNvSpPr>
            <a:spLocks noGrp="1"/>
          </p:cNvSpPr>
          <p:nvPr>
            <p:ph type="sldNum" sz="quarter" idx="5"/>
          </p:nvPr>
        </p:nvSpPr>
        <p:spPr/>
        <p:txBody>
          <a:bodyPr/>
          <a:lstStyle/>
          <a:p>
            <a:fld id="{4BFA4C14-447D-4F6F-9426-AAFD1CCF779D}" type="slidenum">
              <a:rPr lang="zh-TW" altLang="en-US" smtClean="0"/>
              <a:t>4</a:t>
            </a:fld>
            <a:endParaRPr lang="zh-TW" altLang="en-US"/>
          </a:p>
        </p:txBody>
      </p:sp>
    </p:spTree>
    <p:extLst>
      <p:ext uri="{BB962C8B-B14F-4D97-AF65-F5344CB8AC3E}">
        <p14:creationId xmlns:p14="http://schemas.microsoft.com/office/powerpoint/2010/main" val="322325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B429-17A2-7929-0DF5-B58639640CC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CC8D4B3-8422-476D-7F34-0C5C83E3E61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8A04BFE-63B1-5C6C-E0F7-A64BD532D52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2518CFC-F910-DB53-FE31-649FB42B6556}"/>
              </a:ext>
            </a:extLst>
          </p:cNvPr>
          <p:cNvSpPr>
            <a:spLocks noGrp="1"/>
          </p:cNvSpPr>
          <p:nvPr>
            <p:ph type="sldNum" sz="quarter" idx="5"/>
          </p:nvPr>
        </p:nvSpPr>
        <p:spPr/>
        <p:txBody>
          <a:bodyPr/>
          <a:lstStyle/>
          <a:p>
            <a:fld id="{4BFA4C14-447D-4F6F-9426-AAFD1CCF779D}" type="slidenum">
              <a:rPr lang="zh-TW" altLang="en-US" smtClean="0"/>
              <a:t>5</a:t>
            </a:fld>
            <a:endParaRPr lang="zh-TW" altLang="en-US"/>
          </a:p>
        </p:txBody>
      </p:sp>
    </p:spTree>
    <p:extLst>
      <p:ext uri="{BB962C8B-B14F-4D97-AF65-F5344CB8AC3E}">
        <p14:creationId xmlns:p14="http://schemas.microsoft.com/office/powerpoint/2010/main" val="415203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D3AA-43DC-3584-F2DA-A38D4F0B483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EC33BB5-7669-920D-AAB3-29DA2C345BF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3316C3F-D53E-78D3-92A3-DB45AE14D641}"/>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C8385F7-3C60-5E9B-27CE-344FB08B14CE}"/>
              </a:ext>
            </a:extLst>
          </p:cNvPr>
          <p:cNvSpPr>
            <a:spLocks noGrp="1"/>
          </p:cNvSpPr>
          <p:nvPr>
            <p:ph type="sldNum" sz="quarter" idx="5"/>
          </p:nvPr>
        </p:nvSpPr>
        <p:spPr/>
        <p:txBody>
          <a:bodyPr/>
          <a:lstStyle/>
          <a:p>
            <a:fld id="{4BFA4C14-447D-4F6F-9426-AAFD1CCF779D}" type="slidenum">
              <a:rPr lang="zh-TW" altLang="en-US" smtClean="0"/>
              <a:t>6</a:t>
            </a:fld>
            <a:endParaRPr lang="zh-TW" altLang="en-US"/>
          </a:p>
        </p:txBody>
      </p:sp>
    </p:spTree>
    <p:extLst>
      <p:ext uri="{BB962C8B-B14F-4D97-AF65-F5344CB8AC3E}">
        <p14:creationId xmlns:p14="http://schemas.microsoft.com/office/powerpoint/2010/main" val="161370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3A64-0864-9627-7EE6-D8182B4ADC6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B7FF6ED-47A3-96C4-EB0B-D2FBFBC26C8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E84F9AD-E24E-6D19-9F9A-DC0E690771BD}"/>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1532DE1-7BE1-C012-3429-D33DAEE45C11}"/>
              </a:ext>
            </a:extLst>
          </p:cNvPr>
          <p:cNvSpPr>
            <a:spLocks noGrp="1"/>
          </p:cNvSpPr>
          <p:nvPr>
            <p:ph type="sldNum" sz="quarter" idx="5"/>
          </p:nvPr>
        </p:nvSpPr>
        <p:spPr/>
        <p:txBody>
          <a:bodyPr/>
          <a:lstStyle/>
          <a:p>
            <a:fld id="{4BFA4C14-447D-4F6F-9426-AAFD1CCF779D}" type="slidenum">
              <a:rPr lang="zh-TW" altLang="en-US" smtClean="0"/>
              <a:t>7</a:t>
            </a:fld>
            <a:endParaRPr lang="zh-TW" altLang="en-US"/>
          </a:p>
        </p:txBody>
      </p:sp>
    </p:spTree>
    <p:extLst>
      <p:ext uri="{BB962C8B-B14F-4D97-AF65-F5344CB8AC3E}">
        <p14:creationId xmlns:p14="http://schemas.microsoft.com/office/powerpoint/2010/main" val="194259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8EB0-BF32-387F-7B7C-9C798BEFC6E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B5B2BF8-0449-1BC9-E367-343BF434DB6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AED5D55-6AC2-13F4-709B-1E1FFFAC87E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4FF0C7E-20E1-F052-66D2-515F4C75E3BB}"/>
              </a:ext>
            </a:extLst>
          </p:cNvPr>
          <p:cNvSpPr>
            <a:spLocks noGrp="1"/>
          </p:cNvSpPr>
          <p:nvPr>
            <p:ph type="sldNum" sz="quarter" idx="5"/>
          </p:nvPr>
        </p:nvSpPr>
        <p:spPr/>
        <p:txBody>
          <a:bodyPr/>
          <a:lstStyle/>
          <a:p>
            <a:fld id="{4BFA4C14-447D-4F6F-9426-AAFD1CCF779D}" type="slidenum">
              <a:rPr lang="zh-TW" altLang="en-US" smtClean="0"/>
              <a:t>8</a:t>
            </a:fld>
            <a:endParaRPr lang="zh-TW" altLang="en-US"/>
          </a:p>
        </p:txBody>
      </p:sp>
    </p:spTree>
    <p:extLst>
      <p:ext uri="{BB962C8B-B14F-4D97-AF65-F5344CB8AC3E}">
        <p14:creationId xmlns:p14="http://schemas.microsoft.com/office/powerpoint/2010/main" val="3373343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9D021EC-D053-44C9-B515-E1F3040B5042}" type="datetime1">
              <a:rPr lang="zh-TW" altLang="en-US" smtClean="0"/>
              <a:t>2026/6/5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968135" y="6459785"/>
            <a:ext cx="1312025" cy="365125"/>
          </a:xfrm>
        </p:spPr>
        <p:txBody>
          <a:bodyPr/>
          <a:lstStyle/>
          <a:p>
            <a:fld id="{DD7BFE5A-9DF3-474D-B4DA-2758A4CD8DFE}"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圖片 9">
            <a:extLst>
              <a:ext uri="{FF2B5EF4-FFF2-40B4-BE49-F238E27FC236}">
                <a16:creationId xmlns:a16="http://schemas.microsoft.com/office/drawing/2014/main" id="{2C3171E1-7653-30F7-9F6E-75F9773F2514}"/>
              </a:ext>
            </a:extLst>
          </p:cNvPr>
          <p:cNvPicPr>
            <a:picLocks noChangeAspect="1"/>
          </p:cNvPicPr>
          <p:nvPr userDrawn="1"/>
        </p:nvPicPr>
        <p:blipFill>
          <a:blip r:embed="rId2"/>
          <a:stretch>
            <a:fillRect/>
          </a:stretch>
        </p:blipFill>
        <p:spPr>
          <a:xfrm>
            <a:off x="10477242" y="300801"/>
            <a:ext cx="1211871" cy="1229061"/>
          </a:xfrm>
          <a:prstGeom prst="rect">
            <a:avLst/>
          </a:prstGeom>
        </p:spPr>
      </p:pic>
    </p:spTree>
    <p:extLst>
      <p:ext uri="{BB962C8B-B14F-4D97-AF65-F5344CB8AC3E}">
        <p14:creationId xmlns:p14="http://schemas.microsoft.com/office/powerpoint/2010/main" val="384944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AFC07B9-9CA1-4D99-8CBD-539CA24EF8A8}" type="datetime1">
              <a:rPr lang="zh-TW" altLang="en-US" smtClean="0"/>
              <a:t>2026/6/5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303462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4F205C8-780C-4BB0-B32F-44FA4C63BA61}" type="datetime1">
              <a:rPr lang="zh-TW" altLang="en-US" smtClean="0"/>
              <a:t>2026/6/5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199540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2278DEA-4685-46B9-A415-E6B72C132336}" type="datetime1">
              <a:rPr lang="zh-TW" altLang="en-US" smtClean="0"/>
              <a:t>2026/6/5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253477" y="6459784"/>
            <a:ext cx="1312025" cy="365125"/>
          </a:xfrm>
        </p:spPr>
        <p:txBody>
          <a:bodyPr/>
          <a:lstStyle/>
          <a:p>
            <a:fld id="{DD7BFE5A-9DF3-474D-B4DA-2758A4CD8DFE}" type="slidenum">
              <a:rPr lang="zh-TW" altLang="en-US" smtClean="0"/>
              <a:t>‹#›</a:t>
            </a:fld>
            <a:endParaRPr lang="zh-TW" altLang="en-US"/>
          </a:p>
        </p:txBody>
      </p:sp>
      <p:pic>
        <p:nvPicPr>
          <p:cNvPr id="8" name="圖片 7">
            <a:extLst>
              <a:ext uri="{FF2B5EF4-FFF2-40B4-BE49-F238E27FC236}">
                <a16:creationId xmlns:a16="http://schemas.microsoft.com/office/drawing/2014/main" id="{2DB39D7D-420C-DDCE-2B69-0696FED8AEB3}"/>
              </a:ext>
            </a:extLst>
          </p:cNvPr>
          <p:cNvPicPr>
            <a:picLocks noChangeAspect="1"/>
          </p:cNvPicPr>
          <p:nvPr userDrawn="1"/>
        </p:nvPicPr>
        <p:blipFill>
          <a:blip r:embed="rId2"/>
          <a:stretch>
            <a:fillRect/>
          </a:stretch>
        </p:blipFill>
        <p:spPr>
          <a:xfrm>
            <a:off x="10488784" y="508299"/>
            <a:ext cx="1211871" cy="1229061"/>
          </a:xfrm>
          <a:prstGeom prst="rect">
            <a:avLst/>
          </a:prstGeom>
        </p:spPr>
      </p:pic>
    </p:spTree>
    <p:extLst>
      <p:ext uri="{BB962C8B-B14F-4D97-AF65-F5344CB8AC3E}">
        <p14:creationId xmlns:p14="http://schemas.microsoft.com/office/powerpoint/2010/main" val="331017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18530FB-39FC-45B2-BF10-415174911B37}" type="datetime1">
              <a:rPr lang="zh-TW" altLang="en-US" smtClean="0"/>
              <a:t>2026/6/5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899793" y="6459785"/>
            <a:ext cx="1312025" cy="365125"/>
          </a:xfrm>
        </p:spPr>
        <p:txBody>
          <a:bodyPr/>
          <a:lstStyle/>
          <a:p>
            <a:fld id="{DD7BFE5A-9DF3-474D-B4DA-2758A4CD8DFE}"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4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8FA6095-42B1-4139-BA57-73EA79A78AE6}" type="datetime1">
              <a:rPr lang="zh-TW" altLang="en-US" smtClean="0"/>
              <a:t>2026/6/5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321806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4421F45-F4E7-412C-8FB2-09FAE53B2836}" type="datetime1">
              <a:rPr lang="zh-TW" altLang="en-US" smtClean="0"/>
              <a:t>2026/6/5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419440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68207B2-DB1D-46BD-A624-BBBCFD645F28}" type="datetime1">
              <a:rPr lang="zh-TW" altLang="en-US" smtClean="0"/>
              <a:t>2026/6/5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D7BFE5A-9DF3-474D-B4DA-2758A4CD8DFE}" type="slidenum">
              <a:rPr lang="zh-TW" altLang="en-US" smtClean="0"/>
              <a:t>‹#›</a:t>
            </a:fld>
            <a:endParaRPr lang="zh-TW" altLang="en-US"/>
          </a:p>
        </p:txBody>
      </p:sp>
      <p:pic>
        <p:nvPicPr>
          <p:cNvPr id="6" name="圖片 5">
            <a:extLst>
              <a:ext uri="{FF2B5EF4-FFF2-40B4-BE49-F238E27FC236}">
                <a16:creationId xmlns:a16="http://schemas.microsoft.com/office/drawing/2014/main" id="{811EF1DD-E50A-9247-35D8-8FFC50495100}"/>
              </a:ext>
            </a:extLst>
          </p:cNvPr>
          <p:cNvPicPr>
            <a:picLocks noChangeAspect="1"/>
          </p:cNvPicPr>
          <p:nvPr userDrawn="1"/>
        </p:nvPicPr>
        <p:blipFill>
          <a:blip r:embed="rId2"/>
          <a:stretch>
            <a:fillRect/>
          </a:stretch>
        </p:blipFill>
        <p:spPr>
          <a:xfrm>
            <a:off x="10488784" y="462166"/>
            <a:ext cx="1211871" cy="1229061"/>
          </a:xfrm>
          <a:prstGeom prst="rect">
            <a:avLst/>
          </a:prstGeom>
        </p:spPr>
      </p:pic>
    </p:spTree>
    <p:extLst>
      <p:ext uri="{BB962C8B-B14F-4D97-AF65-F5344CB8AC3E}">
        <p14:creationId xmlns:p14="http://schemas.microsoft.com/office/powerpoint/2010/main" val="171759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7" name="Date Placeholder 6"/>
          <p:cNvSpPr>
            <a:spLocks noGrp="1"/>
          </p:cNvSpPr>
          <p:nvPr>
            <p:ph type="dt" sz="half" idx="10"/>
          </p:nvPr>
        </p:nvSpPr>
        <p:spPr/>
        <p:txBody>
          <a:bodyPr/>
          <a:lstStyle/>
          <a:p>
            <a:fld id="{730558F5-C1B2-47DF-BE10-4BDCBA01FC4F}" type="datetime1">
              <a:rPr lang="zh-TW" altLang="en-US" smtClean="0"/>
              <a:t>2026/6/5</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a:xfrm>
            <a:off x="9279356" y="6459785"/>
            <a:ext cx="1312025" cy="365125"/>
          </a:xfrm>
        </p:spPr>
        <p:txBody>
          <a:bodyPr/>
          <a:lstStyle/>
          <a:p>
            <a:fld id="{DD7BFE5A-9DF3-474D-B4DA-2758A4CD8DFE}" type="slidenum">
              <a:rPr lang="zh-TW" altLang="en-US" smtClean="0"/>
              <a:t>‹#›</a:t>
            </a:fld>
            <a:endParaRPr lang="zh-TW" altLang="en-US"/>
          </a:p>
        </p:txBody>
      </p:sp>
      <p:pic>
        <p:nvPicPr>
          <p:cNvPr id="2" name="圖片 1">
            <a:extLst>
              <a:ext uri="{FF2B5EF4-FFF2-40B4-BE49-F238E27FC236}">
                <a16:creationId xmlns:a16="http://schemas.microsoft.com/office/drawing/2014/main" id="{892CC55E-6AA3-B9F0-DC41-7FE2E1784C41}"/>
              </a:ext>
            </a:extLst>
          </p:cNvPr>
          <p:cNvPicPr>
            <a:picLocks noChangeAspect="1"/>
          </p:cNvPicPr>
          <p:nvPr userDrawn="1"/>
        </p:nvPicPr>
        <p:blipFill>
          <a:blip r:embed="rId2"/>
          <a:stretch>
            <a:fillRect/>
          </a:stretch>
        </p:blipFill>
        <p:spPr>
          <a:xfrm>
            <a:off x="10483406" y="402999"/>
            <a:ext cx="1211871" cy="1229061"/>
          </a:xfrm>
          <a:prstGeom prst="rect">
            <a:avLst/>
          </a:prstGeom>
        </p:spPr>
      </p:pic>
    </p:spTree>
    <p:extLst>
      <p:ext uri="{BB962C8B-B14F-4D97-AF65-F5344CB8AC3E}">
        <p14:creationId xmlns:p14="http://schemas.microsoft.com/office/powerpoint/2010/main" val="22231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3E8F96-5A3E-4667-8C6F-50BA8B91C333}" type="datetime1">
              <a:rPr lang="zh-TW" altLang="en-US" smtClean="0"/>
              <a:t>2026/6/5</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412249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77601BA-55C7-451D-926D-18BDA3136981}" type="datetime1">
              <a:rPr lang="zh-TW" altLang="en-US" smtClean="0"/>
              <a:t>2026/6/5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7BFE5A-9DF3-474D-B4DA-2758A4CD8DFE}" type="slidenum">
              <a:rPr lang="zh-TW" altLang="en-US" smtClean="0"/>
              <a:t>‹#›</a:t>
            </a:fld>
            <a:endParaRPr lang="zh-TW" altLang="en-US"/>
          </a:p>
        </p:txBody>
      </p:sp>
    </p:spTree>
    <p:extLst>
      <p:ext uri="{BB962C8B-B14F-4D97-AF65-F5344CB8AC3E}">
        <p14:creationId xmlns:p14="http://schemas.microsoft.com/office/powerpoint/2010/main" val="273046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E19AE0-E055-46FD-AF7E-BF251F87450A}" type="datetime1">
              <a:rPr lang="zh-TW" altLang="en-US" smtClean="0"/>
              <a:t>2026/6/5</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7BFE5A-9DF3-474D-B4DA-2758A4CD8DFE}"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743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F4C667-7512-4745-815B-8D9F31A975C7}"/>
              </a:ext>
            </a:extLst>
          </p:cNvPr>
          <p:cNvSpPr>
            <a:spLocks noGrp="1"/>
          </p:cNvSpPr>
          <p:nvPr>
            <p:ph type="ctrTitle"/>
          </p:nvPr>
        </p:nvSpPr>
        <p:spPr>
          <a:xfrm>
            <a:off x="1156138" y="619300"/>
            <a:ext cx="10058400" cy="3566160"/>
          </a:xfrm>
        </p:spPr>
        <p:txBody>
          <a:bodyPr/>
          <a:lstStyle/>
          <a:p>
            <a:r>
              <a:rPr lang="en-US" altLang="zh-TW" dirty="0"/>
              <a:t>ADSP</a:t>
            </a:r>
            <a:r>
              <a:rPr lang="zh-TW" altLang="en-US" dirty="0"/>
              <a:t> </a:t>
            </a:r>
            <a:r>
              <a:rPr lang="en-US" altLang="zh-TW" dirty="0"/>
              <a:t>Final Report</a:t>
            </a:r>
            <a:r>
              <a:rPr lang="zh-TW" altLang="en-US" dirty="0"/>
              <a:t> </a:t>
            </a:r>
          </a:p>
        </p:txBody>
      </p:sp>
      <p:sp>
        <p:nvSpPr>
          <p:cNvPr id="6" name="文字方塊 5">
            <a:extLst>
              <a:ext uri="{FF2B5EF4-FFF2-40B4-BE49-F238E27FC236}">
                <a16:creationId xmlns:a16="http://schemas.microsoft.com/office/drawing/2014/main" id="{FFD5F411-CC01-5026-4D43-718B92C39C7A}"/>
              </a:ext>
            </a:extLst>
          </p:cNvPr>
          <p:cNvSpPr txBox="1"/>
          <p:nvPr/>
        </p:nvSpPr>
        <p:spPr>
          <a:xfrm>
            <a:off x="1156138" y="4550979"/>
            <a:ext cx="10058400" cy="523220"/>
          </a:xfrm>
          <a:prstGeom prst="rect">
            <a:avLst/>
          </a:prstGeom>
          <a:noFill/>
        </p:spPr>
        <p:txBody>
          <a:bodyPr wrap="square" rtlCol="0">
            <a:spAutoFit/>
          </a:bodyPr>
          <a:lstStyle/>
          <a:p>
            <a:r>
              <a:rPr lang="en-US" altLang="zh-TW" sz="2800" dirty="0"/>
              <a:t>Presenter: </a:t>
            </a:r>
            <a:r>
              <a:rPr lang="zh-TW" altLang="en-US" sz="2800" dirty="0"/>
              <a:t>余旻達</a:t>
            </a:r>
            <a:endParaRPr lang="en-US" altLang="zh-TW" sz="2800" dirty="0"/>
          </a:p>
        </p:txBody>
      </p:sp>
    </p:spTree>
    <p:extLst>
      <p:ext uri="{BB962C8B-B14F-4D97-AF65-F5344CB8AC3E}">
        <p14:creationId xmlns:p14="http://schemas.microsoft.com/office/powerpoint/2010/main" val="1443184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FC49-A086-4A97-CDBD-E1044A129C0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D58820F-18A6-659E-A822-738E62AACACD}"/>
              </a:ext>
            </a:extLst>
          </p:cNvPr>
          <p:cNvSpPr>
            <a:spLocks noGrp="1"/>
          </p:cNvSpPr>
          <p:nvPr>
            <p:ph type="title"/>
          </p:nvPr>
        </p:nvSpPr>
        <p:spPr/>
        <p:txBody>
          <a:bodyPr/>
          <a:lstStyle/>
          <a:p>
            <a:r>
              <a:rPr lang="en-US" altLang="zh-TW" dirty="0"/>
              <a:t>Evaluation Metrics</a:t>
            </a:r>
            <a:endParaRPr lang="zh-TW" altLang="en-US" dirty="0"/>
          </a:p>
        </p:txBody>
      </p:sp>
      <p:sp>
        <p:nvSpPr>
          <p:cNvPr id="3" name="內容版面配置區 2">
            <a:extLst>
              <a:ext uri="{FF2B5EF4-FFF2-40B4-BE49-F238E27FC236}">
                <a16:creationId xmlns:a16="http://schemas.microsoft.com/office/drawing/2014/main" id="{1E4ED505-F502-D249-D64A-1F81413996FE}"/>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2DB7E24F-AAD8-461B-BAB5-9C64F6425315}"/>
              </a:ext>
            </a:extLst>
          </p:cNvPr>
          <p:cNvSpPr>
            <a:spLocks noGrp="1"/>
          </p:cNvSpPr>
          <p:nvPr>
            <p:ph type="sldNum" sz="quarter" idx="12"/>
          </p:nvPr>
        </p:nvSpPr>
        <p:spPr/>
        <p:txBody>
          <a:bodyPr/>
          <a:lstStyle/>
          <a:p>
            <a:fld id="{DD7BFE5A-9DF3-474D-B4DA-2758A4CD8DFE}" type="slidenum">
              <a:rPr lang="zh-TW" altLang="en-US" smtClean="0"/>
              <a:t>9</a:t>
            </a:fld>
            <a:endParaRPr lang="zh-TW" altLang="en-US"/>
          </a:p>
        </p:txBody>
      </p:sp>
      <p:sp>
        <p:nvSpPr>
          <p:cNvPr id="7" name="文字方塊 6">
            <a:extLst>
              <a:ext uri="{FF2B5EF4-FFF2-40B4-BE49-F238E27FC236}">
                <a16:creationId xmlns:a16="http://schemas.microsoft.com/office/drawing/2014/main" id="{1EBB9C28-B12C-30E8-CD54-E0668C7DA80E}"/>
              </a:ext>
            </a:extLst>
          </p:cNvPr>
          <p:cNvSpPr txBox="1"/>
          <p:nvPr/>
        </p:nvSpPr>
        <p:spPr>
          <a:xfrm>
            <a:off x="1156915" y="2089511"/>
            <a:ext cx="8978348" cy="193899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PESQ (speech quality)</a:t>
            </a:r>
          </a:p>
          <a:p>
            <a:pPr marL="342900" indent="-342900">
              <a:buFont typeface="Arial" panose="020B0604020202020204" pitchFamily="34" charset="0"/>
              <a:buChar char="•"/>
            </a:pPr>
            <a:r>
              <a:rPr lang="en-US" altLang="zh-TW" sz="2400" dirty="0"/>
              <a:t>CSIG (speech distortion)</a:t>
            </a:r>
          </a:p>
          <a:p>
            <a:pPr marL="342900" indent="-342900">
              <a:buFont typeface="Arial" panose="020B0604020202020204" pitchFamily="34" charset="0"/>
              <a:buChar char="•"/>
            </a:pPr>
            <a:r>
              <a:rPr lang="en-US" altLang="zh-TW" sz="2400" dirty="0"/>
              <a:t>CBAK (noise intrusiveness)</a:t>
            </a:r>
          </a:p>
          <a:p>
            <a:pPr marL="342900" indent="-342900">
              <a:buFont typeface="Arial" panose="020B0604020202020204" pitchFamily="34" charset="0"/>
              <a:buChar char="•"/>
            </a:pPr>
            <a:r>
              <a:rPr lang="en-US" altLang="zh-TW" sz="2400" dirty="0"/>
              <a:t>COVL (overall quality)</a:t>
            </a:r>
          </a:p>
          <a:p>
            <a:pPr marL="742950" lvl="1" indent="-28575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39AE8A0F-A175-7331-8DE5-5CAE5694DFD9}"/>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486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896C-1950-DEFC-0B2E-CFB0C94E907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D5027B9-FA52-77AA-EA0C-72D820538E92}"/>
              </a:ext>
            </a:extLst>
          </p:cNvPr>
          <p:cNvSpPr>
            <a:spLocks noGrp="1"/>
          </p:cNvSpPr>
          <p:nvPr>
            <p:ph type="title"/>
          </p:nvPr>
        </p:nvSpPr>
        <p:spPr/>
        <p:txBody>
          <a:bodyPr/>
          <a:lstStyle/>
          <a:p>
            <a:r>
              <a:rPr lang="en-US" altLang="zh-TW" dirty="0"/>
              <a:t>Results</a:t>
            </a:r>
            <a:endParaRPr lang="zh-TW" altLang="en-US" dirty="0"/>
          </a:p>
        </p:txBody>
      </p:sp>
      <p:sp>
        <p:nvSpPr>
          <p:cNvPr id="3" name="內容版面配置區 2">
            <a:extLst>
              <a:ext uri="{FF2B5EF4-FFF2-40B4-BE49-F238E27FC236}">
                <a16:creationId xmlns:a16="http://schemas.microsoft.com/office/drawing/2014/main" id="{95A07598-47E3-2ADE-4161-D665256EC35A}"/>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9D75C75E-5548-5CA9-814C-DA3ED3922C8A}"/>
              </a:ext>
            </a:extLst>
          </p:cNvPr>
          <p:cNvSpPr>
            <a:spLocks noGrp="1"/>
          </p:cNvSpPr>
          <p:nvPr>
            <p:ph type="sldNum" sz="quarter" idx="12"/>
          </p:nvPr>
        </p:nvSpPr>
        <p:spPr/>
        <p:txBody>
          <a:bodyPr/>
          <a:lstStyle/>
          <a:p>
            <a:fld id="{DD7BFE5A-9DF3-474D-B4DA-2758A4CD8DFE}" type="slidenum">
              <a:rPr lang="zh-TW" altLang="en-US" smtClean="0"/>
              <a:t>10</a:t>
            </a:fld>
            <a:endParaRPr lang="zh-TW" altLang="en-US"/>
          </a:p>
        </p:txBody>
      </p:sp>
      <p:sp>
        <p:nvSpPr>
          <p:cNvPr id="7" name="文字方塊 6">
            <a:extLst>
              <a:ext uri="{FF2B5EF4-FFF2-40B4-BE49-F238E27FC236}">
                <a16:creationId xmlns:a16="http://schemas.microsoft.com/office/drawing/2014/main" id="{413138E3-DF3A-9EE6-2A71-CA4AC6824571}"/>
              </a:ext>
            </a:extLst>
          </p:cNvPr>
          <p:cNvSpPr txBox="1"/>
          <p:nvPr/>
        </p:nvSpPr>
        <p:spPr>
          <a:xfrm>
            <a:off x="1170167" y="2076259"/>
            <a:ext cx="8978348" cy="1938992"/>
          </a:xfrm>
          <a:prstGeom prst="rect">
            <a:avLst/>
          </a:prstGeom>
          <a:noFill/>
        </p:spPr>
        <p:txBody>
          <a:bodyPr wrap="square" rtlCol="0">
            <a:spAutoFit/>
          </a:bodyPr>
          <a:lstStyle/>
          <a:p>
            <a:r>
              <a:rPr lang="en-US" altLang="zh-TW" sz="2400" dirty="0"/>
              <a:t>Performance Comparison</a:t>
            </a:r>
          </a:p>
          <a:p>
            <a:pPr marL="342900" indent="-342900">
              <a:buFont typeface="Arial" panose="020B0604020202020204" pitchFamily="34" charset="0"/>
              <a:buChar char="•"/>
            </a:pPr>
            <a:r>
              <a:rPr lang="en-US" altLang="zh-TW" sz="2400" dirty="0"/>
              <a:t>Proposed method improves PESQ by ~0.15</a:t>
            </a:r>
          </a:p>
          <a:p>
            <a:pPr marL="342900" indent="-342900">
              <a:buFont typeface="Arial" panose="020B0604020202020204" pitchFamily="34" charset="0"/>
              <a:buChar char="•"/>
            </a:pPr>
            <a:r>
              <a:rPr lang="en-US" altLang="zh-TW" sz="2400" dirty="0"/>
              <a:t>Better speech detail recovery</a:t>
            </a:r>
          </a:p>
          <a:p>
            <a:pPr marL="342900" indent="-342900">
              <a:buFont typeface="Arial" panose="020B0604020202020204" pitchFamily="34" charset="0"/>
              <a:buChar char="•"/>
            </a:pPr>
            <a:r>
              <a:rPr lang="en-US" altLang="zh-TW" sz="2400" dirty="0"/>
              <a:t>Similar parameter size to stacked model</a:t>
            </a:r>
          </a:p>
          <a:p>
            <a:pPr marL="742950" lvl="1" indent="-28575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C9CEF4D5-6CE0-EB42-F099-20D1B80E4312}"/>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descr="The table presents numerical results comparing different speech enhancement systems, with values indicating their performance in various conditions.&#10;&#10;AI 產生的內容可能不正確。">
            <a:extLst>
              <a:ext uri="{FF2B5EF4-FFF2-40B4-BE49-F238E27FC236}">
                <a16:creationId xmlns:a16="http://schemas.microsoft.com/office/drawing/2014/main" id="{7AF704FF-A27E-FD86-2867-79F7C4C0BA52}"/>
              </a:ext>
            </a:extLst>
          </p:cNvPr>
          <p:cNvPicPr>
            <a:picLocks noChangeAspect="1"/>
          </p:cNvPicPr>
          <p:nvPr/>
        </p:nvPicPr>
        <p:blipFill>
          <a:blip r:embed="rId3"/>
          <a:stretch>
            <a:fillRect/>
          </a:stretch>
        </p:blipFill>
        <p:spPr>
          <a:xfrm>
            <a:off x="1097280" y="3673444"/>
            <a:ext cx="5537275" cy="2195650"/>
          </a:xfrm>
          <a:prstGeom prst="rect">
            <a:avLst/>
          </a:prstGeom>
        </p:spPr>
      </p:pic>
    </p:spTree>
    <p:extLst>
      <p:ext uri="{BB962C8B-B14F-4D97-AF65-F5344CB8AC3E}">
        <p14:creationId xmlns:p14="http://schemas.microsoft.com/office/powerpoint/2010/main" val="35236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C133-B8CB-18AC-99A8-2FF0FE520A5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8121E33-8CF9-5B53-EAC8-3BC162B178FE}"/>
              </a:ext>
            </a:extLst>
          </p:cNvPr>
          <p:cNvSpPr>
            <a:spLocks noGrp="1"/>
          </p:cNvSpPr>
          <p:nvPr>
            <p:ph type="title"/>
          </p:nvPr>
        </p:nvSpPr>
        <p:spPr/>
        <p:txBody>
          <a:bodyPr/>
          <a:lstStyle/>
          <a:p>
            <a:r>
              <a:rPr lang="en-US" altLang="zh-TW" dirty="0"/>
              <a:t>Effect of Decomposition Number</a:t>
            </a:r>
            <a:endParaRPr lang="zh-TW" altLang="en-US" dirty="0"/>
          </a:p>
        </p:txBody>
      </p:sp>
      <p:sp>
        <p:nvSpPr>
          <p:cNvPr id="3" name="內容版面配置區 2">
            <a:extLst>
              <a:ext uri="{FF2B5EF4-FFF2-40B4-BE49-F238E27FC236}">
                <a16:creationId xmlns:a16="http://schemas.microsoft.com/office/drawing/2014/main" id="{329BE547-6D70-5C13-DC45-AEB33E4A49A5}"/>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3A9CEC1A-BD14-11D1-A0F0-84FBEA50C5BB}"/>
              </a:ext>
            </a:extLst>
          </p:cNvPr>
          <p:cNvSpPr>
            <a:spLocks noGrp="1"/>
          </p:cNvSpPr>
          <p:nvPr>
            <p:ph type="sldNum" sz="quarter" idx="12"/>
          </p:nvPr>
        </p:nvSpPr>
        <p:spPr/>
        <p:txBody>
          <a:bodyPr/>
          <a:lstStyle/>
          <a:p>
            <a:fld id="{DD7BFE5A-9DF3-474D-B4DA-2758A4CD8DFE}" type="slidenum">
              <a:rPr lang="zh-TW" altLang="en-US" smtClean="0"/>
              <a:t>11</a:t>
            </a:fld>
            <a:endParaRPr lang="zh-TW" altLang="en-US"/>
          </a:p>
        </p:txBody>
      </p:sp>
      <p:sp>
        <p:nvSpPr>
          <p:cNvPr id="7" name="文字方塊 6">
            <a:extLst>
              <a:ext uri="{FF2B5EF4-FFF2-40B4-BE49-F238E27FC236}">
                <a16:creationId xmlns:a16="http://schemas.microsoft.com/office/drawing/2014/main" id="{870DB3BE-D86C-480A-B3F5-8905E671C88A}"/>
              </a:ext>
            </a:extLst>
          </p:cNvPr>
          <p:cNvSpPr txBox="1"/>
          <p:nvPr/>
        </p:nvSpPr>
        <p:spPr>
          <a:xfrm>
            <a:off x="1170167" y="2076259"/>
            <a:ext cx="8978348" cy="1938992"/>
          </a:xfrm>
          <a:prstGeom prst="rect">
            <a:avLst/>
          </a:prstGeom>
          <a:noFill/>
        </p:spPr>
        <p:txBody>
          <a:bodyPr wrap="square" rtlCol="0">
            <a:spAutoFit/>
          </a:bodyPr>
          <a:lstStyle/>
          <a:p>
            <a:r>
              <a:rPr lang="en-US" altLang="zh-TW" sz="2400" dirty="0"/>
              <a:t>Effect of Decomposition Number</a:t>
            </a:r>
          </a:p>
          <a:p>
            <a:pPr marL="342900" indent="-342900">
              <a:buFont typeface="Arial" panose="020B0604020202020204" pitchFamily="34" charset="0"/>
              <a:buChar char="•"/>
            </a:pPr>
            <a:r>
              <a:rPr lang="en-US" altLang="zh-TW" sz="2400" dirty="0"/>
              <a:t>Too small → insufficient speech highlighting</a:t>
            </a:r>
          </a:p>
          <a:p>
            <a:pPr marL="342900" indent="-342900">
              <a:buFont typeface="Arial" panose="020B0604020202020204" pitchFamily="34" charset="0"/>
              <a:buChar char="•"/>
            </a:pPr>
            <a:r>
              <a:rPr lang="en-US" altLang="zh-TW" sz="2400" dirty="0"/>
              <a:t>Too large → fragmented features</a:t>
            </a:r>
          </a:p>
          <a:p>
            <a:pPr marL="342900" indent="-342900">
              <a:buFont typeface="Arial" panose="020B0604020202020204" pitchFamily="34" charset="0"/>
              <a:buChar char="•"/>
            </a:pPr>
            <a:r>
              <a:rPr lang="en-US" altLang="zh-TW" sz="2400" dirty="0"/>
              <a:t>Best around 30–70</a:t>
            </a:r>
          </a:p>
          <a:p>
            <a:endParaRPr lang="en-US" altLang="zh-TW" sz="2400" dirty="0"/>
          </a:p>
        </p:txBody>
      </p:sp>
      <p:sp>
        <p:nvSpPr>
          <p:cNvPr id="5" name="Rectangle 1">
            <a:extLst>
              <a:ext uri="{FF2B5EF4-FFF2-40B4-BE49-F238E27FC236}">
                <a16:creationId xmlns:a16="http://schemas.microsoft.com/office/drawing/2014/main" id="{91E42901-05F2-DA66-0199-DB6D2544B6BF}"/>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9" name="圖片 8" descr="The diagram presents a comparative analysis of different measures (PESQ, CSIG, COVL, and CBAK) across various decomposition numbers, depicted through red, blue, and black lines.&#10;&#10;AI 產生的內容可能不正確。">
            <a:extLst>
              <a:ext uri="{FF2B5EF4-FFF2-40B4-BE49-F238E27FC236}">
                <a16:creationId xmlns:a16="http://schemas.microsoft.com/office/drawing/2014/main" id="{5BC3B2B9-F157-252F-74F3-991DB948CFEF}"/>
              </a:ext>
            </a:extLst>
          </p:cNvPr>
          <p:cNvPicPr>
            <a:picLocks noChangeAspect="1"/>
          </p:cNvPicPr>
          <p:nvPr/>
        </p:nvPicPr>
        <p:blipFill>
          <a:blip r:embed="rId3"/>
          <a:stretch>
            <a:fillRect/>
          </a:stretch>
        </p:blipFill>
        <p:spPr>
          <a:xfrm>
            <a:off x="1170167" y="3566981"/>
            <a:ext cx="8514522" cy="2532638"/>
          </a:xfrm>
          <a:prstGeom prst="rect">
            <a:avLst/>
          </a:prstGeom>
        </p:spPr>
      </p:pic>
    </p:spTree>
    <p:extLst>
      <p:ext uri="{BB962C8B-B14F-4D97-AF65-F5344CB8AC3E}">
        <p14:creationId xmlns:p14="http://schemas.microsoft.com/office/powerpoint/2010/main" val="262847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BF21-35C4-828D-AE71-A30F51828D9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AD136B7-ACC3-14E9-C4D6-542FAD064C4E}"/>
              </a:ext>
            </a:extLst>
          </p:cNvPr>
          <p:cNvSpPr>
            <a:spLocks noGrp="1"/>
          </p:cNvSpPr>
          <p:nvPr>
            <p:ph type="title"/>
          </p:nvPr>
        </p:nvSpPr>
        <p:spPr/>
        <p:txBody>
          <a:bodyPr/>
          <a:lstStyle/>
          <a:p>
            <a:r>
              <a:rPr lang="en-US" altLang="zh-TW" dirty="0"/>
              <a:t>Feature Map Analysis</a:t>
            </a:r>
            <a:endParaRPr lang="zh-TW" altLang="en-US" dirty="0"/>
          </a:p>
        </p:txBody>
      </p:sp>
      <p:sp>
        <p:nvSpPr>
          <p:cNvPr id="3" name="內容版面配置區 2">
            <a:extLst>
              <a:ext uri="{FF2B5EF4-FFF2-40B4-BE49-F238E27FC236}">
                <a16:creationId xmlns:a16="http://schemas.microsoft.com/office/drawing/2014/main" id="{88F9D24E-45F6-139A-F856-4E8B5C6A2DBD}"/>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54B10B73-8138-2470-47C1-185C5C44CB77}"/>
              </a:ext>
            </a:extLst>
          </p:cNvPr>
          <p:cNvSpPr>
            <a:spLocks noGrp="1"/>
          </p:cNvSpPr>
          <p:nvPr>
            <p:ph type="sldNum" sz="quarter" idx="12"/>
          </p:nvPr>
        </p:nvSpPr>
        <p:spPr/>
        <p:txBody>
          <a:bodyPr/>
          <a:lstStyle/>
          <a:p>
            <a:fld id="{DD7BFE5A-9DF3-474D-B4DA-2758A4CD8DFE}" type="slidenum">
              <a:rPr lang="zh-TW" altLang="en-US" smtClean="0"/>
              <a:t>12</a:t>
            </a:fld>
            <a:endParaRPr lang="zh-TW" altLang="en-US"/>
          </a:p>
        </p:txBody>
      </p:sp>
      <p:sp>
        <p:nvSpPr>
          <p:cNvPr id="7" name="文字方塊 6">
            <a:extLst>
              <a:ext uri="{FF2B5EF4-FFF2-40B4-BE49-F238E27FC236}">
                <a16:creationId xmlns:a16="http://schemas.microsoft.com/office/drawing/2014/main" id="{B1A4040C-93ED-5DC5-F11E-798D3415CB7E}"/>
              </a:ext>
            </a:extLst>
          </p:cNvPr>
          <p:cNvSpPr txBox="1"/>
          <p:nvPr/>
        </p:nvSpPr>
        <p:spPr>
          <a:xfrm>
            <a:off x="1170167" y="2076259"/>
            <a:ext cx="8978348" cy="1569660"/>
          </a:xfrm>
          <a:prstGeom prst="rect">
            <a:avLst/>
          </a:prstGeom>
          <a:noFill/>
        </p:spPr>
        <p:txBody>
          <a:bodyPr wrap="square" rtlCol="0">
            <a:spAutoFit/>
          </a:bodyPr>
          <a:lstStyle/>
          <a:p>
            <a:r>
              <a:rPr lang="en-US" altLang="zh-TW" sz="2400" dirty="0"/>
              <a:t>Feature Map Visualization</a:t>
            </a:r>
          </a:p>
          <a:p>
            <a:pPr marL="342900" indent="-342900">
              <a:buFont typeface="Arial" panose="020B0604020202020204" pitchFamily="34" charset="0"/>
              <a:buChar char="•"/>
            </a:pPr>
            <a:r>
              <a:rPr lang="en-US" altLang="zh-TW" sz="2400" dirty="0"/>
              <a:t>Less noise activation</a:t>
            </a:r>
          </a:p>
          <a:p>
            <a:pPr marL="342900" indent="-342900">
              <a:buFont typeface="Arial" panose="020B0604020202020204" pitchFamily="34" charset="0"/>
              <a:buChar char="•"/>
            </a:pPr>
            <a:r>
              <a:rPr lang="en-US" altLang="zh-TW" sz="2400" dirty="0"/>
              <a:t>Clear speech regions</a:t>
            </a:r>
          </a:p>
          <a:p>
            <a:pPr marL="342900" indent="-342900">
              <a:buFont typeface="Arial" panose="020B0604020202020204" pitchFamily="34" charset="0"/>
              <a:buChar char="•"/>
            </a:pPr>
            <a:r>
              <a:rPr lang="en-US" altLang="zh-TW" sz="2400" dirty="0"/>
              <a:t>Better high-frequency preservation</a:t>
            </a:r>
          </a:p>
        </p:txBody>
      </p:sp>
      <p:sp>
        <p:nvSpPr>
          <p:cNvPr id="5" name="Rectangle 1">
            <a:extLst>
              <a:ext uri="{FF2B5EF4-FFF2-40B4-BE49-F238E27FC236}">
                <a16:creationId xmlns:a16="http://schemas.microsoft.com/office/drawing/2014/main" id="{D8B05B83-95C6-4B00-D011-AF3673722C70}"/>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descr="The image depicts a series of bar graphs comparing selected feature maps of a baseline Conditional Random Field (CRN) model and a proposed decomposition method.&#10;&#10;AI 產生的內容可能不正確。">
            <a:extLst>
              <a:ext uri="{FF2B5EF4-FFF2-40B4-BE49-F238E27FC236}">
                <a16:creationId xmlns:a16="http://schemas.microsoft.com/office/drawing/2014/main" id="{ABAB92F7-CD43-7CD6-0AFB-66EA3F2AE12C}"/>
              </a:ext>
            </a:extLst>
          </p:cNvPr>
          <p:cNvPicPr>
            <a:picLocks noChangeAspect="1"/>
          </p:cNvPicPr>
          <p:nvPr/>
        </p:nvPicPr>
        <p:blipFill>
          <a:blip r:embed="rId3"/>
          <a:stretch>
            <a:fillRect/>
          </a:stretch>
        </p:blipFill>
        <p:spPr>
          <a:xfrm>
            <a:off x="6771729" y="2126974"/>
            <a:ext cx="4746036" cy="3790121"/>
          </a:xfrm>
          <a:prstGeom prst="rect">
            <a:avLst/>
          </a:prstGeom>
        </p:spPr>
      </p:pic>
    </p:spTree>
    <p:extLst>
      <p:ext uri="{BB962C8B-B14F-4D97-AF65-F5344CB8AC3E}">
        <p14:creationId xmlns:p14="http://schemas.microsoft.com/office/powerpoint/2010/main" val="119017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54A4-00DF-0509-A024-31B31354513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A026B1F-EE59-88C3-F01D-2DA3A2CACE54}"/>
              </a:ext>
            </a:extLst>
          </p:cNvPr>
          <p:cNvSpPr>
            <a:spLocks noGrp="1"/>
          </p:cNvSpPr>
          <p:nvPr>
            <p:ph type="title"/>
          </p:nvPr>
        </p:nvSpPr>
        <p:spPr/>
        <p:txBody>
          <a:bodyPr/>
          <a:lstStyle/>
          <a:p>
            <a:r>
              <a:rPr lang="en-US" altLang="zh-TW" dirty="0"/>
              <a:t>Advantages</a:t>
            </a:r>
            <a:endParaRPr lang="zh-TW" altLang="en-US" dirty="0"/>
          </a:p>
        </p:txBody>
      </p:sp>
      <p:sp>
        <p:nvSpPr>
          <p:cNvPr id="3" name="內容版面配置區 2">
            <a:extLst>
              <a:ext uri="{FF2B5EF4-FFF2-40B4-BE49-F238E27FC236}">
                <a16:creationId xmlns:a16="http://schemas.microsoft.com/office/drawing/2014/main" id="{738482AA-51CA-13F4-D6BA-2AF64A2891D1}"/>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257B2CB4-A329-74B9-35BC-6020A100C0EE}"/>
              </a:ext>
            </a:extLst>
          </p:cNvPr>
          <p:cNvSpPr>
            <a:spLocks noGrp="1"/>
          </p:cNvSpPr>
          <p:nvPr>
            <p:ph type="sldNum" sz="quarter" idx="12"/>
          </p:nvPr>
        </p:nvSpPr>
        <p:spPr/>
        <p:txBody>
          <a:bodyPr/>
          <a:lstStyle/>
          <a:p>
            <a:fld id="{DD7BFE5A-9DF3-474D-B4DA-2758A4CD8DFE}" type="slidenum">
              <a:rPr lang="zh-TW" altLang="en-US" smtClean="0"/>
              <a:t>13</a:t>
            </a:fld>
            <a:endParaRPr lang="zh-TW" altLang="en-US"/>
          </a:p>
        </p:txBody>
      </p:sp>
      <p:sp>
        <p:nvSpPr>
          <p:cNvPr id="7" name="文字方塊 6">
            <a:extLst>
              <a:ext uri="{FF2B5EF4-FFF2-40B4-BE49-F238E27FC236}">
                <a16:creationId xmlns:a16="http://schemas.microsoft.com/office/drawing/2014/main" id="{0B33BA8F-3C9B-047A-E604-563F10FF862B}"/>
              </a:ext>
            </a:extLst>
          </p:cNvPr>
          <p:cNvSpPr txBox="1"/>
          <p:nvPr/>
        </p:nvSpPr>
        <p:spPr>
          <a:xfrm>
            <a:off x="1170167" y="2076259"/>
            <a:ext cx="8978348" cy="1569660"/>
          </a:xfrm>
          <a:prstGeom prst="rect">
            <a:avLst/>
          </a:prstGeom>
          <a:noFill/>
        </p:spPr>
        <p:txBody>
          <a:bodyPr wrap="square" rtlCol="0">
            <a:spAutoFit/>
          </a:bodyPr>
          <a:lstStyle/>
          <a:p>
            <a:r>
              <a:rPr lang="en-US" altLang="zh-TW" sz="2400" dirty="0"/>
              <a:t>Advantages</a:t>
            </a:r>
          </a:p>
          <a:p>
            <a:pPr marL="342900" indent="-342900">
              <a:buFont typeface="Arial" panose="020B0604020202020204" pitchFamily="34" charset="0"/>
              <a:buChar char="•"/>
            </a:pPr>
            <a:r>
              <a:rPr lang="en-US" altLang="zh-TW" sz="2400" dirty="0"/>
              <a:t>Improves CNN sensitivity</a:t>
            </a:r>
          </a:p>
          <a:p>
            <a:pPr marL="342900" indent="-342900">
              <a:buFont typeface="Arial" panose="020B0604020202020204" pitchFamily="34" charset="0"/>
              <a:buChar char="•"/>
            </a:pPr>
            <a:r>
              <a:rPr lang="en-US" altLang="zh-TW" sz="2400" dirty="0"/>
              <a:t>No need to change network</a:t>
            </a:r>
          </a:p>
          <a:p>
            <a:pPr marL="342900" indent="-342900">
              <a:buFont typeface="Arial" panose="020B0604020202020204" pitchFamily="34" charset="0"/>
              <a:buChar char="•"/>
            </a:pPr>
            <a:r>
              <a:rPr lang="en-US" altLang="zh-TW" sz="2400" dirty="0"/>
              <a:t>Simple preprocessing</a:t>
            </a:r>
          </a:p>
        </p:txBody>
      </p:sp>
      <p:sp>
        <p:nvSpPr>
          <p:cNvPr id="5" name="Rectangle 1">
            <a:extLst>
              <a:ext uri="{FF2B5EF4-FFF2-40B4-BE49-F238E27FC236}">
                <a16:creationId xmlns:a16="http://schemas.microsoft.com/office/drawing/2014/main" id="{D7A0158A-6BAC-BFD8-BBEB-DB2109AE0C52}"/>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649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FA85-A181-D24A-8D9C-17B23DA9E0C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160973F-CE70-2D11-1A2A-D58DABF2893E}"/>
              </a:ext>
            </a:extLst>
          </p:cNvPr>
          <p:cNvSpPr>
            <a:spLocks noGrp="1"/>
          </p:cNvSpPr>
          <p:nvPr>
            <p:ph type="title"/>
          </p:nvPr>
        </p:nvSpPr>
        <p:spPr/>
        <p:txBody>
          <a:bodyPr/>
          <a:lstStyle/>
          <a:p>
            <a:r>
              <a:rPr lang="en-US" altLang="zh-TW" dirty="0"/>
              <a:t>Limitations</a:t>
            </a:r>
            <a:endParaRPr lang="zh-TW" altLang="en-US" dirty="0"/>
          </a:p>
        </p:txBody>
      </p:sp>
      <p:sp>
        <p:nvSpPr>
          <p:cNvPr id="3" name="內容版面配置區 2">
            <a:extLst>
              <a:ext uri="{FF2B5EF4-FFF2-40B4-BE49-F238E27FC236}">
                <a16:creationId xmlns:a16="http://schemas.microsoft.com/office/drawing/2014/main" id="{B512B0A3-5BD1-0C13-DB33-8D11BD5C48BD}"/>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35BADEA7-F48E-977E-E500-BBD816D136E4}"/>
              </a:ext>
            </a:extLst>
          </p:cNvPr>
          <p:cNvSpPr>
            <a:spLocks noGrp="1"/>
          </p:cNvSpPr>
          <p:nvPr>
            <p:ph type="sldNum" sz="quarter" idx="12"/>
          </p:nvPr>
        </p:nvSpPr>
        <p:spPr/>
        <p:txBody>
          <a:bodyPr/>
          <a:lstStyle/>
          <a:p>
            <a:fld id="{DD7BFE5A-9DF3-474D-B4DA-2758A4CD8DFE}" type="slidenum">
              <a:rPr lang="zh-TW" altLang="en-US" smtClean="0"/>
              <a:t>14</a:t>
            </a:fld>
            <a:endParaRPr lang="zh-TW" altLang="en-US"/>
          </a:p>
        </p:txBody>
      </p:sp>
      <p:sp>
        <p:nvSpPr>
          <p:cNvPr id="7" name="文字方塊 6">
            <a:extLst>
              <a:ext uri="{FF2B5EF4-FFF2-40B4-BE49-F238E27FC236}">
                <a16:creationId xmlns:a16="http://schemas.microsoft.com/office/drawing/2014/main" id="{37A626AC-502E-BB7D-E2BD-B6FCBFA1A73C}"/>
              </a:ext>
            </a:extLst>
          </p:cNvPr>
          <p:cNvSpPr txBox="1"/>
          <p:nvPr/>
        </p:nvSpPr>
        <p:spPr>
          <a:xfrm>
            <a:off x="1170167" y="2076259"/>
            <a:ext cx="8978348" cy="1569660"/>
          </a:xfrm>
          <a:prstGeom prst="rect">
            <a:avLst/>
          </a:prstGeom>
          <a:noFill/>
        </p:spPr>
        <p:txBody>
          <a:bodyPr wrap="square" rtlCol="0">
            <a:spAutoFit/>
          </a:bodyPr>
          <a:lstStyle/>
          <a:p>
            <a:r>
              <a:rPr lang="en-US" altLang="zh-TW" sz="2400" dirty="0"/>
              <a:t>Limitations</a:t>
            </a:r>
          </a:p>
          <a:p>
            <a:pPr marL="342900" indent="-342900">
              <a:buFont typeface="Arial" panose="020B0604020202020204" pitchFamily="34" charset="0"/>
              <a:buChar char="•"/>
            </a:pPr>
            <a:r>
              <a:rPr lang="en-US" altLang="zh-TW" sz="2400" dirty="0"/>
              <a:t>Need mask estimation model</a:t>
            </a:r>
          </a:p>
          <a:p>
            <a:pPr marL="342900" indent="-342900">
              <a:buFont typeface="Arial" panose="020B0604020202020204" pitchFamily="34" charset="0"/>
              <a:buChar char="•"/>
            </a:pPr>
            <a:r>
              <a:rPr lang="en-US" altLang="zh-TW" sz="2400" dirty="0"/>
              <a:t>Decomposition number tuning</a:t>
            </a:r>
          </a:p>
          <a:p>
            <a:pPr marL="342900" indent="-342900">
              <a:buFont typeface="Arial" panose="020B0604020202020204" pitchFamily="34" charset="0"/>
              <a:buChar char="•"/>
            </a:pPr>
            <a:r>
              <a:rPr lang="en-US" altLang="zh-TW" sz="2400" dirty="0"/>
              <a:t>Still magnitude-only enhancement</a:t>
            </a:r>
          </a:p>
        </p:txBody>
      </p:sp>
      <p:sp>
        <p:nvSpPr>
          <p:cNvPr id="5" name="Rectangle 1">
            <a:extLst>
              <a:ext uri="{FF2B5EF4-FFF2-40B4-BE49-F238E27FC236}">
                <a16:creationId xmlns:a16="http://schemas.microsoft.com/office/drawing/2014/main" id="{AFA187DB-1264-645F-03DF-96103535D638}"/>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808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105DF-022C-1877-F14C-E8944FD38D8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58DB0C-E539-4D85-ED9A-A7193B1DAA4F}"/>
              </a:ext>
            </a:extLst>
          </p:cNvPr>
          <p:cNvSpPr>
            <a:spLocks noGrp="1"/>
          </p:cNvSpPr>
          <p:nvPr>
            <p:ph type="title"/>
          </p:nvPr>
        </p:nvSpPr>
        <p:spPr/>
        <p:txBody>
          <a:bodyPr/>
          <a:lstStyle/>
          <a:p>
            <a:r>
              <a:rPr lang="en-US" altLang="zh-TW" dirty="0"/>
              <a:t>Future Work</a:t>
            </a:r>
            <a:endParaRPr lang="zh-TW" altLang="en-US" dirty="0"/>
          </a:p>
        </p:txBody>
      </p:sp>
      <p:sp>
        <p:nvSpPr>
          <p:cNvPr id="3" name="內容版面配置區 2">
            <a:extLst>
              <a:ext uri="{FF2B5EF4-FFF2-40B4-BE49-F238E27FC236}">
                <a16:creationId xmlns:a16="http://schemas.microsoft.com/office/drawing/2014/main" id="{A0C62690-37AD-C111-24C3-CC29BB6D1209}"/>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A54C254C-C12C-A26F-1D0F-1140698EA213}"/>
              </a:ext>
            </a:extLst>
          </p:cNvPr>
          <p:cNvSpPr>
            <a:spLocks noGrp="1"/>
          </p:cNvSpPr>
          <p:nvPr>
            <p:ph type="sldNum" sz="quarter" idx="12"/>
          </p:nvPr>
        </p:nvSpPr>
        <p:spPr/>
        <p:txBody>
          <a:bodyPr/>
          <a:lstStyle/>
          <a:p>
            <a:fld id="{DD7BFE5A-9DF3-474D-B4DA-2758A4CD8DFE}" type="slidenum">
              <a:rPr lang="zh-TW" altLang="en-US" smtClean="0"/>
              <a:t>15</a:t>
            </a:fld>
            <a:endParaRPr lang="zh-TW" altLang="en-US"/>
          </a:p>
        </p:txBody>
      </p:sp>
      <p:sp>
        <p:nvSpPr>
          <p:cNvPr id="7" name="文字方塊 6">
            <a:extLst>
              <a:ext uri="{FF2B5EF4-FFF2-40B4-BE49-F238E27FC236}">
                <a16:creationId xmlns:a16="http://schemas.microsoft.com/office/drawing/2014/main" id="{D4046955-064D-8BD9-519A-B58C6207CA09}"/>
              </a:ext>
            </a:extLst>
          </p:cNvPr>
          <p:cNvSpPr txBox="1"/>
          <p:nvPr/>
        </p:nvSpPr>
        <p:spPr>
          <a:xfrm>
            <a:off x="1170167" y="2076259"/>
            <a:ext cx="8978348" cy="1569660"/>
          </a:xfrm>
          <a:prstGeom prst="rect">
            <a:avLst/>
          </a:prstGeom>
          <a:noFill/>
        </p:spPr>
        <p:txBody>
          <a:bodyPr wrap="square" rtlCol="0">
            <a:spAutoFit/>
          </a:bodyPr>
          <a:lstStyle/>
          <a:p>
            <a:r>
              <a:rPr lang="en-US" altLang="zh-TW" sz="2400" dirty="0"/>
              <a:t>Future work</a:t>
            </a:r>
          </a:p>
          <a:p>
            <a:pPr marL="342900" indent="-342900">
              <a:buFont typeface="Arial" panose="020B0604020202020204" pitchFamily="34" charset="0"/>
              <a:buChar char="•"/>
            </a:pPr>
            <a:r>
              <a:rPr lang="en-US" altLang="zh-TW" sz="2400" dirty="0"/>
              <a:t>Automatic decomposition selection</a:t>
            </a:r>
          </a:p>
          <a:p>
            <a:pPr marL="342900" indent="-342900">
              <a:buFont typeface="Arial" panose="020B0604020202020204" pitchFamily="34" charset="0"/>
              <a:buChar char="•"/>
            </a:pPr>
            <a:r>
              <a:rPr lang="en-US" altLang="zh-TW" sz="2400" dirty="0"/>
              <a:t>Complex spectrum enhancement</a:t>
            </a:r>
          </a:p>
          <a:p>
            <a:pPr marL="342900" indent="-342900">
              <a:buFont typeface="Arial" panose="020B0604020202020204" pitchFamily="34" charset="0"/>
              <a:buChar char="•"/>
            </a:pPr>
            <a:r>
              <a:rPr lang="en-US" altLang="zh-TW" sz="2400" dirty="0"/>
              <a:t>Real-time deployment</a:t>
            </a:r>
          </a:p>
        </p:txBody>
      </p:sp>
      <p:sp>
        <p:nvSpPr>
          <p:cNvPr id="5" name="Rectangle 1">
            <a:extLst>
              <a:ext uri="{FF2B5EF4-FFF2-40B4-BE49-F238E27FC236}">
                <a16:creationId xmlns:a16="http://schemas.microsoft.com/office/drawing/2014/main" id="{18FAD13B-A212-38FD-10D9-7F0CB03FA2C5}"/>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851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B772-EF68-9175-568C-0A4AC374F27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9D81A9F-5D32-8269-07B3-2B2CC88A7FC9}"/>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39D18F83-6F9C-4D54-1836-C52CAA11AB41}"/>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BB0572D5-38D6-161D-B467-18D952A8BB9F}"/>
              </a:ext>
            </a:extLst>
          </p:cNvPr>
          <p:cNvSpPr>
            <a:spLocks noGrp="1"/>
          </p:cNvSpPr>
          <p:nvPr>
            <p:ph type="sldNum" sz="quarter" idx="12"/>
          </p:nvPr>
        </p:nvSpPr>
        <p:spPr/>
        <p:txBody>
          <a:bodyPr/>
          <a:lstStyle/>
          <a:p>
            <a:fld id="{DD7BFE5A-9DF3-474D-B4DA-2758A4CD8DFE}" type="slidenum">
              <a:rPr lang="zh-TW" altLang="en-US" smtClean="0"/>
              <a:t>16</a:t>
            </a:fld>
            <a:endParaRPr lang="zh-TW" altLang="en-US"/>
          </a:p>
        </p:txBody>
      </p:sp>
      <p:sp>
        <p:nvSpPr>
          <p:cNvPr id="7" name="文字方塊 6">
            <a:extLst>
              <a:ext uri="{FF2B5EF4-FFF2-40B4-BE49-F238E27FC236}">
                <a16:creationId xmlns:a16="http://schemas.microsoft.com/office/drawing/2014/main" id="{DB822EA3-A568-0014-D93D-198F98953D37}"/>
              </a:ext>
            </a:extLst>
          </p:cNvPr>
          <p:cNvSpPr txBox="1"/>
          <p:nvPr/>
        </p:nvSpPr>
        <p:spPr>
          <a:xfrm>
            <a:off x="1170167" y="2076259"/>
            <a:ext cx="8978348" cy="193899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Spectrogram decomposition improves speech enhancement</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Provides structure-aware features for CNN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Effective and lightweight solution</a:t>
            </a:r>
          </a:p>
        </p:txBody>
      </p:sp>
      <p:sp>
        <p:nvSpPr>
          <p:cNvPr id="5" name="Rectangle 1">
            <a:extLst>
              <a:ext uri="{FF2B5EF4-FFF2-40B4-BE49-F238E27FC236}">
                <a16:creationId xmlns:a16="http://schemas.microsoft.com/office/drawing/2014/main" id="{3330B1B5-5080-0AED-7ABB-2ABA1609F52A}"/>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305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A1263-6F36-F6A3-17E9-6C6E1033509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C83302F-D2DF-E592-5C6A-1A520B959C42}"/>
              </a:ext>
            </a:extLst>
          </p:cNvPr>
          <p:cNvSpPr>
            <a:spLocks noGrp="1"/>
          </p:cNvSpPr>
          <p:nvPr>
            <p:ph type="title"/>
          </p:nvPr>
        </p:nvSpPr>
        <p:spPr/>
        <p:txBody>
          <a:bodyPr/>
          <a:lstStyle/>
          <a:p>
            <a:r>
              <a:rPr lang="en-US" altLang="zh-TW" dirty="0"/>
              <a:t>My Thoughts</a:t>
            </a:r>
            <a:endParaRPr lang="zh-TW" altLang="en-US" dirty="0"/>
          </a:p>
        </p:txBody>
      </p:sp>
      <p:sp>
        <p:nvSpPr>
          <p:cNvPr id="3" name="內容版面配置區 2">
            <a:extLst>
              <a:ext uri="{FF2B5EF4-FFF2-40B4-BE49-F238E27FC236}">
                <a16:creationId xmlns:a16="http://schemas.microsoft.com/office/drawing/2014/main" id="{48322ADC-DF70-EC8B-3D1D-E663369D33F4}"/>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34985743-9302-58A4-8208-4A2F35CBAAC6}"/>
              </a:ext>
            </a:extLst>
          </p:cNvPr>
          <p:cNvSpPr>
            <a:spLocks noGrp="1"/>
          </p:cNvSpPr>
          <p:nvPr>
            <p:ph type="sldNum" sz="quarter" idx="12"/>
          </p:nvPr>
        </p:nvSpPr>
        <p:spPr/>
        <p:txBody>
          <a:bodyPr/>
          <a:lstStyle/>
          <a:p>
            <a:fld id="{DD7BFE5A-9DF3-474D-B4DA-2758A4CD8DFE}" type="slidenum">
              <a:rPr lang="zh-TW" altLang="en-US" smtClean="0"/>
              <a:t>17</a:t>
            </a:fld>
            <a:endParaRPr lang="zh-TW" altLang="en-US"/>
          </a:p>
        </p:txBody>
      </p:sp>
      <p:sp>
        <p:nvSpPr>
          <p:cNvPr id="7" name="文字方塊 6">
            <a:extLst>
              <a:ext uri="{FF2B5EF4-FFF2-40B4-BE49-F238E27FC236}">
                <a16:creationId xmlns:a16="http://schemas.microsoft.com/office/drawing/2014/main" id="{73665C57-257E-7DEA-EC1A-E5A7C39D7820}"/>
              </a:ext>
            </a:extLst>
          </p:cNvPr>
          <p:cNvSpPr txBox="1"/>
          <p:nvPr/>
        </p:nvSpPr>
        <p:spPr>
          <a:xfrm>
            <a:off x="1170167" y="2076259"/>
            <a:ext cx="8978348" cy="2677656"/>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Related to mask-based T-F filtering</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Could combine with DCCRN / </a:t>
            </a:r>
            <a:r>
              <a:rPr lang="en-US" altLang="zh-TW" sz="2400" dirty="0" err="1"/>
              <a:t>Demucs</a:t>
            </a:r>
            <a:endParaRPr lang="en-US" altLang="zh-TW" sz="2400" dirty="0"/>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Potential for real-world DSP systems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DE2B46D8-E121-9692-946E-F076AC23F3C1}"/>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603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934A-FD56-7830-026A-400E995857F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0A0448A-125A-0016-6AED-175CDAC29C6F}"/>
              </a:ext>
            </a:extLst>
          </p:cNvPr>
          <p:cNvSpPr>
            <a:spLocks noGrp="1"/>
          </p:cNvSpPr>
          <p:nvPr>
            <p:ph type="title"/>
          </p:nvPr>
        </p:nvSpPr>
        <p:spPr>
          <a:xfrm>
            <a:off x="1066800" y="168165"/>
            <a:ext cx="10058400" cy="1450757"/>
          </a:xfrm>
        </p:spPr>
        <p:txBody>
          <a:bodyPr/>
          <a:lstStyle/>
          <a:p>
            <a:endParaRPr lang="zh-TW" altLang="en-US" dirty="0"/>
          </a:p>
        </p:txBody>
      </p:sp>
      <p:sp>
        <p:nvSpPr>
          <p:cNvPr id="3" name="內容版面配置區 2">
            <a:extLst>
              <a:ext uri="{FF2B5EF4-FFF2-40B4-BE49-F238E27FC236}">
                <a16:creationId xmlns:a16="http://schemas.microsoft.com/office/drawing/2014/main" id="{A7A05193-ACF2-2DF2-AD59-9820D81D2333}"/>
              </a:ext>
            </a:extLst>
          </p:cNvPr>
          <p:cNvSpPr>
            <a:spLocks noGrp="1"/>
          </p:cNvSpPr>
          <p:nvPr>
            <p:ph idx="1"/>
          </p:nvPr>
        </p:nvSpPr>
        <p:spPr>
          <a:xfrm>
            <a:off x="1066800" y="2339720"/>
            <a:ext cx="10058400" cy="4023360"/>
          </a:xfrm>
        </p:spPr>
        <p:txBody>
          <a:bodyPr>
            <a:normAutofit/>
          </a:bodyPr>
          <a:lstStyle/>
          <a:p>
            <a:r>
              <a:rPr lang="en-US" altLang="zh-TW" sz="4800" dirty="0"/>
              <a:t>Deep Complex U-Net with Conformer for Audio-Visual Speech Enhancement</a:t>
            </a:r>
            <a:endParaRPr lang="en-US" altLang="zh-TW" sz="2800" dirty="0"/>
          </a:p>
          <a:p>
            <a:r>
              <a:rPr lang="en-US" altLang="zh-TW" sz="2800" dirty="0"/>
              <a:t>Shafique Ahmed et al.,2023</a:t>
            </a:r>
            <a:endParaRPr lang="zh-TW" altLang="en-US" sz="2800" dirty="0"/>
          </a:p>
        </p:txBody>
      </p:sp>
      <p:sp>
        <p:nvSpPr>
          <p:cNvPr id="4" name="投影片編號版面配置區 3">
            <a:extLst>
              <a:ext uri="{FF2B5EF4-FFF2-40B4-BE49-F238E27FC236}">
                <a16:creationId xmlns:a16="http://schemas.microsoft.com/office/drawing/2014/main" id="{982404C8-6EB9-DF89-551A-AAE0FD63C2B4}"/>
              </a:ext>
            </a:extLst>
          </p:cNvPr>
          <p:cNvSpPr>
            <a:spLocks noGrp="1"/>
          </p:cNvSpPr>
          <p:nvPr>
            <p:ph type="sldNum" sz="quarter" idx="12"/>
          </p:nvPr>
        </p:nvSpPr>
        <p:spPr/>
        <p:txBody>
          <a:bodyPr/>
          <a:lstStyle/>
          <a:p>
            <a:fld id="{DD7BFE5A-9DF3-474D-B4DA-2758A4CD8DFE}" type="slidenum">
              <a:rPr lang="zh-TW" altLang="en-US" smtClean="0"/>
              <a:t>18</a:t>
            </a:fld>
            <a:endParaRPr lang="zh-TW" altLang="en-US"/>
          </a:p>
        </p:txBody>
      </p:sp>
    </p:spTree>
    <p:extLst>
      <p:ext uri="{BB962C8B-B14F-4D97-AF65-F5344CB8AC3E}">
        <p14:creationId xmlns:p14="http://schemas.microsoft.com/office/powerpoint/2010/main" val="128325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CD86F-4C58-9690-D5C2-65AD49F1A35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03B997E-C60A-2BC2-FCAB-1A534B374DB9}"/>
              </a:ext>
            </a:extLst>
          </p:cNvPr>
          <p:cNvSpPr>
            <a:spLocks noGrp="1"/>
          </p:cNvSpPr>
          <p:nvPr>
            <p:ph type="title"/>
          </p:nvPr>
        </p:nvSpPr>
        <p:spPr>
          <a:xfrm>
            <a:off x="1066800" y="168165"/>
            <a:ext cx="10058400" cy="1450757"/>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4CA80791-26DF-BD06-42BE-1F4BB13B3AED}"/>
              </a:ext>
            </a:extLst>
          </p:cNvPr>
          <p:cNvSpPr>
            <a:spLocks noGrp="1"/>
          </p:cNvSpPr>
          <p:nvPr>
            <p:ph idx="1"/>
          </p:nvPr>
        </p:nvSpPr>
        <p:spPr>
          <a:xfrm>
            <a:off x="1066800" y="1835223"/>
            <a:ext cx="10058400" cy="4229246"/>
          </a:xfrm>
        </p:spPr>
        <p:txBody>
          <a:bodyPr>
            <a:normAutofit/>
          </a:bodyPr>
          <a:lstStyle/>
          <a:p>
            <a:pPr marL="514350" indent="-514350">
              <a:buFont typeface="+mj-lt"/>
              <a:buAutoNum type="arabicPeriod"/>
            </a:pPr>
            <a:r>
              <a:rPr lang="en-US" altLang="zh-TW" sz="2800" b="1" dirty="0"/>
              <a:t>Spectrogram Decomposition for CNN-sensitive Speech Enhancement</a:t>
            </a:r>
            <a:br>
              <a:rPr lang="en-US" altLang="zh-TW" sz="2800" b="1" dirty="0"/>
            </a:br>
            <a:r>
              <a:rPr lang="en-US" altLang="zh-TW" sz="2800" dirty="0"/>
              <a:t>Hao Shi, </a:t>
            </a:r>
            <a:r>
              <a:rPr lang="en-US" altLang="zh-TW" sz="2800" dirty="0" err="1"/>
              <a:t>Interspeech</a:t>
            </a:r>
            <a:r>
              <a:rPr lang="en-US" altLang="zh-TW" sz="2800" dirty="0"/>
              <a:t> 2022</a:t>
            </a:r>
            <a:endParaRPr lang="zh-TW" altLang="en-US" sz="2800" dirty="0"/>
          </a:p>
          <a:p>
            <a:pPr marL="514350" indent="-514350">
              <a:buFont typeface="+mj-lt"/>
              <a:buAutoNum type="arabicPeriod"/>
            </a:pPr>
            <a:r>
              <a:rPr lang="en-US" altLang="zh-TW" sz="2800" b="1" dirty="0"/>
              <a:t>Deep Complex U-Net with Conformer for Audio-Visual Speech Enhancement</a:t>
            </a:r>
            <a:br>
              <a:rPr lang="en-US" altLang="zh-TW" sz="2800" b="1" dirty="0"/>
            </a:br>
            <a:r>
              <a:rPr lang="en-US" altLang="zh-TW" sz="2800" dirty="0"/>
              <a:t>Shafique Ahmed et al.,2023</a:t>
            </a:r>
            <a:endParaRPr lang="zh-TW" altLang="en-US" sz="2800" dirty="0"/>
          </a:p>
          <a:p>
            <a:pPr marL="0" indent="0">
              <a:buNone/>
            </a:pPr>
            <a:br>
              <a:rPr lang="en-US" altLang="zh-TW" sz="2800" b="1" dirty="0"/>
            </a:br>
            <a:br>
              <a:rPr lang="en-US" altLang="zh-TW" sz="2800" dirty="0"/>
            </a:br>
            <a:endParaRPr lang="en-US" altLang="zh-TW" sz="2800" dirty="0"/>
          </a:p>
          <a:p>
            <a:pPr marL="514350" indent="-514350">
              <a:buFont typeface="+mj-lt"/>
              <a:buAutoNum type="arabicPeriod"/>
            </a:pPr>
            <a:endParaRPr lang="en-US" altLang="zh-TW" sz="2800" dirty="0"/>
          </a:p>
          <a:p>
            <a:pPr marL="514350" indent="-514350">
              <a:buFont typeface="+mj-lt"/>
              <a:buAutoNum type="arabicPeriod"/>
            </a:pPr>
            <a:endParaRPr lang="en-US" altLang="zh-TW" sz="2800" b="1" dirty="0"/>
          </a:p>
          <a:p>
            <a:pPr marL="514350" indent="-514350">
              <a:buFont typeface="+mj-lt"/>
              <a:buAutoNum type="arabicPeriod"/>
            </a:pPr>
            <a:endParaRPr lang="en-US" altLang="zh-TW" sz="2800" b="1" dirty="0"/>
          </a:p>
          <a:p>
            <a:pPr marL="514350" indent="-514350">
              <a:buFont typeface="+mj-lt"/>
              <a:buAutoNum type="arabicPeriod"/>
            </a:pPr>
            <a:endParaRPr lang="zh-TW" altLang="en-US" sz="2800" dirty="0"/>
          </a:p>
          <a:p>
            <a:pPr marL="514350" indent="-514350">
              <a:buFont typeface="+mj-lt"/>
              <a:buAutoNum type="arabicPeriod"/>
            </a:pPr>
            <a:endParaRPr lang="en-US" altLang="zh-TW" sz="2800" dirty="0"/>
          </a:p>
        </p:txBody>
      </p:sp>
      <p:sp>
        <p:nvSpPr>
          <p:cNvPr id="4" name="投影片編號版面配置區 3">
            <a:extLst>
              <a:ext uri="{FF2B5EF4-FFF2-40B4-BE49-F238E27FC236}">
                <a16:creationId xmlns:a16="http://schemas.microsoft.com/office/drawing/2014/main" id="{226224E5-1304-D596-5857-1328C0694D8D}"/>
              </a:ext>
            </a:extLst>
          </p:cNvPr>
          <p:cNvSpPr>
            <a:spLocks noGrp="1"/>
          </p:cNvSpPr>
          <p:nvPr>
            <p:ph type="sldNum" sz="quarter" idx="12"/>
          </p:nvPr>
        </p:nvSpPr>
        <p:spPr/>
        <p:txBody>
          <a:bodyPr/>
          <a:lstStyle/>
          <a:p>
            <a:fld id="{DD7BFE5A-9DF3-474D-B4DA-2758A4CD8DFE}" type="slidenum">
              <a:rPr lang="zh-TW" altLang="en-US" smtClean="0"/>
              <a:t>1</a:t>
            </a:fld>
            <a:endParaRPr lang="zh-TW" altLang="en-US"/>
          </a:p>
        </p:txBody>
      </p:sp>
    </p:spTree>
    <p:extLst>
      <p:ext uri="{BB962C8B-B14F-4D97-AF65-F5344CB8AC3E}">
        <p14:creationId xmlns:p14="http://schemas.microsoft.com/office/powerpoint/2010/main" val="334079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2DD9-ED92-50D6-4DF2-986BB7447A0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602B5F2-E403-255D-37C7-44375CEC9ACE}"/>
              </a:ext>
            </a:extLst>
          </p:cNvPr>
          <p:cNvSpPr>
            <a:spLocks noGrp="1"/>
          </p:cNvSpPr>
          <p:nvPr>
            <p:ph type="title"/>
          </p:nvPr>
        </p:nvSpPr>
        <p:spPr/>
        <p:txBody>
          <a:bodyPr/>
          <a:lstStyle/>
          <a:p>
            <a:r>
              <a:rPr lang="en-US" altLang="zh-TW" dirty="0"/>
              <a:t>Motivation</a:t>
            </a:r>
            <a:endParaRPr lang="zh-TW" altLang="en-US" dirty="0"/>
          </a:p>
        </p:txBody>
      </p:sp>
      <p:sp>
        <p:nvSpPr>
          <p:cNvPr id="3" name="內容版面配置區 2">
            <a:extLst>
              <a:ext uri="{FF2B5EF4-FFF2-40B4-BE49-F238E27FC236}">
                <a16:creationId xmlns:a16="http://schemas.microsoft.com/office/drawing/2014/main" id="{5BD87DB5-2FD2-2BD7-5BFD-49753EBAFED7}"/>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DA17B961-29F4-3DD8-D9AE-4DA1C5E81395}"/>
              </a:ext>
            </a:extLst>
          </p:cNvPr>
          <p:cNvSpPr>
            <a:spLocks noGrp="1"/>
          </p:cNvSpPr>
          <p:nvPr>
            <p:ph type="sldNum" sz="quarter" idx="12"/>
          </p:nvPr>
        </p:nvSpPr>
        <p:spPr/>
        <p:txBody>
          <a:bodyPr/>
          <a:lstStyle/>
          <a:p>
            <a:fld id="{DD7BFE5A-9DF3-474D-B4DA-2758A4CD8DFE}" type="slidenum">
              <a:rPr lang="zh-TW" altLang="en-US" smtClean="0"/>
              <a:t>19</a:t>
            </a:fld>
            <a:endParaRPr lang="zh-TW" altLang="en-US"/>
          </a:p>
        </p:txBody>
      </p:sp>
      <p:sp>
        <p:nvSpPr>
          <p:cNvPr id="7" name="文字方塊 6">
            <a:extLst>
              <a:ext uri="{FF2B5EF4-FFF2-40B4-BE49-F238E27FC236}">
                <a16:creationId xmlns:a16="http://schemas.microsoft.com/office/drawing/2014/main" id="{2D1B502C-CFE0-BC00-830E-7812DC81364C}"/>
              </a:ext>
            </a:extLst>
          </p:cNvPr>
          <p:cNvSpPr txBox="1"/>
          <p:nvPr/>
        </p:nvSpPr>
        <p:spPr>
          <a:xfrm>
            <a:off x="1170167" y="2076259"/>
            <a:ext cx="8978348" cy="2677656"/>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Speech quality degrades in noisy environments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Audio-only systems have limited robustness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Visual cues (lip movements) can improve performance</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F4DB0C4C-7BDB-423E-9C5C-BC2DABE1A9A7}"/>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27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6CF8-A6F2-6423-FE00-775D5B70016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5D41F64-16C6-DDFA-9D8E-112635198D35}"/>
              </a:ext>
            </a:extLst>
          </p:cNvPr>
          <p:cNvSpPr>
            <a:spLocks noGrp="1"/>
          </p:cNvSpPr>
          <p:nvPr>
            <p:ph type="title"/>
          </p:nvPr>
        </p:nvSpPr>
        <p:spPr/>
        <p:txBody>
          <a:bodyPr/>
          <a:lstStyle/>
          <a:p>
            <a:r>
              <a:rPr lang="en-US" altLang="zh-TW" dirty="0"/>
              <a:t>Key Idea</a:t>
            </a:r>
            <a:endParaRPr lang="zh-TW" altLang="en-US" dirty="0"/>
          </a:p>
        </p:txBody>
      </p:sp>
      <p:sp>
        <p:nvSpPr>
          <p:cNvPr id="3" name="內容版面配置區 2">
            <a:extLst>
              <a:ext uri="{FF2B5EF4-FFF2-40B4-BE49-F238E27FC236}">
                <a16:creationId xmlns:a16="http://schemas.microsoft.com/office/drawing/2014/main" id="{0AA3B11E-7CD1-1A29-75F2-CA39826756B2}"/>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C7F0B450-8247-C7C2-7142-273E1F7D0BB0}"/>
              </a:ext>
            </a:extLst>
          </p:cNvPr>
          <p:cNvSpPr>
            <a:spLocks noGrp="1"/>
          </p:cNvSpPr>
          <p:nvPr>
            <p:ph type="sldNum" sz="quarter" idx="12"/>
          </p:nvPr>
        </p:nvSpPr>
        <p:spPr/>
        <p:txBody>
          <a:bodyPr/>
          <a:lstStyle/>
          <a:p>
            <a:fld id="{DD7BFE5A-9DF3-474D-B4DA-2758A4CD8DFE}" type="slidenum">
              <a:rPr lang="zh-TW" altLang="en-US" smtClean="0"/>
              <a:t>20</a:t>
            </a:fld>
            <a:endParaRPr lang="zh-TW" altLang="en-US"/>
          </a:p>
        </p:txBody>
      </p:sp>
      <p:sp>
        <p:nvSpPr>
          <p:cNvPr id="7" name="文字方塊 6">
            <a:extLst>
              <a:ext uri="{FF2B5EF4-FFF2-40B4-BE49-F238E27FC236}">
                <a16:creationId xmlns:a16="http://schemas.microsoft.com/office/drawing/2014/main" id="{322D17B5-28CC-1694-3765-8AC60E246DD0}"/>
              </a:ext>
            </a:extLst>
          </p:cNvPr>
          <p:cNvSpPr txBox="1"/>
          <p:nvPr/>
        </p:nvSpPr>
        <p:spPr>
          <a:xfrm>
            <a:off x="1097280" y="2102763"/>
            <a:ext cx="8978348" cy="3046988"/>
          </a:xfrm>
          <a:prstGeom prst="rect">
            <a:avLst/>
          </a:prstGeom>
          <a:noFill/>
        </p:spPr>
        <p:txBody>
          <a:bodyPr wrap="square" rtlCol="0">
            <a:spAutoFit/>
          </a:bodyPr>
          <a:lstStyle/>
          <a:p>
            <a:r>
              <a:rPr lang="en-US" altLang="zh-TW" sz="2400" dirty="0"/>
              <a:t>Propose DCUC-Net</a:t>
            </a:r>
          </a:p>
          <a:p>
            <a:endParaRPr lang="en-US" altLang="zh-TW" sz="2400" dirty="0"/>
          </a:p>
          <a:p>
            <a:pPr marL="342900" indent="-342900">
              <a:buFont typeface="Arial" panose="020B0604020202020204" pitchFamily="34" charset="0"/>
              <a:buChar char="•"/>
            </a:pPr>
            <a:r>
              <a:rPr lang="en-US" altLang="zh-TW" sz="2400" dirty="0"/>
              <a:t>Use complex features → preserve phase</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Fuse audio + visual information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Use Conformer → capture long &amp; short dependencies</a:t>
            </a:r>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501B3509-0AFE-1B05-FE01-A338C95982EF}"/>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264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1DB9-8C3B-E120-7EC2-A0BFA23FA41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2C1DF0D-35B0-40E4-04C9-0A6986AB9F5A}"/>
              </a:ext>
            </a:extLst>
          </p:cNvPr>
          <p:cNvSpPr>
            <a:spLocks noGrp="1"/>
          </p:cNvSpPr>
          <p:nvPr>
            <p:ph type="title"/>
          </p:nvPr>
        </p:nvSpPr>
        <p:spPr/>
        <p:txBody>
          <a:bodyPr/>
          <a:lstStyle/>
          <a:p>
            <a:r>
              <a:rPr lang="en-US" altLang="zh-TW" dirty="0"/>
              <a:t>Overall Architecture</a:t>
            </a:r>
            <a:endParaRPr lang="zh-TW" altLang="en-US" dirty="0"/>
          </a:p>
        </p:txBody>
      </p:sp>
      <p:sp>
        <p:nvSpPr>
          <p:cNvPr id="3" name="內容版面配置區 2">
            <a:extLst>
              <a:ext uri="{FF2B5EF4-FFF2-40B4-BE49-F238E27FC236}">
                <a16:creationId xmlns:a16="http://schemas.microsoft.com/office/drawing/2014/main" id="{0575668B-CE13-D61F-484A-007E491AD17B}"/>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71314D06-0BFA-17BB-8CED-35D35D555635}"/>
              </a:ext>
            </a:extLst>
          </p:cNvPr>
          <p:cNvSpPr>
            <a:spLocks noGrp="1"/>
          </p:cNvSpPr>
          <p:nvPr>
            <p:ph type="sldNum" sz="quarter" idx="12"/>
          </p:nvPr>
        </p:nvSpPr>
        <p:spPr/>
        <p:txBody>
          <a:bodyPr/>
          <a:lstStyle/>
          <a:p>
            <a:fld id="{DD7BFE5A-9DF3-474D-B4DA-2758A4CD8DFE}" type="slidenum">
              <a:rPr lang="zh-TW" altLang="en-US" smtClean="0"/>
              <a:t>21</a:t>
            </a:fld>
            <a:endParaRPr lang="zh-TW" altLang="en-US"/>
          </a:p>
        </p:txBody>
      </p:sp>
      <p:sp>
        <p:nvSpPr>
          <p:cNvPr id="7" name="文字方塊 6">
            <a:extLst>
              <a:ext uri="{FF2B5EF4-FFF2-40B4-BE49-F238E27FC236}">
                <a16:creationId xmlns:a16="http://schemas.microsoft.com/office/drawing/2014/main" id="{4702D4A0-6B92-4BDF-4DBA-DBF97714B877}"/>
              </a:ext>
            </a:extLst>
          </p:cNvPr>
          <p:cNvSpPr txBox="1"/>
          <p:nvPr/>
        </p:nvSpPr>
        <p:spPr>
          <a:xfrm>
            <a:off x="1097280" y="2102763"/>
            <a:ext cx="8978348" cy="3046988"/>
          </a:xfrm>
          <a:prstGeom prst="rect">
            <a:avLst/>
          </a:prstGeom>
          <a:noFill/>
        </p:spPr>
        <p:txBody>
          <a:bodyPr wrap="square" rtlCol="0">
            <a:spAutoFit/>
          </a:bodyPr>
          <a:lstStyle/>
          <a:p>
            <a:r>
              <a:rPr lang="en-US" altLang="zh-TW" sz="2400" b="1" dirty="0"/>
              <a:t>DCUC-Net Framework</a:t>
            </a:r>
          </a:p>
          <a:p>
            <a:pPr marL="457200" indent="-457200">
              <a:buAutoNum type="arabicPeriod"/>
            </a:pPr>
            <a:r>
              <a:rPr lang="en-US" altLang="zh-TW" sz="2400" dirty="0" err="1"/>
              <a:t>ConvSTFT</a:t>
            </a:r>
            <a:endParaRPr lang="en-US" altLang="zh-TW" sz="2400" dirty="0"/>
          </a:p>
          <a:p>
            <a:pPr marL="457200" indent="-457200">
              <a:buAutoNum type="arabicPeriod"/>
            </a:pPr>
            <a:r>
              <a:rPr lang="en-US" altLang="zh-TW" sz="2400" dirty="0"/>
              <a:t>Complex Encoder</a:t>
            </a:r>
          </a:p>
          <a:p>
            <a:pPr marL="457200" indent="-457200">
              <a:buAutoNum type="arabicPeriod"/>
            </a:pPr>
            <a:r>
              <a:rPr lang="en-US" altLang="zh-TW" sz="2400" dirty="0"/>
              <a:t>Visual Encoder (ResNet-18)</a:t>
            </a:r>
          </a:p>
          <a:p>
            <a:pPr marL="457200" indent="-457200">
              <a:buAutoNum type="arabicPeriod"/>
            </a:pPr>
            <a:r>
              <a:rPr lang="en-US" altLang="zh-TW" sz="2400" dirty="0"/>
              <a:t>Feature Fusion (Conformer)</a:t>
            </a:r>
          </a:p>
          <a:p>
            <a:pPr marL="457200" indent="-457200">
              <a:buAutoNum type="arabicPeriod"/>
            </a:pPr>
            <a:r>
              <a:rPr lang="en-US" altLang="zh-TW" sz="2400" dirty="0"/>
              <a:t>Complex Decoder</a:t>
            </a:r>
          </a:p>
          <a:p>
            <a:pPr marL="457200" indent="-457200">
              <a:buAutoNum type="arabicPeriod"/>
            </a:pPr>
            <a:r>
              <a:rPr lang="en-US" altLang="zh-TW" sz="2400" dirty="0"/>
              <a:t>Conv-iSTFT</a:t>
            </a:r>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BA3D2631-A3D0-5388-3FF2-DB52B20B1702}"/>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10" name="圖片 9" descr="The diagram illustrates the architecture of the DCUC-Net, a neural network model for speech enhancement, featuring a series of layers including concatenation, convolutional layers, temporal processing, complex transformations, and up-sampling, ending with an encoder-decoder structure that processes noisy speech to produce clean speech.&#10;&#10;AI 產生的內容可能不正確。">
            <a:extLst>
              <a:ext uri="{FF2B5EF4-FFF2-40B4-BE49-F238E27FC236}">
                <a16:creationId xmlns:a16="http://schemas.microsoft.com/office/drawing/2014/main" id="{2738F0EB-84EE-045D-971C-3F1F8E8723FA}"/>
              </a:ext>
            </a:extLst>
          </p:cNvPr>
          <p:cNvPicPr>
            <a:picLocks noChangeAspect="1"/>
          </p:cNvPicPr>
          <p:nvPr/>
        </p:nvPicPr>
        <p:blipFill>
          <a:blip r:embed="rId3"/>
          <a:stretch>
            <a:fillRect/>
          </a:stretch>
        </p:blipFill>
        <p:spPr>
          <a:xfrm>
            <a:off x="6126480" y="1884764"/>
            <a:ext cx="3355450" cy="4344001"/>
          </a:xfrm>
          <a:prstGeom prst="rect">
            <a:avLst/>
          </a:prstGeom>
        </p:spPr>
      </p:pic>
    </p:spTree>
    <p:extLst>
      <p:ext uri="{BB962C8B-B14F-4D97-AF65-F5344CB8AC3E}">
        <p14:creationId xmlns:p14="http://schemas.microsoft.com/office/powerpoint/2010/main" val="308091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F2D4-5E18-CFC2-D44C-96A1AAA02B5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F7C3C82-ABB6-EE5E-4904-94A6B8F60FA3}"/>
              </a:ext>
            </a:extLst>
          </p:cNvPr>
          <p:cNvSpPr>
            <a:spLocks noGrp="1"/>
          </p:cNvSpPr>
          <p:nvPr>
            <p:ph type="title"/>
          </p:nvPr>
        </p:nvSpPr>
        <p:spPr/>
        <p:txBody>
          <a:bodyPr/>
          <a:lstStyle/>
          <a:p>
            <a:r>
              <a:rPr lang="en-US" altLang="zh-TW" dirty="0"/>
              <a:t>Complex Processing</a:t>
            </a:r>
            <a:endParaRPr lang="zh-TW" altLang="en-US" dirty="0"/>
          </a:p>
        </p:txBody>
      </p:sp>
      <p:sp>
        <p:nvSpPr>
          <p:cNvPr id="3" name="內容版面配置區 2">
            <a:extLst>
              <a:ext uri="{FF2B5EF4-FFF2-40B4-BE49-F238E27FC236}">
                <a16:creationId xmlns:a16="http://schemas.microsoft.com/office/drawing/2014/main" id="{1BC5BAFF-4EAE-5F04-FD91-3EABA3B184DC}"/>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CFC11784-24F5-ACB5-9C3E-7B13320FCC7D}"/>
              </a:ext>
            </a:extLst>
          </p:cNvPr>
          <p:cNvSpPr>
            <a:spLocks noGrp="1"/>
          </p:cNvSpPr>
          <p:nvPr>
            <p:ph type="sldNum" sz="quarter" idx="12"/>
          </p:nvPr>
        </p:nvSpPr>
        <p:spPr/>
        <p:txBody>
          <a:bodyPr/>
          <a:lstStyle/>
          <a:p>
            <a:fld id="{DD7BFE5A-9DF3-474D-B4DA-2758A4CD8DFE}" type="slidenum">
              <a:rPr lang="zh-TW" altLang="en-US" smtClean="0"/>
              <a:t>22</a:t>
            </a:fld>
            <a:endParaRPr lang="zh-TW" altLang="en-US"/>
          </a:p>
        </p:txBody>
      </p:sp>
      <p:sp>
        <p:nvSpPr>
          <p:cNvPr id="7" name="文字方塊 6">
            <a:extLst>
              <a:ext uri="{FF2B5EF4-FFF2-40B4-BE49-F238E27FC236}">
                <a16:creationId xmlns:a16="http://schemas.microsoft.com/office/drawing/2014/main" id="{010AE747-9099-B6E3-877E-A99726C6815D}"/>
              </a:ext>
            </a:extLst>
          </p:cNvPr>
          <p:cNvSpPr txBox="1"/>
          <p:nvPr/>
        </p:nvSpPr>
        <p:spPr>
          <a:xfrm>
            <a:off x="1097280" y="2102763"/>
            <a:ext cx="8978348" cy="2677656"/>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Operates in complex domain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Learns complex ratio mask (CRM)</a:t>
            </a:r>
          </a:p>
          <a:p>
            <a:pPr marL="342900" indent="-342900">
              <a:buFont typeface="Arial" panose="020B0604020202020204" pitchFamily="34" charset="0"/>
              <a:buChar char="•"/>
            </a:pPr>
            <a:endParaRPr lang="en-US" altLang="zh-TW" sz="2400" b="1" dirty="0"/>
          </a:p>
          <a:p>
            <a:pPr marL="342900" indent="-342900">
              <a:buFont typeface="Arial" panose="020B0604020202020204" pitchFamily="34" charset="0"/>
              <a:buChar char="•"/>
            </a:pPr>
            <a:r>
              <a:rPr lang="en-US" altLang="zh-TW" sz="2400" dirty="0"/>
              <a:t>Improves speech quality &amp; intelligibility</a:t>
            </a:r>
          </a:p>
          <a:p>
            <a:pPr marL="342900" indent="-342900">
              <a:buFont typeface="Arial" panose="020B0604020202020204" pitchFamily="34" charset="0"/>
              <a:buChar char="•"/>
            </a:pPr>
            <a:endParaRPr lang="en-US" altLang="zh-TW" sz="2400" b="1" dirty="0"/>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CD89A6AE-7747-BEAE-2796-38CBB9841D35}"/>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311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F58C-D9C8-F899-3913-B055CA7E4AA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8F7792-A83C-B516-BCE7-12C2FF1F8B10}"/>
              </a:ext>
            </a:extLst>
          </p:cNvPr>
          <p:cNvSpPr>
            <a:spLocks noGrp="1"/>
          </p:cNvSpPr>
          <p:nvPr>
            <p:ph type="title"/>
          </p:nvPr>
        </p:nvSpPr>
        <p:spPr/>
        <p:txBody>
          <a:bodyPr/>
          <a:lstStyle/>
          <a:p>
            <a:r>
              <a:rPr lang="en-US" altLang="zh-TW" dirty="0"/>
              <a:t>Conformer Block</a:t>
            </a:r>
            <a:endParaRPr lang="zh-TW" altLang="en-US" dirty="0"/>
          </a:p>
        </p:txBody>
      </p:sp>
      <p:sp>
        <p:nvSpPr>
          <p:cNvPr id="3" name="內容版面配置區 2">
            <a:extLst>
              <a:ext uri="{FF2B5EF4-FFF2-40B4-BE49-F238E27FC236}">
                <a16:creationId xmlns:a16="http://schemas.microsoft.com/office/drawing/2014/main" id="{32FA39CD-2E90-8099-B396-4665D2461D8D}"/>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9AA43DF7-FE26-3824-21A7-759946DE3BAC}"/>
              </a:ext>
            </a:extLst>
          </p:cNvPr>
          <p:cNvSpPr>
            <a:spLocks noGrp="1"/>
          </p:cNvSpPr>
          <p:nvPr>
            <p:ph type="sldNum" sz="quarter" idx="12"/>
          </p:nvPr>
        </p:nvSpPr>
        <p:spPr/>
        <p:txBody>
          <a:bodyPr/>
          <a:lstStyle/>
          <a:p>
            <a:fld id="{DD7BFE5A-9DF3-474D-B4DA-2758A4CD8DFE}" type="slidenum">
              <a:rPr lang="zh-TW" altLang="en-US" smtClean="0"/>
              <a:t>23</a:t>
            </a:fld>
            <a:endParaRPr lang="zh-TW" altLang="en-US"/>
          </a:p>
        </p:txBody>
      </p:sp>
      <p:sp>
        <p:nvSpPr>
          <p:cNvPr id="7" name="文字方塊 6">
            <a:extLst>
              <a:ext uri="{FF2B5EF4-FFF2-40B4-BE49-F238E27FC236}">
                <a16:creationId xmlns:a16="http://schemas.microsoft.com/office/drawing/2014/main" id="{70FA0960-DD8B-06D2-ABAC-378E2EB4E5F6}"/>
              </a:ext>
            </a:extLst>
          </p:cNvPr>
          <p:cNvSpPr txBox="1"/>
          <p:nvPr/>
        </p:nvSpPr>
        <p:spPr>
          <a:xfrm>
            <a:off x="1097280" y="2089511"/>
            <a:ext cx="8978348" cy="2308324"/>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Self-attention → global dependency</a:t>
            </a:r>
          </a:p>
          <a:p>
            <a:endParaRPr lang="en-US" altLang="zh-TW" sz="2400" dirty="0"/>
          </a:p>
          <a:p>
            <a:pPr marL="342900" indent="-342900">
              <a:buFont typeface="Arial" panose="020B0604020202020204" pitchFamily="34" charset="0"/>
              <a:buChar char="•"/>
            </a:pPr>
            <a:r>
              <a:rPr lang="en-US" altLang="zh-TW" sz="2400" dirty="0"/>
              <a:t>Convolution → local context</a:t>
            </a:r>
          </a:p>
          <a:p>
            <a:endParaRPr lang="en-US" altLang="zh-TW" sz="2400" b="1" dirty="0"/>
          </a:p>
          <a:p>
            <a:pPr marL="342900" indent="-342900">
              <a:buFont typeface="Arial" panose="020B0604020202020204" pitchFamily="34" charset="0"/>
              <a:buChar char="•"/>
            </a:pPr>
            <a:r>
              <a:rPr lang="en-US" altLang="zh-TW" sz="2400" dirty="0"/>
              <a:t>Better audio-visual fusion</a:t>
            </a:r>
            <a:endParaRPr lang="en-US" altLang="zh-TW" sz="2400" b="1" dirty="0"/>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EB545FB7-4BB1-21A1-6C8A-C1E7C4ADCB7E}"/>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590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9224-B7C2-448A-A16D-3678D4B01AC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F884E5B-ECEF-67DE-A05C-9CA9DE9A65F4}"/>
              </a:ext>
            </a:extLst>
          </p:cNvPr>
          <p:cNvSpPr>
            <a:spLocks noGrp="1"/>
          </p:cNvSpPr>
          <p:nvPr>
            <p:ph type="title"/>
          </p:nvPr>
        </p:nvSpPr>
        <p:spPr/>
        <p:txBody>
          <a:bodyPr/>
          <a:lstStyle/>
          <a:p>
            <a:r>
              <a:rPr lang="en-US" altLang="zh-TW" dirty="0"/>
              <a:t>Dataset</a:t>
            </a:r>
            <a:endParaRPr lang="zh-TW" altLang="en-US" dirty="0"/>
          </a:p>
        </p:txBody>
      </p:sp>
      <p:sp>
        <p:nvSpPr>
          <p:cNvPr id="3" name="內容版面配置區 2">
            <a:extLst>
              <a:ext uri="{FF2B5EF4-FFF2-40B4-BE49-F238E27FC236}">
                <a16:creationId xmlns:a16="http://schemas.microsoft.com/office/drawing/2014/main" id="{7DAE4E63-886E-DB4B-6114-5215323A53D6}"/>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9F878C96-D8E1-CBA8-BD66-B265F92AED2C}"/>
              </a:ext>
            </a:extLst>
          </p:cNvPr>
          <p:cNvSpPr>
            <a:spLocks noGrp="1"/>
          </p:cNvSpPr>
          <p:nvPr>
            <p:ph type="sldNum" sz="quarter" idx="12"/>
          </p:nvPr>
        </p:nvSpPr>
        <p:spPr/>
        <p:txBody>
          <a:bodyPr/>
          <a:lstStyle/>
          <a:p>
            <a:fld id="{DD7BFE5A-9DF3-474D-B4DA-2758A4CD8DFE}" type="slidenum">
              <a:rPr lang="zh-TW" altLang="en-US" smtClean="0"/>
              <a:t>24</a:t>
            </a:fld>
            <a:endParaRPr lang="zh-TW" altLang="en-US"/>
          </a:p>
        </p:txBody>
      </p:sp>
      <p:sp>
        <p:nvSpPr>
          <p:cNvPr id="7" name="文字方塊 6">
            <a:extLst>
              <a:ext uri="{FF2B5EF4-FFF2-40B4-BE49-F238E27FC236}">
                <a16:creationId xmlns:a16="http://schemas.microsoft.com/office/drawing/2014/main" id="{8BF7F701-61EF-469E-BF8B-E2705379ACB8}"/>
              </a:ext>
            </a:extLst>
          </p:cNvPr>
          <p:cNvSpPr txBox="1"/>
          <p:nvPr/>
        </p:nvSpPr>
        <p:spPr>
          <a:xfrm>
            <a:off x="1097280" y="2089511"/>
            <a:ext cx="897834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COG-MHEAR AVSE Challenge dataset</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TMSV Mandarin audio-visual dataset</a:t>
            </a:r>
          </a:p>
        </p:txBody>
      </p:sp>
      <p:sp>
        <p:nvSpPr>
          <p:cNvPr id="5" name="Rectangle 1">
            <a:extLst>
              <a:ext uri="{FF2B5EF4-FFF2-40B4-BE49-F238E27FC236}">
                <a16:creationId xmlns:a16="http://schemas.microsoft.com/office/drawing/2014/main" id="{AA4F5143-4D55-162C-F55F-05AE9F5E3FF9}"/>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00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5373-A372-8206-7E93-312C9AD2B3F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CB1164F-72A3-283F-90B9-A9BDF254F294}"/>
              </a:ext>
            </a:extLst>
          </p:cNvPr>
          <p:cNvSpPr>
            <a:spLocks noGrp="1"/>
          </p:cNvSpPr>
          <p:nvPr>
            <p:ph type="title"/>
          </p:nvPr>
        </p:nvSpPr>
        <p:spPr/>
        <p:txBody>
          <a:bodyPr/>
          <a:lstStyle/>
          <a:p>
            <a:r>
              <a:rPr lang="en-US" altLang="zh-TW" dirty="0"/>
              <a:t>Experimental Setup</a:t>
            </a:r>
            <a:endParaRPr lang="zh-TW" altLang="en-US" dirty="0"/>
          </a:p>
        </p:txBody>
      </p:sp>
      <p:sp>
        <p:nvSpPr>
          <p:cNvPr id="3" name="內容版面配置區 2">
            <a:extLst>
              <a:ext uri="{FF2B5EF4-FFF2-40B4-BE49-F238E27FC236}">
                <a16:creationId xmlns:a16="http://schemas.microsoft.com/office/drawing/2014/main" id="{C74DDB7F-CD9E-D76D-39A6-FF8612B1F569}"/>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6B88F9D9-91F7-D496-26F4-68A51EA29942}"/>
              </a:ext>
            </a:extLst>
          </p:cNvPr>
          <p:cNvSpPr>
            <a:spLocks noGrp="1"/>
          </p:cNvSpPr>
          <p:nvPr>
            <p:ph type="sldNum" sz="quarter" idx="12"/>
          </p:nvPr>
        </p:nvSpPr>
        <p:spPr/>
        <p:txBody>
          <a:bodyPr/>
          <a:lstStyle/>
          <a:p>
            <a:fld id="{DD7BFE5A-9DF3-474D-B4DA-2758A4CD8DFE}" type="slidenum">
              <a:rPr lang="zh-TW" altLang="en-US" smtClean="0"/>
              <a:t>25</a:t>
            </a:fld>
            <a:endParaRPr lang="zh-TW" altLang="en-US"/>
          </a:p>
        </p:txBody>
      </p:sp>
      <p:sp>
        <p:nvSpPr>
          <p:cNvPr id="7" name="文字方塊 6">
            <a:extLst>
              <a:ext uri="{FF2B5EF4-FFF2-40B4-BE49-F238E27FC236}">
                <a16:creationId xmlns:a16="http://schemas.microsoft.com/office/drawing/2014/main" id="{5474F899-4AE9-D9E7-E1E7-0EE5D865EC19}"/>
              </a:ext>
            </a:extLst>
          </p:cNvPr>
          <p:cNvSpPr txBox="1"/>
          <p:nvPr/>
        </p:nvSpPr>
        <p:spPr>
          <a:xfrm>
            <a:off x="1097280" y="2089511"/>
            <a:ext cx="8978348" cy="193899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Conv-STFT feature extraction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5 encoder + 5 decoder blocks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Loss: SI-SNR</a:t>
            </a:r>
          </a:p>
        </p:txBody>
      </p:sp>
      <p:sp>
        <p:nvSpPr>
          <p:cNvPr id="5" name="Rectangle 1">
            <a:extLst>
              <a:ext uri="{FF2B5EF4-FFF2-40B4-BE49-F238E27FC236}">
                <a16:creationId xmlns:a16="http://schemas.microsoft.com/office/drawing/2014/main" id="{A5B718CD-FDAE-6E67-A6BE-82FE81401580}"/>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739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E09D-96F0-D01D-23CD-795C0976D7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9B2FDFF-A100-079F-2221-8E7FE489273E}"/>
              </a:ext>
            </a:extLst>
          </p:cNvPr>
          <p:cNvSpPr>
            <a:spLocks noGrp="1"/>
          </p:cNvSpPr>
          <p:nvPr>
            <p:ph type="title"/>
          </p:nvPr>
        </p:nvSpPr>
        <p:spPr/>
        <p:txBody>
          <a:bodyPr/>
          <a:lstStyle/>
          <a:p>
            <a:r>
              <a:rPr lang="en-US" altLang="zh-TW" dirty="0"/>
              <a:t>Results (COG-MHEAR)</a:t>
            </a:r>
            <a:endParaRPr lang="zh-TW" altLang="en-US" dirty="0"/>
          </a:p>
        </p:txBody>
      </p:sp>
      <p:sp>
        <p:nvSpPr>
          <p:cNvPr id="3" name="內容版面配置區 2">
            <a:extLst>
              <a:ext uri="{FF2B5EF4-FFF2-40B4-BE49-F238E27FC236}">
                <a16:creationId xmlns:a16="http://schemas.microsoft.com/office/drawing/2014/main" id="{DDDD5153-7AD9-D37F-A227-FA7B3B79ABB4}"/>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20109CEC-CD1E-18EC-C3C9-C36ECEF3C733}"/>
              </a:ext>
            </a:extLst>
          </p:cNvPr>
          <p:cNvSpPr>
            <a:spLocks noGrp="1"/>
          </p:cNvSpPr>
          <p:nvPr>
            <p:ph type="sldNum" sz="quarter" idx="12"/>
          </p:nvPr>
        </p:nvSpPr>
        <p:spPr/>
        <p:txBody>
          <a:bodyPr/>
          <a:lstStyle/>
          <a:p>
            <a:fld id="{DD7BFE5A-9DF3-474D-B4DA-2758A4CD8DFE}" type="slidenum">
              <a:rPr lang="zh-TW" altLang="en-US" smtClean="0"/>
              <a:t>26</a:t>
            </a:fld>
            <a:endParaRPr lang="zh-TW" altLang="en-US"/>
          </a:p>
        </p:txBody>
      </p:sp>
      <p:sp>
        <p:nvSpPr>
          <p:cNvPr id="7" name="文字方塊 6">
            <a:extLst>
              <a:ext uri="{FF2B5EF4-FFF2-40B4-BE49-F238E27FC236}">
                <a16:creationId xmlns:a16="http://schemas.microsoft.com/office/drawing/2014/main" id="{F1A8B892-711C-EE7E-C65E-D7E6775ACFB0}"/>
              </a:ext>
            </a:extLst>
          </p:cNvPr>
          <p:cNvSpPr txBox="1"/>
          <p:nvPr/>
        </p:nvSpPr>
        <p:spPr>
          <a:xfrm>
            <a:off x="1097280" y="2089511"/>
            <a:ext cx="897834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DCUC-Net achieves </a:t>
            </a:r>
            <a:r>
              <a:rPr lang="en-US" altLang="zh-TW" sz="2400" b="1" dirty="0"/>
              <a:t>best PESQ &amp; STOI</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Better noise suppression than baseline</a:t>
            </a:r>
          </a:p>
        </p:txBody>
      </p:sp>
      <p:sp>
        <p:nvSpPr>
          <p:cNvPr id="5" name="Rectangle 1">
            <a:extLst>
              <a:ext uri="{FF2B5EF4-FFF2-40B4-BE49-F238E27FC236}">
                <a16:creationId xmlns:a16="http://schemas.microsoft.com/office/drawing/2014/main" id="{8B40C1F0-CB88-886A-FABE-3E94FD3CB938}"/>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descr="The image presents a table comparing objective assessment scores of speech quality (PESQ) and speech intelligibility (STOI) for different speech enhancement models (Baseline, DCUC-net, BLSTM, Transformer, and Conformer) on the COG-MHEAR dataset.&#10;&#10;AI 產生的內容可能不正確。">
            <a:extLst>
              <a:ext uri="{FF2B5EF4-FFF2-40B4-BE49-F238E27FC236}">
                <a16:creationId xmlns:a16="http://schemas.microsoft.com/office/drawing/2014/main" id="{3B3EF164-1DDC-3DEC-5E96-08772F3C4D85}"/>
              </a:ext>
            </a:extLst>
          </p:cNvPr>
          <p:cNvPicPr>
            <a:picLocks noChangeAspect="1"/>
          </p:cNvPicPr>
          <p:nvPr/>
        </p:nvPicPr>
        <p:blipFill>
          <a:blip r:embed="rId3"/>
          <a:stretch>
            <a:fillRect/>
          </a:stretch>
        </p:blipFill>
        <p:spPr>
          <a:xfrm>
            <a:off x="2148184" y="3429000"/>
            <a:ext cx="4889656" cy="2649327"/>
          </a:xfrm>
          <a:prstGeom prst="rect">
            <a:avLst/>
          </a:prstGeom>
        </p:spPr>
      </p:pic>
    </p:spTree>
    <p:extLst>
      <p:ext uri="{BB962C8B-B14F-4D97-AF65-F5344CB8AC3E}">
        <p14:creationId xmlns:p14="http://schemas.microsoft.com/office/powerpoint/2010/main" val="340572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C75A9-6D7E-5BB0-B4C6-8766503A03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2236006-137B-7062-C0EF-5946973981C0}"/>
              </a:ext>
            </a:extLst>
          </p:cNvPr>
          <p:cNvSpPr>
            <a:spLocks noGrp="1"/>
          </p:cNvSpPr>
          <p:nvPr>
            <p:ph type="title"/>
          </p:nvPr>
        </p:nvSpPr>
        <p:spPr/>
        <p:txBody>
          <a:bodyPr/>
          <a:lstStyle/>
          <a:p>
            <a:r>
              <a:rPr lang="en-US" altLang="zh-TW" dirty="0"/>
              <a:t>Results (TMSV)</a:t>
            </a:r>
            <a:endParaRPr lang="zh-TW" altLang="en-US" dirty="0"/>
          </a:p>
        </p:txBody>
      </p:sp>
      <p:sp>
        <p:nvSpPr>
          <p:cNvPr id="3" name="內容版面配置區 2">
            <a:extLst>
              <a:ext uri="{FF2B5EF4-FFF2-40B4-BE49-F238E27FC236}">
                <a16:creationId xmlns:a16="http://schemas.microsoft.com/office/drawing/2014/main" id="{C0B430D8-0DCD-9F48-D917-29E95A251FF5}"/>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ECE0DB97-4D73-C78B-A2A8-F23433A7832C}"/>
              </a:ext>
            </a:extLst>
          </p:cNvPr>
          <p:cNvSpPr>
            <a:spLocks noGrp="1"/>
          </p:cNvSpPr>
          <p:nvPr>
            <p:ph type="sldNum" sz="quarter" idx="12"/>
          </p:nvPr>
        </p:nvSpPr>
        <p:spPr/>
        <p:txBody>
          <a:bodyPr/>
          <a:lstStyle/>
          <a:p>
            <a:fld id="{DD7BFE5A-9DF3-474D-B4DA-2758A4CD8DFE}" type="slidenum">
              <a:rPr lang="zh-TW" altLang="en-US" smtClean="0"/>
              <a:t>27</a:t>
            </a:fld>
            <a:endParaRPr lang="zh-TW" altLang="en-US"/>
          </a:p>
        </p:txBody>
      </p:sp>
      <p:sp>
        <p:nvSpPr>
          <p:cNvPr id="7" name="文字方塊 6">
            <a:extLst>
              <a:ext uri="{FF2B5EF4-FFF2-40B4-BE49-F238E27FC236}">
                <a16:creationId xmlns:a16="http://schemas.microsoft.com/office/drawing/2014/main" id="{CF03E023-57E4-F492-7B25-BC5ABF06B6C7}"/>
              </a:ext>
            </a:extLst>
          </p:cNvPr>
          <p:cNvSpPr txBox="1"/>
          <p:nvPr/>
        </p:nvSpPr>
        <p:spPr>
          <a:xfrm>
            <a:off x="1097280" y="2089511"/>
            <a:ext cx="897834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Outperforms most AVSE models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Smaller model than SSL-AVSE</a:t>
            </a:r>
          </a:p>
        </p:txBody>
      </p:sp>
      <p:sp>
        <p:nvSpPr>
          <p:cNvPr id="5" name="Rectangle 1">
            <a:extLst>
              <a:ext uri="{FF2B5EF4-FFF2-40B4-BE49-F238E27FC236}">
                <a16:creationId xmlns:a16="http://schemas.microsoft.com/office/drawing/2014/main" id="{4E2D65CB-2B61-AE8D-E779-72726B4FAD62}"/>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9" name="圖片 8" descr="The table presents objective assessment scores for various AVSE models on the TMSV dataset, showing PESQ and STOI metrics for different noise enhancement techniques, with the Conformer model achieving the highest scores.&#10;&#10;AI 產生的內容可能不正確。">
            <a:extLst>
              <a:ext uri="{FF2B5EF4-FFF2-40B4-BE49-F238E27FC236}">
                <a16:creationId xmlns:a16="http://schemas.microsoft.com/office/drawing/2014/main" id="{DB79711B-3705-3BDE-2917-5E1875276672}"/>
              </a:ext>
            </a:extLst>
          </p:cNvPr>
          <p:cNvPicPr>
            <a:picLocks noChangeAspect="1"/>
          </p:cNvPicPr>
          <p:nvPr/>
        </p:nvPicPr>
        <p:blipFill>
          <a:blip r:embed="rId3"/>
          <a:stretch>
            <a:fillRect/>
          </a:stretch>
        </p:blipFill>
        <p:spPr>
          <a:xfrm>
            <a:off x="1701335" y="3421796"/>
            <a:ext cx="5289187" cy="2555672"/>
          </a:xfrm>
          <a:prstGeom prst="rect">
            <a:avLst/>
          </a:prstGeom>
        </p:spPr>
      </p:pic>
    </p:spTree>
    <p:extLst>
      <p:ext uri="{BB962C8B-B14F-4D97-AF65-F5344CB8AC3E}">
        <p14:creationId xmlns:p14="http://schemas.microsoft.com/office/powerpoint/2010/main" val="390234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6D6E-4528-7C6C-307B-3367E9D155A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98225C8-E754-B4FE-93F6-69DB0C8962C8}"/>
              </a:ext>
            </a:extLst>
          </p:cNvPr>
          <p:cNvSpPr>
            <a:spLocks noGrp="1"/>
          </p:cNvSpPr>
          <p:nvPr>
            <p:ph type="title"/>
          </p:nvPr>
        </p:nvSpPr>
        <p:spPr/>
        <p:txBody>
          <a:bodyPr/>
          <a:lstStyle/>
          <a:p>
            <a:r>
              <a:rPr lang="en-US" altLang="zh-TW" dirty="0"/>
              <a:t>Spectrogram Comparison </a:t>
            </a:r>
            <a:endParaRPr lang="zh-TW" altLang="en-US" dirty="0"/>
          </a:p>
        </p:txBody>
      </p:sp>
      <p:sp>
        <p:nvSpPr>
          <p:cNvPr id="3" name="內容版面配置區 2">
            <a:extLst>
              <a:ext uri="{FF2B5EF4-FFF2-40B4-BE49-F238E27FC236}">
                <a16:creationId xmlns:a16="http://schemas.microsoft.com/office/drawing/2014/main" id="{DC0D25A6-9EEC-1D92-FA66-390639B1B45B}"/>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238D3185-CFCF-81B4-B7CD-8829F5011CF4}"/>
              </a:ext>
            </a:extLst>
          </p:cNvPr>
          <p:cNvSpPr>
            <a:spLocks noGrp="1"/>
          </p:cNvSpPr>
          <p:nvPr>
            <p:ph type="sldNum" sz="quarter" idx="12"/>
          </p:nvPr>
        </p:nvSpPr>
        <p:spPr/>
        <p:txBody>
          <a:bodyPr/>
          <a:lstStyle/>
          <a:p>
            <a:fld id="{DD7BFE5A-9DF3-474D-B4DA-2758A4CD8DFE}" type="slidenum">
              <a:rPr lang="zh-TW" altLang="en-US" smtClean="0"/>
              <a:t>28</a:t>
            </a:fld>
            <a:endParaRPr lang="zh-TW" altLang="en-US"/>
          </a:p>
        </p:txBody>
      </p:sp>
      <p:sp>
        <p:nvSpPr>
          <p:cNvPr id="7" name="文字方塊 6">
            <a:extLst>
              <a:ext uri="{FF2B5EF4-FFF2-40B4-BE49-F238E27FC236}">
                <a16:creationId xmlns:a16="http://schemas.microsoft.com/office/drawing/2014/main" id="{E533E303-128F-74FB-77A1-C1FFA951B588}"/>
              </a:ext>
            </a:extLst>
          </p:cNvPr>
          <p:cNvSpPr txBox="1"/>
          <p:nvPr/>
        </p:nvSpPr>
        <p:spPr>
          <a:xfrm>
            <a:off x="1097280" y="2033601"/>
            <a:ext cx="897834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Noisy vs Clean vs Baseline vs DCUC-Net</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Proposed model removes noise more effectively</a:t>
            </a:r>
          </a:p>
        </p:txBody>
      </p:sp>
      <p:sp>
        <p:nvSpPr>
          <p:cNvPr id="5" name="Rectangle 1">
            <a:extLst>
              <a:ext uri="{FF2B5EF4-FFF2-40B4-BE49-F238E27FC236}">
                <a16:creationId xmlns:a16="http://schemas.microsoft.com/office/drawing/2014/main" id="{7A898E23-B93F-D640-D8A0-08AA6B76237C}"/>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11" name="圖片 10" descr="This image displays four distinct spectrograms, each showcasing different levels of signal processing: (a) an original noisy spectrogram, (b) a cleaned version, (c) a baseline AVSE spectrogram, and (d) a proposed DCUC-Net spectrogram.&#10;&#10;AI 產生的內容可能不正確。">
            <a:extLst>
              <a:ext uri="{FF2B5EF4-FFF2-40B4-BE49-F238E27FC236}">
                <a16:creationId xmlns:a16="http://schemas.microsoft.com/office/drawing/2014/main" id="{17ED8541-61E6-8626-88D7-84339D8114A0}"/>
              </a:ext>
            </a:extLst>
          </p:cNvPr>
          <p:cNvPicPr>
            <a:picLocks noChangeAspect="1"/>
          </p:cNvPicPr>
          <p:nvPr/>
        </p:nvPicPr>
        <p:blipFill>
          <a:blip r:embed="rId3"/>
          <a:stretch>
            <a:fillRect/>
          </a:stretch>
        </p:blipFill>
        <p:spPr>
          <a:xfrm>
            <a:off x="7782315" y="2146853"/>
            <a:ext cx="3922429" cy="3830616"/>
          </a:xfrm>
          <a:prstGeom prst="rect">
            <a:avLst/>
          </a:prstGeom>
        </p:spPr>
      </p:pic>
    </p:spTree>
    <p:extLst>
      <p:ext uri="{BB962C8B-B14F-4D97-AF65-F5344CB8AC3E}">
        <p14:creationId xmlns:p14="http://schemas.microsoft.com/office/powerpoint/2010/main" val="417641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C6456A-5255-3C19-545F-0112299803CD}"/>
              </a:ext>
            </a:extLst>
          </p:cNvPr>
          <p:cNvSpPr>
            <a:spLocks noGrp="1"/>
          </p:cNvSpPr>
          <p:nvPr>
            <p:ph type="title"/>
          </p:nvPr>
        </p:nvSpPr>
        <p:spPr>
          <a:xfrm>
            <a:off x="1066800" y="168165"/>
            <a:ext cx="10058400" cy="1450757"/>
          </a:xfrm>
        </p:spPr>
        <p:txBody>
          <a:bodyPr/>
          <a:lstStyle/>
          <a:p>
            <a:endParaRPr lang="zh-TW" altLang="en-US" dirty="0"/>
          </a:p>
        </p:txBody>
      </p:sp>
      <p:sp>
        <p:nvSpPr>
          <p:cNvPr id="3" name="內容版面配置區 2">
            <a:extLst>
              <a:ext uri="{FF2B5EF4-FFF2-40B4-BE49-F238E27FC236}">
                <a16:creationId xmlns:a16="http://schemas.microsoft.com/office/drawing/2014/main" id="{FED1E3DC-9928-9AFB-6834-297FC9C2E63D}"/>
              </a:ext>
            </a:extLst>
          </p:cNvPr>
          <p:cNvSpPr>
            <a:spLocks noGrp="1"/>
          </p:cNvSpPr>
          <p:nvPr>
            <p:ph idx="1"/>
          </p:nvPr>
        </p:nvSpPr>
        <p:spPr>
          <a:xfrm>
            <a:off x="1066800" y="2339720"/>
            <a:ext cx="10058400" cy="4023360"/>
          </a:xfrm>
        </p:spPr>
        <p:txBody>
          <a:bodyPr>
            <a:normAutofit/>
          </a:bodyPr>
          <a:lstStyle/>
          <a:p>
            <a:r>
              <a:rPr lang="en-US" altLang="zh-TW" sz="4800" b="1" dirty="0"/>
              <a:t>Spectrogram Decomposition for CNN-sensitive Speech Enhancement</a:t>
            </a:r>
          </a:p>
          <a:p>
            <a:r>
              <a:rPr lang="en-US" altLang="zh-TW" sz="2800" dirty="0"/>
              <a:t>Hao Shi, </a:t>
            </a:r>
            <a:r>
              <a:rPr lang="en-US" altLang="zh-TW" sz="2800" dirty="0" err="1"/>
              <a:t>Interspeech</a:t>
            </a:r>
            <a:r>
              <a:rPr lang="en-US" altLang="zh-TW" sz="2800" dirty="0"/>
              <a:t> 2022</a:t>
            </a:r>
            <a:endParaRPr lang="zh-TW" altLang="en-US" sz="2800" dirty="0"/>
          </a:p>
        </p:txBody>
      </p:sp>
      <p:sp>
        <p:nvSpPr>
          <p:cNvPr id="4" name="投影片編號版面配置區 3">
            <a:extLst>
              <a:ext uri="{FF2B5EF4-FFF2-40B4-BE49-F238E27FC236}">
                <a16:creationId xmlns:a16="http://schemas.microsoft.com/office/drawing/2014/main" id="{ABA439F6-72A5-4ECC-CE15-18C3F25D0C78}"/>
              </a:ext>
            </a:extLst>
          </p:cNvPr>
          <p:cNvSpPr>
            <a:spLocks noGrp="1"/>
          </p:cNvSpPr>
          <p:nvPr>
            <p:ph type="sldNum" sz="quarter" idx="12"/>
          </p:nvPr>
        </p:nvSpPr>
        <p:spPr/>
        <p:txBody>
          <a:bodyPr/>
          <a:lstStyle/>
          <a:p>
            <a:fld id="{DD7BFE5A-9DF3-474D-B4DA-2758A4CD8DFE}" type="slidenum">
              <a:rPr lang="zh-TW" altLang="en-US" smtClean="0"/>
              <a:t>2</a:t>
            </a:fld>
            <a:endParaRPr lang="zh-TW" altLang="en-US"/>
          </a:p>
        </p:txBody>
      </p:sp>
    </p:spTree>
    <p:extLst>
      <p:ext uri="{BB962C8B-B14F-4D97-AF65-F5344CB8AC3E}">
        <p14:creationId xmlns:p14="http://schemas.microsoft.com/office/powerpoint/2010/main" val="121657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57A1-A726-E59F-B8F7-38AD6CB6A21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D732095-BBC9-745A-A669-4C4CDE4222E2}"/>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3421406E-55D9-7E45-393F-405A4995BAEC}"/>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0EDBEF5D-E7AD-BD6F-D2E2-97B26C4CD9F4}"/>
              </a:ext>
            </a:extLst>
          </p:cNvPr>
          <p:cNvSpPr>
            <a:spLocks noGrp="1"/>
          </p:cNvSpPr>
          <p:nvPr>
            <p:ph type="sldNum" sz="quarter" idx="12"/>
          </p:nvPr>
        </p:nvSpPr>
        <p:spPr/>
        <p:txBody>
          <a:bodyPr/>
          <a:lstStyle/>
          <a:p>
            <a:fld id="{DD7BFE5A-9DF3-474D-B4DA-2758A4CD8DFE}" type="slidenum">
              <a:rPr lang="zh-TW" altLang="en-US" smtClean="0"/>
              <a:t>29</a:t>
            </a:fld>
            <a:endParaRPr lang="zh-TW" altLang="en-US"/>
          </a:p>
        </p:txBody>
      </p:sp>
      <p:sp>
        <p:nvSpPr>
          <p:cNvPr id="7" name="文字方塊 6">
            <a:extLst>
              <a:ext uri="{FF2B5EF4-FFF2-40B4-BE49-F238E27FC236}">
                <a16:creationId xmlns:a16="http://schemas.microsoft.com/office/drawing/2014/main" id="{8DD85C4F-1772-D2FA-351E-737551AD71C5}"/>
              </a:ext>
            </a:extLst>
          </p:cNvPr>
          <p:cNvSpPr txBox="1"/>
          <p:nvPr/>
        </p:nvSpPr>
        <p:spPr>
          <a:xfrm>
            <a:off x="1097280" y="2033601"/>
            <a:ext cx="8978348" cy="3046988"/>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t>Fuse audio + visual cues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Complex U-Net preserves phase</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Conformer improves dependency modeling</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Achieves strong enhancement performance</a:t>
            </a:r>
          </a:p>
          <a:p>
            <a:pPr marL="342900" indent="-34290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A2F14093-2CAB-D698-ADCC-AD9D554AA315}"/>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567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B3927-CC10-EC07-7E9B-341D2258750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F40ACC0-13FF-5D8B-C036-55B9C7DF34B1}"/>
              </a:ext>
            </a:extLst>
          </p:cNvPr>
          <p:cNvSpPr>
            <a:spLocks noGrp="1"/>
          </p:cNvSpPr>
          <p:nvPr>
            <p:ph type="title"/>
          </p:nvPr>
        </p:nvSpPr>
        <p:spPr/>
        <p:txBody>
          <a:bodyPr/>
          <a:lstStyle/>
          <a:p>
            <a:r>
              <a:rPr lang="en-US" altLang="zh-TW" dirty="0"/>
              <a:t>Motivation</a:t>
            </a:r>
            <a:endParaRPr lang="zh-TW" altLang="en-US" dirty="0"/>
          </a:p>
        </p:txBody>
      </p:sp>
      <p:sp>
        <p:nvSpPr>
          <p:cNvPr id="3" name="內容版面配置區 2">
            <a:extLst>
              <a:ext uri="{FF2B5EF4-FFF2-40B4-BE49-F238E27FC236}">
                <a16:creationId xmlns:a16="http://schemas.microsoft.com/office/drawing/2014/main" id="{96EA3EF9-05F2-F1A5-8324-A467397AC11B}"/>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184CFDF9-0212-2A16-A20D-93BAD1D29BFB}"/>
              </a:ext>
            </a:extLst>
          </p:cNvPr>
          <p:cNvSpPr>
            <a:spLocks noGrp="1"/>
          </p:cNvSpPr>
          <p:nvPr>
            <p:ph type="sldNum" sz="quarter" idx="12"/>
          </p:nvPr>
        </p:nvSpPr>
        <p:spPr/>
        <p:txBody>
          <a:bodyPr/>
          <a:lstStyle/>
          <a:p>
            <a:fld id="{DD7BFE5A-9DF3-474D-B4DA-2758A4CD8DFE}" type="slidenum">
              <a:rPr lang="zh-TW" altLang="en-US" smtClean="0"/>
              <a:t>3</a:t>
            </a:fld>
            <a:endParaRPr lang="zh-TW" altLang="en-US"/>
          </a:p>
        </p:txBody>
      </p:sp>
      <p:sp>
        <p:nvSpPr>
          <p:cNvPr id="7" name="文字方塊 6">
            <a:extLst>
              <a:ext uri="{FF2B5EF4-FFF2-40B4-BE49-F238E27FC236}">
                <a16:creationId xmlns:a16="http://schemas.microsoft.com/office/drawing/2014/main" id="{A9F743AC-A497-9098-FD9F-37BE5A44399C}"/>
              </a:ext>
            </a:extLst>
          </p:cNvPr>
          <p:cNvSpPr txBox="1"/>
          <p:nvPr/>
        </p:nvSpPr>
        <p:spPr>
          <a:xfrm>
            <a:off x="1239078" y="2038792"/>
            <a:ext cx="8978348" cy="2677656"/>
          </a:xfrm>
          <a:prstGeom prst="rect">
            <a:avLst/>
          </a:prstGeom>
          <a:noFill/>
        </p:spPr>
        <p:txBody>
          <a:bodyPr wrap="square" rtlCol="0">
            <a:spAutoFit/>
          </a:bodyPr>
          <a:lstStyle/>
          <a:p>
            <a:r>
              <a:rPr lang="en-US" altLang="zh-TW" sz="2400" dirty="0"/>
              <a:t>Speech Enhancement in Real Applications</a:t>
            </a:r>
          </a:p>
          <a:p>
            <a:pPr marL="342900" indent="-342900">
              <a:buFont typeface="Arial" panose="020B0604020202020204" pitchFamily="34" charset="0"/>
              <a:buChar char="•"/>
            </a:pPr>
            <a:r>
              <a:rPr lang="en-US" altLang="zh-TW" sz="2400" dirty="0"/>
              <a:t>Noisy environments degrade speech quality</a:t>
            </a:r>
          </a:p>
          <a:p>
            <a:pPr marL="342900" indent="-342900">
              <a:buFont typeface="Arial" panose="020B0604020202020204" pitchFamily="34" charset="0"/>
              <a:buChar char="•"/>
            </a:pPr>
            <a:r>
              <a:rPr lang="en-US" altLang="zh-TW" sz="2400" dirty="0"/>
              <a:t>Important for ASR, communication, hearing aids</a:t>
            </a:r>
          </a:p>
          <a:p>
            <a:pPr marL="342900" indent="-342900">
              <a:buFont typeface="Arial" panose="020B0604020202020204" pitchFamily="34" charset="0"/>
              <a:buChar char="•"/>
            </a:pPr>
            <a:r>
              <a:rPr lang="en-US" altLang="zh-TW" sz="2400" dirty="0"/>
              <a:t>Need robust front-end DSP processing</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spTree>
    <p:extLst>
      <p:ext uri="{BB962C8B-B14F-4D97-AF65-F5344CB8AC3E}">
        <p14:creationId xmlns:p14="http://schemas.microsoft.com/office/powerpoint/2010/main" val="78000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A061-2419-F4D5-AE23-45671275306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6FF9333-BCF1-27F5-630A-D873D722F9CE}"/>
              </a:ext>
            </a:extLst>
          </p:cNvPr>
          <p:cNvSpPr>
            <a:spLocks noGrp="1"/>
          </p:cNvSpPr>
          <p:nvPr>
            <p:ph type="title"/>
          </p:nvPr>
        </p:nvSpPr>
        <p:spPr/>
        <p:txBody>
          <a:bodyPr/>
          <a:lstStyle/>
          <a:p>
            <a:r>
              <a:rPr lang="en-US" altLang="zh-TW" dirty="0"/>
              <a:t>Traditional vs Deep Learning</a:t>
            </a:r>
            <a:endParaRPr lang="zh-TW" altLang="en-US" dirty="0"/>
          </a:p>
        </p:txBody>
      </p:sp>
      <p:sp>
        <p:nvSpPr>
          <p:cNvPr id="3" name="內容版面配置區 2">
            <a:extLst>
              <a:ext uri="{FF2B5EF4-FFF2-40B4-BE49-F238E27FC236}">
                <a16:creationId xmlns:a16="http://schemas.microsoft.com/office/drawing/2014/main" id="{1D3FF862-D313-7CDF-91CD-CDD6F65730E6}"/>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0FCAC7DB-D411-27F0-917C-69C2A335B272}"/>
              </a:ext>
            </a:extLst>
          </p:cNvPr>
          <p:cNvSpPr>
            <a:spLocks noGrp="1"/>
          </p:cNvSpPr>
          <p:nvPr>
            <p:ph type="sldNum" sz="quarter" idx="12"/>
          </p:nvPr>
        </p:nvSpPr>
        <p:spPr/>
        <p:txBody>
          <a:bodyPr/>
          <a:lstStyle/>
          <a:p>
            <a:fld id="{DD7BFE5A-9DF3-474D-B4DA-2758A4CD8DFE}" type="slidenum">
              <a:rPr lang="zh-TW" altLang="en-US" smtClean="0"/>
              <a:t>4</a:t>
            </a:fld>
            <a:endParaRPr lang="zh-TW" altLang="en-US"/>
          </a:p>
        </p:txBody>
      </p:sp>
      <p:sp>
        <p:nvSpPr>
          <p:cNvPr id="7" name="文字方塊 6">
            <a:extLst>
              <a:ext uri="{FF2B5EF4-FFF2-40B4-BE49-F238E27FC236}">
                <a16:creationId xmlns:a16="http://schemas.microsoft.com/office/drawing/2014/main" id="{55CA38B4-3D1E-1482-1C37-65AC89057493}"/>
              </a:ext>
            </a:extLst>
          </p:cNvPr>
          <p:cNvSpPr txBox="1"/>
          <p:nvPr/>
        </p:nvSpPr>
        <p:spPr>
          <a:xfrm>
            <a:off x="1239078" y="2038792"/>
            <a:ext cx="8978348" cy="3785652"/>
          </a:xfrm>
          <a:prstGeom prst="rect">
            <a:avLst/>
          </a:prstGeom>
          <a:noFill/>
        </p:spPr>
        <p:txBody>
          <a:bodyPr wrap="square" rtlCol="0">
            <a:spAutoFit/>
          </a:bodyPr>
          <a:lstStyle/>
          <a:p>
            <a:r>
              <a:rPr lang="en-US" altLang="zh-TW" sz="2400" dirty="0"/>
              <a:t>Traditional DSP:</a:t>
            </a:r>
          </a:p>
          <a:p>
            <a:pPr marL="342900" indent="-342900">
              <a:buFont typeface="Arial" panose="020B0604020202020204" pitchFamily="34" charset="0"/>
              <a:buChar char="•"/>
            </a:pPr>
            <a:r>
              <a:rPr lang="en-US" altLang="zh-TW" sz="2400" dirty="0"/>
              <a:t>Wiener filtering</a:t>
            </a:r>
          </a:p>
          <a:p>
            <a:pPr marL="342900" indent="-342900">
              <a:buFont typeface="Arial" panose="020B0604020202020204" pitchFamily="34" charset="0"/>
              <a:buChar char="•"/>
            </a:pPr>
            <a:r>
              <a:rPr lang="en-US" altLang="zh-TW" sz="2400" dirty="0"/>
              <a:t>Spectral subtraction</a:t>
            </a:r>
          </a:p>
          <a:p>
            <a:r>
              <a:rPr lang="en-US" altLang="zh-TW" sz="2400" dirty="0"/>
              <a:t>Deep learning:</a:t>
            </a:r>
          </a:p>
          <a:p>
            <a:pPr marL="342900" indent="-342900">
              <a:buFont typeface="Arial" panose="020B0604020202020204" pitchFamily="34" charset="0"/>
              <a:buChar char="•"/>
            </a:pPr>
            <a:r>
              <a:rPr lang="en-US" altLang="zh-TW" sz="2400" dirty="0"/>
              <a:t>DNN</a:t>
            </a:r>
          </a:p>
          <a:p>
            <a:pPr marL="342900" indent="-342900">
              <a:buFont typeface="Arial" panose="020B0604020202020204" pitchFamily="34" charset="0"/>
              <a:buChar char="•"/>
            </a:pPr>
            <a:r>
              <a:rPr lang="en-US" altLang="zh-TW" sz="2400" dirty="0"/>
              <a:t>RNN</a:t>
            </a:r>
          </a:p>
          <a:p>
            <a:pPr marL="342900" indent="-342900">
              <a:buFont typeface="Arial" panose="020B0604020202020204" pitchFamily="34" charset="0"/>
              <a:buChar char="•"/>
            </a:pPr>
            <a:r>
              <a:rPr lang="en-US" altLang="zh-TW" sz="2400" dirty="0"/>
              <a:t>CNN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spTree>
    <p:extLst>
      <p:ext uri="{BB962C8B-B14F-4D97-AF65-F5344CB8AC3E}">
        <p14:creationId xmlns:p14="http://schemas.microsoft.com/office/powerpoint/2010/main" val="167887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46A7-6537-0066-6EEA-B5989CB9FC7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52C89D-0113-F498-BF39-290B1A6F28FF}"/>
              </a:ext>
            </a:extLst>
          </p:cNvPr>
          <p:cNvSpPr>
            <a:spLocks noGrp="1"/>
          </p:cNvSpPr>
          <p:nvPr>
            <p:ph type="title"/>
          </p:nvPr>
        </p:nvSpPr>
        <p:spPr/>
        <p:txBody>
          <a:bodyPr/>
          <a:lstStyle/>
          <a:p>
            <a:r>
              <a:rPr lang="en-US" altLang="zh-TW" dirty="0"/>
              <a:t>Problem of CNN</a:t>
            </a:r>
            <a:endParaRPr lang="zh-TW" altLang="en-US" dirty="0"/>
          </a:p>
        </p:txBody>
      </p:sp>
      <p:sp>
        <p:nvSpPr>
          <p:cNvPr id="3" name="內容版面配置區 2">
            <a:extLst>
              <a:ext uri="{FF2B5EF4-FFF2-40B4-BE49-F238E27FC236}">
                <a16:creationId xmlns:a16="http://schemas.microsoft.com/office/drawing/2014/main" id="{3D2ADEE7-921E-2DA8-0F16-E21DB6FD80A9}"/>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EB7BFA0B-3AE8-41D5-5916-70449BC42C9B}"/>
              </a:ext>
            </a:extLst>
          </p:cNvPr>
          <p:cNvSpPr>
            <a:spLocks noGrp="1"/>
          </p:cNvSpPr>
          <p:nvPr>
            <p:ph type="sldNum" sz="quarter" idx="12"/>
          </p:nvPr>
        </p:nvSpPr>
        <p:spPr/>
        <p:txBody>
          <a:bodyPr/>
          <a:lstStyle/>
          <a:p>
            <a:fld id="{DD7BFE5A-9DF3-474D-B4DA-2758A4CD8DFE}" type="slidenum">
              <a:rPr lang="zh-TW" altLang="en-US" smtClean="0"/>
              <a:t>5</a:t>
            </a:fld>
            <a:endParaRPr lang="zh-TW" altLang="en-US"/>
          </a:p>
        </p:txBody>
      </p:sp>
      <p:sp>
        <p:nvSpPr>
          <p:cNvPr id="7" name="文字方塊 6">
            <a:extLst>
              <a:ext uri="{FF2B5EF4-FFF2-40B4-BE49-F238E27FC236}">
                <a16:creationId xmlns:a16="http://schemas.microsoft.com/office/drawing/2014/main" id="{4CB28A9A-E75F-C5AA-CEB4-53DAC3EC948F}"/>
              </a:ext>
            </a:extLst>
          </p:cNvPr>
          <p:cNvSpPr txBox="1"/>
          <p:nvPr/>
        </p:nvSpPr>
        <p:spPr>
          <a:xfrm>
            <a:off x="1239078" y="2038792"/>
            <a:ext cx="8978348" cy="2677656"/>
          </a:xfrm>
          <a:prstGeom prst="rect">
            <a:avLst/>
          </a:prstGeom>
          <a:noFill/>
        </p:spPr>
        <p:txBody>
          <a:bodyPr wrap="square" rtlCol="0">
            <a:spAutoFit/>
          </a:bodyPr>
          <a:lstStyle/>
          <a:p>
            <a:r>
              <a:rPr lang="en-US" altLang="zh-TW" sz="2400" dirty="0"/>
              <a:t>Limitation of CNN in Speech Enhancement</a:t>
            </a:r>
          </a:p>
          <a:p>
            <a:pPr marL="342900" indent="-342900">
              <a:buFont typeface="Arial" panose="020B0604020202020204" pitchFamily="34" charset="0"/>
              <a:buChar char="•"/>
            </a:pPr>
            <a:r>
              <a:rPr lang="en-US" altLang="zh-TW" sz="2400" dirty="0"/>
              <a:t>CNN focuses on local texture</a:t>
            </a:r>
          </a:p>
          <a:p>
            <a:pPr marL="342900" indent="-342900">
              <a:buFont typeface="Arial" panose="020B0604020202020204" pitchFamily="34" charset="0"/>
              <a:buChar char="•"/>
            </a:pPr>
            <a:r>
              <a:rPr lang="en-US" altLang="zh-TW" sz="2400" dirty="0"/>
              <a:t>Noisy spectrogram destroys speech structure</a:t>
            </a:r>
          </a:p>
          <a:p>
            <a:pPr marL="342900" indent="-342900">
              <a:buFont typeface="Arial" panose="020B0604020202020204" pitchFamily="34" charset="0"/>
              <a:buChar char="•"/>
            </a:pPr>
            <a:r>
              <a:rPr lang="en-US" altLang="zh-TW" sz="2400" dirty="0"/>
              <a:t>Hard to capture formant and harmonic patterns</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spTree>
    <p:extLst>
      <p:ext uri="{BB962C8B-B14F-4D97-AF65-F5344CB8AC3E}">
        <p14:creationId xmlns:p14="http://schemas.microsoft.com/office/powerpoint/2010/main" val="406164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120F0-88E7-EF08-D119-1DB8A1E49E9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EC3B74E-429D-EE4A-CFF2-9EEACA5C3DAB}"/>
              </a:ext>
            </a:extLst>
          </p:cNvPr>
          <p:cNvSpPr>
            <a:spLocks noGrp="1"/>
          </p:cNvSpPr>
          <p:nvPr>
            <p:ph type="title"/>
          </p:nvPr>
        </p:nvSpPr>
        <p:spPr/>
        <p:txBody>
          <a:bodyPr/>
          <a:lstStyle/>
          <a:p>
            <a:r>
              <a:rPr lang="en-US" altLang="zh-TW" dirty="0"/>
              <a:t>Network Architecture</a:t>
            </a:r>
            <a:endParaRPr lang="zh-TW" altLang="en-US" dirty="0"/>
          </a:p>
        </p:txBody>
      </p:sp>
      <p:sp>
        <p:nvSpPr>
          <p:cNvPr id="3" name="內容版面配置區 2">
            <a:extLst>
              <a:ext uri="{FF2B5EF4-FFF2-40B4-BE49-F238E27FC236}">
                <a16:creationId xmlns:a16="http://schemas.microsoft.com/office/drawing/2014/main" id="{3031E70A-0D0A-D3CC-DCBA-FDDE7C253AAE}"/>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FEF7A996-38D5-E080-2403-46201AE4945F}"/>
              </a:ext>
            </a:extLst>
          </p:cNvPr>
          <p:cNvSpPr>
            <a:spLocks noGrp="1"/>
          </p:cNvSpPr>
          <p:nvPr>
            <p:ph type="sldNum" sz="quarter" idx="12"/>
          </p:nvPr>
        </p:nvSpPr>
        <p:spPr/>
        <p:txBody>
          <a:bodyPr/>
          <a:lstStyle/>
          <a:p>
            <a:fld id="{DD7BFE5A-9DF3-474D-B4DA-2758A4CD8DFE}" type="slidenum">
              <a:rPr lang="zh-TW" altLang="en-US" smtClean="0"/>
              <a:t>6</a:t>
            </a:fld>
            <a:endParaRPr lang="zh-TW" altLang="en-US"/>
          </a:p>
        </p:txBody>
      </p:sp>
      <p:sp>
        <p:nvSpPr>
          <p:cNvPr id="7" name="文字方塊 6">
            <a:extLst>
              <a:ext uri="{FF2B5EF4-FFF2-40B4-BE49-F238E27FC236}">
                <a16:creationId xmlns:a16="http://schemas.microsoft.com/office/drawing/2014/main" id="{E646AC8E-F381-FFC7-7B5A-0D5AA18B38E5}"/>
              </a:ext>
            </a:extLst>
          </p:cNvPr>
          <p:cNvSpPr txBox="1"/>
          <p:nvPr/>
        </p:nvSpPr>
        <p:spPr>
          <a:xfrm>
            <a:off x="1146313" y="2025540"/>
            <a:ext cx="8978348" cy="2308324"/>
          </a:xfrm>
          <a:prstGeom prst="rect">
            <a:avLst/>
          </a:prstGeom>
          <a:noFill/>
        </p:spPr>
        <p:txBody>
          <a:bodyPr wrap="square" rtlCol="0">
            <a:spAutoFit/>
          </a:bodyPr>
          <a:lstStyle/>
          <a:p>
            <a:r>
              <a:rPr lang="en-US" altLang="zh-TW" sz="2400" dirty="0"/>
              <a:t>Mask-based Speech Enhancement</a:t>
            </a:r>
          </a:p>
          <a:p>
            <a:pPr marL="342900" indent="-342900">
              <a:buFont typeface="Arial" panose="020B0604020202020204" pitchFamily="34" charset="0"/>
              <a:buChar char="•"/>
            </a:pPr>
            <a:r>
              <a:rPr lang="en-US" altLang="zh-TW" sz="2400" dirty="0"/>
              <a:t>Network estimates mask</a:t>
            </a:r>
          </a:p>
          <a:p>
            <a:pPr marL="342900" indent="-342900">
              <a:buFont typeface="Arial" panose="020B0604020202020204" pitchFamily="34" charset="0"/>
              <a:buChar char="•"/>
            </a:pPr>
            <a:r>
              <a:rPr lang="en-US" altLang="zh-TW" sz="2400" dirty="0"/>
              <a:t>Mask represents speech presence</a:t>
            </a:r>
          </a:p>
          <a:p>
            <a:pPr marL="342900" indent="-342900">
              <a:buFont typeface="Arial" panose="020B0604020202020204" pitchFamily="34" charset="0"/>
              <a:buChar char="•"/>
            </a:pPr>
            <a:r>
              <a:rPr lang="en-US" altLang="zh-TW" sz="2400" dirty="0"/>
              <a:t>Enhanced spectrogram = Mask × Noisy spectrogram</a:t>
            </a:r>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pic>
        <p:nvPicPr>
          <p:cNvPr id="6" name="圖片 5" descr="The image illustrates a flowchart for a spectrogram decomposition system, detailing steps like enhanced spectrogram decomposition, concatenation, and masking based on specific values, followed by an example of the decomposition process.&#10;&#10;AI 產生的內容可能不正確。">
            <a:extLst>
              <a:ext uri="{FF2B5EF4-FFF2-40B4-BE49-F238E27FC236}">
                <a16:creationId xmlns:a16="http://schemas.microsoft.com/office/drawing/2014/main" id="{D4651D7D-0064-3CF6-51E2-D9404E7D72CD}"/>
              </a:ext>
            </a:extLst>
          </p:cNvPr>
          <p:cNvPicPr>
            <a:picLocks noChangeAspect="1"/>
          </p:cNvPicPr>
          <p:nvPr/>
        </p:nvPicPr>
        <p:blipFill>
          <a:blip r:embed="rId3"/>
          <a:stretch>
            <a:fillRect/>
          </a:stretch>
        </p:blipFill>
        <p:spPr>
          <a:xfrm>
            <a:off x="1146313" y="1845734"/>
            <a:ext cx="8424864" cy="4418905"/>
          </a:xfrm>
          <a:prstGeom prst="rect">
            <a:avLst/>
          </a:prstGeom>
        </p:spPr>
      </p:pic>
    </p:spTree>
    <p:extLst>
      <p:ext uri="{BB962C8B-B14F-4D97-AF65-F5344CB8AC3E}">
        <p14:creationId xmlns:p14="http://schemas.microsoft.com/office/powerpoint/2010/main" val="407801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44675-2D47-3A4A-4F09-E3BFBE590F2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3FDBDA5-03C8-60BB-9AEA-75B58DCC2DB2}"/>
              </a:ext>
            </a:extLst>
          </p:cNvPr>
          <p:cNvSpPr>
            <a:spLocks noGrp="1"/>
          </p:cNvSpPr>
          <p:nvPr>
            <p:ph type="title"/>
          </p:nvPr>
        </p:nvSpPr>
        <p:spPr/>
        <p:txBody>
          <a:bodyPr/>
          <a:lstStyle/>
          <a:p>
            <a:r>
              <a:rPr lang="en-US" altLang="zh-TW" dirty="0"/>
              <a:t>DSP Perspective</a:t>
            </a:r>
            <a:endParaRPr lang="zh-TW" altLang="en-US" dirty="0"/>
          </a:p>
        </p:txBody>
      </p:sp>
      <p:sp>
        <p:nvSpPr>
          <p:cNvPr id="3" name="內容版面配置區 2">
            <a:extLst>
              <a:ext uri="{FF2B5EF4-FFF2-40B4-BE49-F238E27FC236}">
                <a16:creationId xmlns:a16="http://schemas.microsoft.com/office/drawing/2014/main" id="{421F6681-1FEA-6A26-3FFE-A46866139F25}"/>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18D47B46-BC51-96FF-34A4-12E37C305833}"/>
              </a:ext>
            </a:extLst>
          </p:cNvPr>
          <p:cNvSpPr>
            <a:spLocks noGrp="1"/>
          </p:cNvSpPr>
          <p:nvPr>
            <p:ph type="sldNum" sz="quarter" idx="12"/>
          </p:nvPr>
        </p:nvSpPr>
        <p:spPr/>
        <p:txBody>
          <a:bodyPr/>
          <a:lstStyle/>
          <a:p>
            <a:fld id="{DD7BFE5A-9DF3-474D-B4DA-2758A4CD8DFE}" type="slidenum">
              <a:rPr lang="zh-TW" altLang="en-US" smtClean="0"/>
              <a:t>7</a:t>
            </a:fld>
            <a:endParaRPr lang="zh-TW" altLang="en-US"/>
          </a:p>
        </p:txBody>
      </p:sp>
      <p:sp>
        <p:nvSpPr>
          <p:cNvPr id="7" name="文字方塊 6">
            <a:extLst>
              <a:ext uri="{FF2B5EF4-FFF2-40B4-BE49-F238E27FC236}">
                <a16:creationId xmlns:a16="http://schemas.microsoft.com/office/drawing/2014/main" id="{889AFEFE-D6B7-763A-C3CE-8D492BEA569B}"/>
              </a:ext>
            </a:extLst>
          </p:cNvPr>
          <p:cNvSpPr txBox="1"/>
          <p:nvPr/>
        </p:nvSpPr>
        <p:spPr>
          <a:xfrm>
            <a:off x="1156915" y="2089511"/>
            <a:ext cx="8978348" cy="2308324"/>
          </a:xfrm>
          <a:prstGeom prst="rect">
            <a:avLst/>
          </a:prstGeom>
          <a:noFill/>
        </p:spPr>
        <p:txBody>
          <a:bodyPr wrap="square" rtlCol="0">
            <a:spAutoFit/>
          </a:bodyPr>
          <a:lstStyle/>
          <a:p>
            <a:r>
              <a:rPr lang="en-US" altLang="zh-TW" sz="2400" dirty="0"/>
              <a:t>DSP Insight</a:t>
            </a:r>
          </a:p>
          <a:p>
            <a:pPr marL="342900" indent="-342900">
              <a:buFont typeface="Arial" panose="020B0604020202020204" pitchFamily="34" charset="0"/>
              <a:buChar char="•"/>
            </a:pPr>
            <a:r>
              <a:rPr lang="en-US" altLang="zh-TW" sz="2400" dirty="0"/>
              <a:t>Spectrogram = STFT magnitude</a:t>
            </a:r>
          </a:p>
          <a:p>
            <a:pPr marL="342900" indent="-342900">
              <a:buFont typeface="Arial" panose="020B0604020202020204" pitchFamily="34" charset="0"/>
              <a:buChar char="•"/>
            </a:pPr>
            <a:r>
              <a:rPr lang="en-US" altLang="zh-TW" sz="2400" dirty="0"/>
              <a:t>Decomposition emphasizes high SNR regions</a:t>
            </a:r>
          </a:p>
          <a:p>
            <a:pPr marL="342900" indent="-342900">
              <a:buFont typeface="Arial" panose="020B0604020202020204" pitchFamily="34" charset="0"/>
              <a:buChar char="•"/>
            </a:pPr>
            <a:r>
              <a:rPr lang="en-US" altLang="zh-TW" sz="2400" dirty="0"/>
              <a:t>Similar to time-frequency masking</a:t>
            </a:r>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pic>
        <p:nvPicPr>
          <p:cNvPr id="6" name="圖片 5" descr="The image appears to be a technical illustration of signal processing concepts, showing various mathematical representations and waveforms, such as segmentation, windowing, and Fourier transforms.&#10;&#10;AI 產生的內容可能不正確。">
            <a:extLst>
              <a:ext uri="{FF2B5EF4-FFF2-40B4-BE49-F238E27FC236}">
                <a16:creationId xmlns:a16="http://schemas.microsoft.com/office/drawing/2014/main" id="{ED0AB12A-D344-10CF-43E3-1E8AC2A6A8D6}"/>
              </a:ext>
            </a:extLst>
          </p:cNvPr>
          <p:cNvPicPr>
            <a:picLocks noChangeAspect="1"/>
          </p:cNvPicPr>
          <p:nvPr/>
        </p:nvPicPr>
        <p:blipFill>
          <a:blip r:embed="rId3"/>
          <a:stretch>
            <a:fillRect/>
          </a:stretch>
        </p:blipFill>
        <p:spPr>
          <a:xfrm>
            <a:off x="7238061" y="2328050"/>
            <a:ext cx="4200111" cy="2895599"/>
          </a:xfrm>
          <a:prstGeom prst="rect">
            <a:avLst/>
          </a:prstGeom>
        </p:spPr>
      </p:pic>
    </p:spTree>
    <p:extLst>
      <p:ext uri="{BB962C8B-B14F-4D97-AF65-F5344CB8AC3E}">
        <p14:creationId xmlns:p14="http://schemas.microsoft.com/office/powerpoint/2010/main" val="120367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3EB0-8D40-C9D5-4B28-ACB7B99B0CE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3B63613-E72F-C7B6-403B-003642F45909}"/>
              </a:ext>
            </a:extLst>
          </p:cNvPr>
          <p:cNvSpPr>
            <a:spLocks noGrp="1"/>
          </p:cNvSpPr>
          <p:nvPr>
            <p:ph type="title"/>
          </p:nvPr>
        </p:nvSpPr>
        <p:spPr/>
        <p:txBody>
          <a:bodyPr/>
          <a:lstStyle/>
          <a:p>
            <a:r>
              <a:rPr lang="en-US" altLang="zh-TW" dirty="0"/>
              <a:t>Dataset</a:t>
            </a:r>
            <a:endParaRPr lang="zh-TW" altLang="en-US" dirty="0"/>
          </a:p>
        </p:txBody>
      </p:sp>
      <p:sp>
        <p:nvSpPr>
          <p:cNvPr id="3" name="內容版面配置區 2">
            <a:extLst>
              <a:ext uri="{FF2B5EF4-FFF2-40B4-BE49-F238E27FC236}">
                <a16:creationId xmlns:a16="http://schemas.microsoft.com/office/drawing/2014/main" id="{127D0E5B-DF46-01BF-0517-E5EC139EC595}"/>
              </a:ext>
            </a:extLst>
          </p:cNvPr>
          <p:cNvSpPr>
            <a:spLocks noGrp="1"/>
          </p:cNvSpPr>
          <p:nvPr>
            <p:ph idx="1"/>
          </p:nvPr>
        </p:nvSpPr>
        <p:spPr/>
        <p:txBody>
          <a:bodyPr>
            <a:normAutofit/>
          </a:bodyPr>
          <a:lstStyle/>
          <a:p>
            <a:pPr>
              <a:buClr>
                <a:schemeClr val="tx1"/>
              </a:buClr>
              <a:buFont typeface="Wingdings" panose="05000000000000000000" pitchFamily="2" charset="2"/>
              <a:buChar char="l"/>
            </a:pPr>
            <a:endParaRPr lang="en-US" altLang="zh-TW" sz="2200" dirty="0"/>
          </a:p>
          <a:p>
            <a:pPr marL="0" indent="0">
              <a:buClr>
                <a:schemeClr val="tx1"/>
              </a:buClr>
              <a:buNone/>
            </a:pPr>
            <a:endParaRPr lang="en-US" altLang="zh-TW" sz="2400" dirty="0"/>
          </a:p>
          <a:p>
            <a:pPr lvl="1">
              <a:buClr>
                <a:schemeClr val="tx1"/>
              </a:buClr>
              <a:buFont typeface="Wingdings" panose="05000000000000000000" pitchFamily="2" charset="2"/>
              <a:buChar char="l"/>
            </a:pPr>
            <a:endParaRPr lang="en-US" altLang="zh-TW" sz="2200" dirty="0"/>
          </a:p>
          <a:p>
            <a:pPr lvl="1">
              <a:buClr>
                <a:schemeClr val="tx1"/>
              </a:buClr>
              <a:buFont typeface="Wingdings" panose="05000000000000000000" pitchFamily="2" charset="2"/>
              <a:buChar char="Ø"/>
            </a:pPr>
            <a:endParaRPr lang="en-US" altLang="zh-TW" sz="2200" dirty="0"/>
          </a:p>
          <a:p>
            <a:pPr>
              <a:buClr>
                <a:schemeClr val="tx1"/>
              </a:buClr>
              <a:buFont typeface="Wingdings" panose="05000000000000000000" pitchFamily="2" charset="2"/>
              <a:buChar char="l"/>
            </a:pPr>
            <a:endParaRPr lang="en-US" altLang="zh-TW" sz="2400" dirty="0"/>
          </a:p>
          <a:p>
            <a:pPr>
              <a:buClr>
                <a:schemeClr val="tx1"/>
              </a:buClr>
              <a:buFont typeface="Wingdings" panose="05000000000000000000" pitchFamily="2" charset="2"/>
              <a:buChar char="l"/>
            </a:pPr>
            <a:endParaRPr lang="en-US" altLang="zh-TW" sz="2800"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lvl="1">
              <a:buClr>
                <a:schemeClr val="tx1"/>
              </a:buClr>
              <a:buFont typeface="Wingdings" panose="05000000000000000000" pitchFamily="2" charset="2"/>
              <a:buChar char="Ø"/>
            </a:pPr>
            <a:endParaRPr lang="en-US" altLang="zh-TW" baseline="30000" dirty="0"/>
          </a:p>
          <a:p>
            <a:pPr marL="201168" lvl="1" indent="0">
              <a:buClr>
                <a:schemeClr val="tx1"/>
              </a:buClr>
              <a:buNone/>
            </a:pPr>
            <a:endParaRPr lang="en-US" altLang="zh-TW" baseline="30000" dirty="0"/>
          </a:p>
          <a:p>
            <a:pPr marL="201168" lvl="1" indent="0">
              <a:buClr>
                <a:schemeClr val="tx1"/>
              </a:buClr>
              <a:buNone/>
            </a:pPr>
            <a:endParaRPr lang="en-US" altLang="zh-TW" baseline="30000" dirty="0"/>
          </a:p>
          <a:p>
            <a:pPr lvl="1">
              <a:buClr>
                <a:schemeClr val="tx1"/>
              </a:buClr>
            </a:pPr>
            <a:endParaRPr lang="en-US" altLang="zh-TW" dirty="0"/>
          </a:p>
          <a:p>
            <a:pPr lvl="1">
              <a:buClr>
                <a:schemeClr val="tx1"/>
              </a:buClr>
              <a:buFont typeface="Wingdings" panose="05000000000000000000" pitchFamily="2" charset="2"/>
              <a:buChar char="Ø"/>
            </a:pPr>
            <a:endParaRPr lang="en-US" altLang="zh-TW" dirty="0"/>
          </a:p>
          <a:p>
            <a:pPr lvl="1">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endParaRPr lang="en-US" altLang="zh-TW" dirty="0"/>
          </a:p>
        </p:txBody>
      </p:sp>
      <p:sp>
        <p:nvSpPr>
          <p:cNvPr id="4" name="投影片編號版面配置區 3">
            <a:extLst>
              <a:ext uri="{FF2B5EF4-FFF2-40B4-BE49-F238E27FC236}">
                <a16:creationId xmlns:a16="http://schemas.microsoft.com/office/drawing/2014/main" id="{6576125E-AFDB-46E5-83E1-98DD65389A9E}"/>
              </a:ext>
            </a:extLst>
          </p:cNvPr>
          <p:cNvSpPr>
            <a:spLocks noGrp="1"/>
          </p:cNvSpPr>
          <p:nvPr>
            <p:ph type="sldNum" sz="quarter" idx="12"/>
          </p:nvPr>
        </p:nvSpPr>
        <p:spPr/>
        <p:txBody>
          <a:bodyPr/>
          <a:lstStyle/>
          <a:p>
            <a:fld id="{DD7BFE5A-9DF3-474D-B4DA-2758A4CD8DFE}" type="slidenum">
              <a:rPr lang="zh-TW" altLang="en-US" smtClean="0"/>
              <a:t>8</a:t>
            </a:fld>
            <a:endParaRPr lang="zh-TW" altLang="en-US"/>
          </a:p>
        </p:txBody>
      </p:sp>
      <p:sp>
        <p:nvSpPr>
          <p:cNvPr id="7" name="文字方塊 6">
            <a:extLst>
              <a:ext uri="{FF2B5EF4-FFF2-40B4-BE49-F238E27FC236}">
                <a16:creationId xmlns:a16="http://schemas.microsoft.com/office/drawing/2014/main" id="{107E7D7B-A344-CE18-CCA7-2CE58DF1B7AC}"/>
              </a:ext>
            </a:extLst>
          </p:cNvPr>
          <p:cNvSpPr txBox="1"/>
          <p:nvPr/>
        </p:nvSpPr>
        <p:spPr>
          <a:xfrm>
            <a:off x="1156915" y="2089511"/>
            <a:ext cx="8978348" cy="193899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err="1"/>
              <a:t>VoiceBank</a:t>
            </a:r>
            <a:r>
              <a:rPr lang="en-US" altLang="zh-TW" sz="2400" dirty="0"/>
              <a:t> + DEMAND</a:t>
            </a:r>
          </a:p>
          <a:p>
            <a:pPr marL="342900" indent="-342900">
              <a:buFont typeface="Arial" panose="020B0604020202020204" pitchFamily="34" charset="0"/>
              <a:buChar char="•"/>
            </a:pPr>
            <a:r>
              <a:rPr lang="en-US" altLang="zh-TW" sz="2400" dirty="0"/>
              <a:t>16 kHz sampling rate</a:t>
            </a:r>
          </a:p>
          <a:p>
            <a:pPr marL="342900" indent="-342900">
              <a:buFont typeface="Arial" panose="020B0604020202020204" pitchFamily="34" charset="0"/>
              <a:buChar char="•"/>
            </a:pPr>
            <a:r>
              <a:rPr lang="en-US" altLang="zh-TW" sz="2400" dirty="0"/>
              <a:t>10k training utterances</a:t>
            </a:r>
          </a:p>
          <a:p>
            <a:pPr marL="342900" indent="-342900">
              <a:buFont typeface="Arial" panose="020B0604020202020204" pitchFamily="34" charset="0"/>
              <a:buChar char="•"/>
            </a:pPr>
            <a:endParaRPr lang="en-US" altLang="zh-TW" sz="2400" dirty="0"/>
          </a:p>
          <a:p>
            <a:pPr marL="742950" lvl="1" indent="-285750">
              <a:buFont typeface="Arial" panose="020B0604020202020204" pitchFamily="34" charset="0"/>
              <a:buChar char="•"/>
            </a:pPr>
            <a:endParaRPr lang="en-US" altLang="zh-TW" sz="2400" dirty="0"/>
          </a:p>
        </p:txBody>
      </p:sp>
      <p:sp>
        <p:nvSpPr>
          <p:cNvPr id="5" name="Rectangle 1">
            <a:extLst>
              <a:ext uri="{FF2B5EF4-FFF2-40B4-BE49-F238E27FC236}">
                <a16:creationId xmlns:a16="http://schemas.microsoft.com/office/drawing/2014/main" id="{390A5155-10EA-647E-2EAD-5F94168834CE}"/>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113524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1276</TotalTime>
  <Words>564</Words>
  <Application>Microsoft Office PowerPoint</Application>
  <PresentationFormat>寬螢幕</PresentationFormat>
  <Paragraphs>582</Paragraphs>
  <Slides>30</Slides>
  <Notes>30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30</vt:i4>
      </vt:variant>
    </vt:vector>
  </HeadingPairs>
  <TitlesOfParts>
    <vt:vector size="36" baseType="lpstr">
      <vt:lpstr>Aptos</vt:lpstr>
      <vt:lpstr>Arial</vt:lpstr>
      <vt:lpstr>Calibri</vt:lpstr>
      <vt:lpstr>Calibri Light</vt:lpstr>
      <vt:lpstr>Wingdings</vt:lpstr>
      <vt:lpstr>回顧</vt:lpstr>
      <vt:lpstr>ADSP Final Report </vt:lpstr>
      <vt:lpstr>Outline</vt:lpstr>
      <vt:lpstr>PowerPoint 簡報</vt:lpstr>
      <vt:lpstr>Motivation</vt:lpstr>
      <vt:lpstr>Traditional vs Deep Learning</vt:lpstr>
      <vt:lpstr>Problem of CNN</vt:lpstr>
      <vt:lpstr>Network Architecture</vt:lpstr>
      <vt:lpstr>DSP Perspective</vt:lpstr>
      <vt:lpstr>Dataset</vt:lpstr>
      <vt:lpstr>Evaluation Metrics</vt:lpstr>
      <vt:lpstr>Results</vt:lpstr>
      <vt:lpstr>Effect of Decomposition Number</vt:lpstr>
      <vt:lpstr>Feature Map Analysis</vt:lpstr>
      <vt:lpstr>Advantages</vt:lpstr>
      <vt:lpstr>Limitations</vt:lpstr>
      <vt:lpstr>Future Work</vt:lpstr>
      <vt:lpstr>Conclusion</vt:lpstr>
      <vt:lpstr>My Thoughts</vt:lpstr>
      <vt:lpstr>PowerPoint 簡報</vt:lpstr>
      <vt:lpstr>Motivation</vt:lpstr>
      <vt:lpstr>Key Idea</vt:lpstr>
      <vt:lpstr>Overall Architecture</vt:lpstr>
      <vt:lpstr>Complex Processing</vt:lpstr>
      <vt:lpstr>Conformer Block</vt:lpstr>
      <vt:lpstr>Dataset</vt:lpstr>
      <vt:lpstr>Experimental Setup</vt:lpstr>
      <vt:lpstr>Results (COG-MHEAR)</vt:lpstr>
      <vt:lpstr>Results (TMSV)</vt:lpstr>
      <vt:lpstr>Spectrogram Comparison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余旻達</dc:creator>
  <cp:lastModifiedBy>David Yu</cp:lastModifiedBy>
  <cp:revision>11</cp:revision>
  <dcterms:created xsi:type="dcterms:W3CDTF">2025-09-25T10:22:59Z</dcterms:created>
  <dcterms:modified xsi:type="dcterms:W3CDTF">2026-06-05T06:54:08Z</dcterms:modified>
</cp:coreProperties>
</file>