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96" r:id="rId3"/>
    <p:sldId id="279" r:id="rId4"/>
    <p:sldId id="297" r:id="rId5"/>
    <p:sldId id="281" r:id="rId6"/>
    <p:sldId id="333" r:id="rId7"/>
    <p:sldId id="298" r:id="rId8"/>
    <p:sldId id="283" r:id="rId9"/>
    <p:sldId id="300" r:id="rId10"/>
    <p:sldId id="287" r:id="rId11"/>
    <p:sldId id="334" r:id="rId12"/>
    <p:sldId id="299" r:id="rId13"/>
    <p:sldId id="285" r:id="rId14"/>
    <p:sldId id="330" r:id="rId15"/>
    <p:sldId id="331" r:id="rId16"/>
    <p:sldId id="301" r:id="rId17"/>
    <p:sldId id="314" r:id="rId18"/>
    <p:sldId id="315" r:id="rId19"/>
    <p:sldId id="323" r:id="rId20"/>
    <p:sldId id="317" r:id="rId21"/>
    <p:sldId id="318" r:id="rId22"/>
    <p:sldId id="329" r:id="rId23"/>
    <p:sldId id="319" r:id="rId24"/>
    <p:sldId id="336" r:id="rId25"/>
    <p:sldId id="321" r:id="rId26"/>
    <p:sldId id="324" r:id="rId27"/>
    <p:sldId id="337" r:id="rId28"/>
    <p:sldId id="326" r:id="rId29"/>
    <p:sldId id="328" r:id="rId30"/>
    <p:sldId id="322" r:id="rId31"/>
    <p:sldId id="332" r:id="rId32"/>
    <p:sldId id="277" r:id="rId33"/>
    <p:sldId id="335" r:id="rId3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845C"/>
    <a:srgbClr val="E3C8A7"/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64960" autoAdjust="0"/>
  </p:normalViewPr>
  <p:slideViewPr>
    <p:cSldViewPr snapToGrid="0">
      <p:cViewPr varScale="1">
        <p:scale>
          <a:sx n="82" d="100"/>
          <a:sy n="82" d="100"/>
        </p:scale>
        <p:origin x="8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1E00D-3F26-4ADB-81B8-DBE9BD40C559}" type="datetimeFigureOut">
              <a:rPr lang="zh-TW" altLang="en-US" smtClean="0"/>
              <a:t>2024/12/15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C9B30-C91E-4BA8-8491-7FCD74C9D9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708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C9B30-C91E-4BA8-8491-7FCD74C9D9E2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2272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F1A6CE-1096-4C17-AEE3-FA4455297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52A42A4-C327-4BCD-B9F5-B1B3B09E4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EBB7EBA-2BF3-48E8-91E3-383D1D63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8F35-8CEE-4DC8-9F65-A8A25079BFE6}" type="datetime1">
              <a:rPr lang="zh-TW" altLang="en-US" smtClean="0"/>
              <a:t>2024/12/15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B126862-6E36-49D5-BA66-FECCE55E9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0E4A27C-8EF4-4E07-9CB3-302BE54EF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93-F6E3-4199-BAD6-73AEFD580A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898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C8C34F-8914-4DB5-8B34-55ED8F683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FAA9FBD-6570-44B2-B5AC-F860A45DFF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374748F-3F6B-4A51-BAA9-5A16B8B6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41F9-258B-4FDD-A8C4-B6F6F2BCEF21}" type="datetime1">
              <a:rPr lang="zh-TW" altLang="en-US" smtClean="0"/>
              <a:t>2024/12/15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6BF8AED-E44B-4D05-B5C4-5B0724F31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84E542-7259-43B5-9878-61C71495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93-F6E3-4199-BAD6-73AEFD580A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554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98235BA-F9C1-4071-AF9F-0D313C53AF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3B2CC24-ACD5-4F48-AF6B-4EF51A65F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A6B1154-71CE-44C3-9E0D-E911908C2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5736-4252-464C-AD5C-614ACDBB2908}" type="datetime1">
              <a:rPr lang="zh-TW" altLang="en-US" smtClean="0"/>
              <a:t>2024/12/15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F21EFA-E429-46E1-93FE-D1B38AFCF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BF14ABE-9AE9-4813-861D-5BBF0C51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93-F6E3-4199-BAD6-73AEFD580A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87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67F954-2E67-47DA-9B71-930CBD10E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47C510C-53E4-4273-A2B1-06DCAE75D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9BA8335-2880-4B6E-96F1-A36C25AA5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F70F-7A17-495C-B99B-E19B21830D1E}" type="datetime1">
              <a:rPr lang="zh-TW" altLang="en-US" smtClean="0"/>
              <a:t>2024/12/15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F1712DA-01C8-4F8A-8152-A46A6F7CD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702E6B9-82CA-4CA5-ACBD-2234C83F2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93-F6E3-4199-BAD6-73AEFD580A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6436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7EF7E8-CEF0-4C08-B4C5-16231A64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13F3F33-0483-4C13-BA11-3B15B870A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7CF9807-D95E-4F5E-9A44-F2A45F74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5D23-B626-4D00-9C4F-2BA35AB24734}" type="datetime1">
              <a:rPr lang="zh-TW" altLang="en-US" smtClean="0"/>
              <a:t>2024/12/15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D58875A-E721-4D92-B682-FD506AB9E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9C8F1B2-7448-4E48-97F0-E65A83AA1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93-F6E3-4199-BAD6-73AEFD580A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567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430103-B09C-460E-870B-7F50E5871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86027D-7468-4D30-8D08-FC2EABEC92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3FF0679-9C19-4209-9F81-BBF2DC931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0FC920A-4797-4CE2-BDA8-CBC0F0A56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34B3-FC4F-48B9-A791-0FAE9303D35B}" type="datetime1">
              <a:rPr lang="zh-TW" altLang="en-US" smtClean="0"/>
              <a:t>2024/12/15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F8BD864-E324-4A48-BE72-5984D3C23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7F1B43C-7DC0-4F6E-9AEF-DA25BF0EA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93-F6E3-4199-BAD6-73AEFD580A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1631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5AF631-C189-4489-817A-2CFFD1E77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DA08B96-F352-4CFD-AF85-DDD1CA815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9AED9CF-04BE-4156-8F27-08CBD076E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8CA9081-6F3B-47FD-B5BB-95CC9ABC50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8C8C606-AC36-4458-A1F5-E7EEA0B09B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4FCD68E-3C46-45B5-B539-2C0361A93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9D4D-309C-4AE9-B2CE-6A8BF31E382A}" type="datetime1">
              <a:rPr lang="zh-TW" altLang="en-US" smtClean="0"/>
              <a:t>2024/12/15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B4DBBCD-62CF-4276-B310-CC5352468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3F982C4-E68D-4B07-A6AE-4851A1E6C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93-F6E3-4199-BAD6-73AEFD580A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258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7CE84F-747E-4090-96E8-703B353B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3917E73-D6ED-4527-AD49-2B4011C88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14FB-2D81-40B7-877F-C80EBB705ED2}" type="datetime1">
              <a:rPr lang="zh-TW" altLang="en-US" smtClean="0"/>
              <a:t>2024/12/15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A4DF642-F5F9-4564-AF5B-AA2FA5849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F74BCD7-FECF-4688-B3E6-B6C7F848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93-F6E3-4199-BAD6-73AEFD580A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528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E97EE20-DE26-476A-97BC-74FAB871F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57F8-FCB6-4F94-BF36-8C135CE86F61}" type="datetime1">
              <a:rPr lang="zh-TW" altLang="en-US" smtClean="0"/>
              <a:t>2024/12/15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67899B4-8224-4BF1-B07B-6E2683542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A2BF397-7E7C-46EA-BBE4-4F9CDFFC4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93-F6E3-4199-BAD6-73AEFD580A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1586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DCC899-F2AC-482B-BFFE-DC88D027F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BA9099C-2C21-4BA3-B044-36C10393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C12222F-512A-47B7-9053-246575627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7E73573-D286-40FD-8ED8-9939C5DF2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F340-4571-4EAA-A313-98822E5BB0F6}" type="datetime1">
              <a:rPr lang="zh-TW" altLang="en-US" smtClean="0"/>
              <a:t>2024/12/15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A3E135E-B2C9-476D-98B1-C5A531C9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A6EB11C-4FA8-4052-A749-C53E4F8CF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93-F6E3-4199-BAD6-73AEFD580A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889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37F600-5D4B-4097-A122-AAAA13817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705352C-60E7-4D3C-973B-5C5AE2077D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E638797-D06A-4CE3-9E60-1E7603992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7816822-7D5A-4E3D-B550-638C72ABF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4A5D-39C7-463D-B9B3-0BB959E50190}" type="datetime1">
              <a:rPr lang="zh-TW" altLang="en-US" smtClean="0"/>
              <a:t>2024/12/15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461AEE0-9004-4363-862A-C426713FA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C2AEA90-FDF3-4BD3-84D4-2C1F5CFB7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93-F6E3-4199-BAD6-73AEFD580A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900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ACE20DF-B688-4944-843E-DF79B98C3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56FE3DC-6BBE-4172-8ABD-0AE6342A3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85ABD13-46DC-4F5F-A746-3A3E65BDD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2DAC-5449-42F6-8915-E39195CA9AF2}" type="datetime1">
              <a:rPr lang="zh-TW" altLang="en-US" smtClean="0"/>
              <a:t>2024/12/15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B40B4DD-1E5B-4892-A0F3-715B23B8B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FF21BBF-4A81-4C4F-847A-BC7304DC7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DE893-F6E3-4199-BAD6-73AEFD580AA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EC151C6-B30F-42DF-9DA5-AD1B617A98D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DE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DC018D1-004C-413D-8ED0-932FFEA58D4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000" y="62810"/>
            <a:ext cx="954460" cy="95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0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red surface&#10;&#10;Description automatically generated">
            <a:extLst>
              <a:ext uri="{FF2B5EF4-FFF2-40B4-BE49-F238E27FC236}">
                <a16:creationId xmlns:a16="http://schemas.microsoft.com/office/drawing/2014/main" id="{2E301F73-B8A4-4F4A-AA36-928B406DB1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219613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5A8D9B5-99A2-4B05-B711-7EAA8F13ECBC}"/>
              </a:ext>
            </a:extLst>
          </p:cNvPr>
          <p:cNvSpPr/>
          <p:nvPr/>
        </p:nvSpPr>
        <p:spPr>
          <a:xfrm>
            <a:off x="1161244" y="2792740"/>
            <a:ext cx="98695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Weighted Inverse Short-Time Fourier Transform and Denoising Filters in the Time-Frequency Plane</a:t>
            </a:r>
            <a:endParaRPr lang="en-US" altLang="zh-TW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1E7B3E6-AEE1-46D2-9C91-13C39534814E}"/>
              </a:ext>
            </a:extLst>
          </p:cNvPr>
          <p:cNvSpPr/>
          <p:nvPr/>
        </p:nvSpPr>
        <p:spPr>
          <a:xfrm>
            <a:off x="1474766" y="4860167"/>
            <a:ext cx="92424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Presenter: 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葉奎均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E-mail: r11941137@ntu.edu.tw </a:t>
            </a:r>
          </a:p>
          <a:p>
            <a:pPr algn="ctr"/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58EE0439-B1C3-4452-95D8-66F55856E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000" y="62810"/>
            <a:ext cx="954460" cy="95446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A950D483-4EA5-47EE-AF8F-7FE5D651D64B}"/>
              </a:ext>
            </a:extLst>
          </p:cNvPr>
          <p:cNvSpPr txBox="1"/>
          <p:nvPr/>
        </p:nvSpPr>
        <p:spPr>
          <a:xfrm>
            <a:off x="1680207" y="3993069"/>
            <a:ext cx="88315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J. Ding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Y. C. Huang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Graduate Institute of Communication Engineering, National Taiwan University Taipei, Taiwan 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23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793F0A-09EF-44AE-9AE8-1816B846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93-F6E3-4199-BAD6-73AEFD580AA6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4C27AA57-B573-4596-A237-E8346B1D81F0}"/>
              </a:ext>
            </a:extLst>
          </p:cNvPr>
          <p:cNvSpPr/>
          <p:nvPr/>
        </p:nvSpPr>
        <p:spPr>
          <a:xfrm>
            <a:off x="3004882" y="136525"/>
            <a:ext cx="6182236" cy="81851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38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zh-TW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Discrete Fourier Transform</a:t>
            </a:r>
            <a:endParaRPr lang="en-US" altLang="zh-TW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4F3F38B0-2F66-4473-B5F0-2559DA5FA095}"/>
              </a:ext>
            </a:extLst>
          </p:cNvPr>
          <p:cNvSpPr/>
          <p:nvPr/>
        </p:nvSpPr>
        <p:spPr>
          <a:xfrm>
            <a:off x="1386727" y="1465086"/>
            <a:ext cx="9504793" cy="1287639"/>
          </a:xfrm>
          <a:prstGeom prst="roundRect">
            <a:avLst>
              <a:gd name="adj" fmla="val 19483"/>
            </a:avLst>
          </a:prstGeom>
          <a:solidFill>
            <a:srgbClr val="E3C8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離散傅立葉變換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(Discrete Fourier Transform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，簡稱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DFT)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是一種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傅立葉變換的離散形式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，用於將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時域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sz="20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離散信號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轉換為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頻域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sz="20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離散頻譜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應用於信號處理、數位通信以及音訊處理等領域。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: 圓角 6">
                <a:extLst>
                  <a:ext uri="{FF2B5EF4-FFF2-40B4-BE49-F238E27FC236}">
                    <a16:creationId xmlns:a16="http://schemas.microsoft.com/office/drawing/2014/main" id="{B8658B41-E324-4B1C-B394-29F6F84994B4}"/>
                  </a:ext>
                </a:extLst>
              </p:cNvPr>
              <p:cNvSpPr/>
              <p:nvPr/>
            </p:nvSpPr>
            <p:spPr>
              <a:xfrm>
                <a:off x="2443366" y="3042852"/>
                <a:ext cx="7391513" cy="1287639"/>
              </a:xfrm>
              <a:prstGeom prst="roundRect">
                <a:avLst>
                  <a:gd name="adj" fmla="val 19483"/>
                </a:avLst>
              </a:prstGeom>
              <a:solidFill>
                <a:srgbClr val="E3C8A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DFT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定義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m:rPr>
                          <m:nor/>
                        </m:rP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]</m:t>
                      </m:r>
                      <m:r>
                        <m:rPr>
                          <m:nor/>
                        </m:rP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altLang="zh-TW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zh-TW" alt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</m:sup>
                          </m:sSup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zh-TW" alt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，</m:t>
                          </m:r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=0, 1, 2,…,</m:t>
                          </m:r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nary>
                    </m:oMath>
                  </m:oMathPara>
                </a14:m>
                <a:endParaRPr kumimoji="0" lang="zh-TW" altLang="zh-TW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7" name="矩形: 圓角 6">
                <a:extLst>
                  <a:ext uri="{FF2B5EF4-FFF2-40B4-BE49-F238E27FC236}">
                    <a16:creationId xmlns:a16="http://schemas.microsoft.com/office/drawing/2014/main" id="{B8658B41-E324-4B1C-B394-29F6F84994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366" y="3042852"/>
                <a:ext cx="7391513" cy="1287639"/>
              </a:xfrm>
              <a:prstGeom prst="roundRect">
                <a:avLst>
                  <a:gd name="adj" fmla="val 19483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: 圓角 8">
                <a:extLst>
                  <a:ext uri="{FF2B5EF4-FFF2-40B4-BE49-F238E27FC236}">
                    <a16:creationId xmlns:a16="http://schemas.microsoft.com/office/drawing/2014/main" id="{6420D825-AB55-4195-9536-5626F49FACC8}"/>
                  </a:ext>
                </a:extLst>
              </p:cNvPr>
              <p:cNvSpPr/>
              <p:nvPr/>
            </p:nvSpPr>
            <p:spPr>
              <a:xfrm>
                <a:off x="2443366" y="4584708"/>
                <a:ext cx="7391513" cy="1287639"/>
              </a:xfrm>
              <a:prstGeom prst="roundRect">
                <a:avLst>
                  <a:gd name="adj" fmla="val 19483"/>
                </a:avLst>
              </a:prstGeom>
              <a:solidFill>
                <a:srgbClr val="E3C8A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IDFT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定義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TW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altLang="zh-TW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zh-TW" alt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US" altLang="zh-TW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zh-TW" alt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，</m:t>
                          </m:r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=0, 1, 2,…,</m:t>
                          </m:r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nary>
                    </m:oMath>
                  </m:oMathPara>
                </a14:m>
                <a:endParaRPr kumimoji="0" lang="zh-TW" altLang="zh-TW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9" name="矩形: 圓角 8">
                <a:extLst>
                  <a:ext uri="{FF2B5EF4-FFF2-40B4-BE49-F238E27FC236}">
                    <a16:creationId xmlns:a16="http://schemas.microsoft.com/office/drawing/2014/main" id="{6420D825-AB55-4195-9536-5626F49FAC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366" y="4584708"/>
                <a:ext cx="7391513" cy="1287639"/>
              </a:xfrm>
              <a:prstGeom prst="roundRect">
                <a:avLst>
                  <a:gd name="adj" fmla="val 19483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5602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793F0A-09EF-44AE-9AE8-1816B846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93-F6E3-4199-BAD6-73AEFD580AA6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4C27AA57-B573-4596-A237-E8346B1D81F0}"/>
              </a:ext>
            </a:extLst>
          </p:cNvPr>
          <p:cNvSpPr/>
          <p:nvPr/>
        </p:nvSpPr>
        <p:spPr>
          <a:xfrm>
            <a:off x="3004882" y="136525"/>
            <a:ext cx="6182236" cy="81851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38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zh-TW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Discrete Fourier Transform</a:t>
            </a:r>
            <a:endParaRPr lang="en-US" altLang="zh-TW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: 圓角 5">
                <a:extLst>
                  <a:ext uri="{FF2B5EF4-FFF2-40B4-BE49-F238E27FC236}">
                    <a16:creationId xmlns:a16="http://schemas.microsoft.com/office/drawing/2014/main" id="{4F3F38B0-2F66-4473-B5F0-2559DA5FA095}"/>
                  </a:ext>
                </a:extLst>
              </p:cNvPr>
              <p:cNvSpPr/>
              <p:nvPr/>
            </p:nvSpPr>
            <p:spPr>
              <a:xfrm>
                <a:off x="1343603" y="2785180"/>
                <a:ext cx="9504793" cy="1287639"/>
              </a:xfrm>
              <a:prstGeom prst="roundRect">
                <a:avLst>
                  <a:gd name="adj" fmla="val 19483"/>
                </a:avLst>
              </a:prstGeom>
              <a:solidFill>
                <a:srgbClr val="E3C8A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連續時間信號 </a:t>
                </a:r>
                <a:r>
                  <a:rPr lang="en-US" altLang="zh-TW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x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en-US" altLang="zh-TW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t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)</a:t>
                </a:r>
                <a:r>
                  <a:rPr lang="en-US" altLang="zh-TW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和其對應的連續傅立葉轉換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TW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zh-TW" alt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)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都是連續函數。然而，由於數位系統只能處理有限長的離散信號，因此需要對 </a:t>
                </a:r>
                <a:r>
                  <a:rPr lang="en-US" altLang="zh-TW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x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和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進行離散化，並使用相應的傅立葉轉換形式。</a:t>
                </a:r>
              </a:p>
            </p:txBody>
          </p:sp>
        </mc:Choice>
        <mc:Fallback xmlns="">
          <p:sp>
            <p:nvSpPr>
              <p:cNvPr id="6" name="矩形: 圓角 5">
                <a:extLst>
                  <a:ext uri="{FF2B5EF4-FFF2-40B4-BE49-F238E27FC236}">
                    <a16:creationId xmlns:a16="http://schemas.microsoft.com/office/drawing/2014/main" id="{4F3F38B0-2F66-4473-B5F0-2559DA5FA0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603" y="2785180"/>
                <a:ext cx="9504793" cy="1287639"/>
              </a:xfrm>
              <a:prstGeom prst="roundRect">
                <a:avLst>
                  <a:gd name="adj" fmla="val 19483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1011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793F0A-09EF-44AE-9AE8-1816B846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93-F6E3-4199-BAD6-73AEFD580AA6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10" name="Picture 20" descr="A close-up of a brown surface&#10;&#10;Description automatically generated">
            <a:extLst>
              <a:ext uri="{FF2B5EF4-FFF2-40B4-BE49-F238E27FC236}">
                <a16:creationId xmlns:a16="http://schemas.microsoft.com/office/drawing/2014/main" id="{58BDEA43-254D-4B07-9F5A-A30C81DC7AC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2F5AB2AC-D4C4-4AE2-873D-40A70DBE2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000" y="62810"/>
            <a:ext cx="954460" cy="954460"/>
          </a:xfrm>
          <a:prstGeom prst="rect">
            <a:avLst/>
          </a:prstGeom>
        </p:spPr>
      </p:pic>
      <p:pic>
        <p:nvPicPr>
          <p:cNvPr id="6" name="Picture 8" descr="A close-up of a red surface&#10;&#10;Description automatically generated">
            <a:extLst>
              <a:ext uri="{FF2B5EF4-FFF2-40B4-BE49-F238E27FC236}">
                <a16:creationId xmlns:a16="http://schemas.microsoft.com/office/drawing/2014/main" id="{C4A1CF36-5249-4CFF-933A-79843F144E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pic>
        <p:nvPicPr>
          <p:cNvPr id="5" name="Graphic 13">
            <a:extLst>
              <a:ext uri="{FF2B5EF4-FFF2-40B4-BE49-F238E27FC236}">
                <a16:creationId xmlns:a16="http://schemas.microsoft.com/office/drawing/2014/main" id="{C4CC272B-0B9C-45C9-9184-C33E41E7BD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4366" r="43968" b="11387"/>
          <a:stretch/>
        </p:blipFill>
        <p:spPr>
          <a:xfrm>
            <a:off x="615141" y="-5859"/>
            <a:ext cx="5156269" cy="6863860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8AF43DAA-139C-40D6-BDE7-901C03DD1A46}"/>
              </a:ext>
            </a:extLst>
          </p:cNvPr>
          <p:cNvSpPr/>
          <p:nvPr/>
        </p:nvSpPr>
        <p:spPr>
          <a:xfrm>
            <a:off x="6599044" y="1218591"/>
            <a:ext cx="4023112" cy="4414959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38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altLang="zh-TW" sz="4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ormalized </a:t>
            </a:r>
            <a:r>
              <a:rPr lang="en-US" altLang="zh-TW" sz="4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S" altLang="zh-TW" sz="4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oot-</a:t>
            </a:r>
            <a:r>
              <a:rPr lang="en-US" altLang="zh-TW" sz="4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altLang="zh-TW" sz="4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ean-</a:t>
            </a:r>
            <a:r>
              <a:rPr lang="en-US" altLang="zh-TW" sz="4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ES" altLang="zh-TW" sz="4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quare </a:t>
            </a:r>
            <a:r>
              <a:rPr lang="en-US" altLang="zh-TW" sz="4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altLang="zh-TW" sz="4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rror</a:t>
            </a:r>
            <a:endParaRPr lang="en-US" altLang="zh-TW" sz="3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379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793F0A-09EF-44AE-9AE8-1816B846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93-F6E3-4199-BAD6-73AEFD580AA6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DAB142CC-3A14-45A2-84ED-2761F750FE0E}"/>
              </a:ext>
            </a:extLst>
          </p:cNvPr>
          <p:cNvSpPr/>
          <p:nvPr/>
        </p:nvSpPr>
        <p:spPr>
          <a:xfrm>
            <a:off x="3004882" y="136525"/>
            <a:ext cx="6182236" cy="81851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38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altLang="zh-TW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ormalized </a:t>
            </a:r>
            <a:r>
              <a:rPr lang="en-US" altLang="zh-TW" sz="2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S" altLang="zh-TW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oot-</a:t>
            </a:r>
            <a:r>
              <a:rPr lang="en-US" altLang="zh-TW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altLang="zh-TW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ean-</a:t>
            </a:r>
            <a:r>
              <a:rPr lang="en-US" altLang="zh-TW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ES" altLang="zh-TW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quare </a:t>
            </a:r>
            <a:r>
              <a:rPr lang="en-US" altLang="zh-TW" sz="2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altLang="zh-TW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rror</a:t>
            </a:r>
            <a:endParaRPr lang="en-US" altLang="zh-TW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2B99F759-0D26-4FBE-B1A0-0D059D1FB678}"/>
              </a:ext>
            </a:extLst>
          </p:cNvPr>
          <p:cNvSpPr/>
          <p:nvPr/>
        </p:nvSpPr>
        <p:spPr>
          <a:xfrm>
            <a:off x="2320743" y="1381687"/>
            <a:ext cx="7661455" cy="1430514"/>
          </a:xfrm>
          <a:prstGeom prst="roundRect">
            <a:avLst>
              <a:gd name="adj" fmla="val 19483"/>
            </a:avLst>
          </a:prstGeom>
          <a:solidFill>
            <a:srgbClr val="E3C8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NRMSE</a:t>
            </a: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是一種統計量，用於將</a:t>
            </a: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均方根誤差</a:t>
            </a: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進行</a:t>
            </a: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正規化處理</a:t>
            </a: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後得到的結果。它常被用來評估兩個信號</a:t>
            </a: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如圖像、影片或聲音信號</a:t>
            </a: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之間的相似性程度。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: 圓角 7">
                <a:extLst>
                  <a:ext uri="{FF2B5EF4-FFF2-40B4-BE49-F238E27FC236}">
                    <a16:creationId xmlns:a16="http://schemas.microsoft.com/office/drawing/2014/main" id="{99B19563-19DB-43D1-8756-5F474F3664AB}"/>
                  </a:ext>
                </a:extLst>
              </p:cNvPr>
              <p:cNvSpPr/>
              <p:nvPr/>
            </p:nvSpPr>
            <p:spPr>
              <a:xfrm>
                <a:off x="2320744" y="3486993"/>
                <a:ext cx="7661456" cy="2212806"/>
              </a:xfrm>
              <a:prstGeom prst="roundRect">
                <a:avLst>
                  <a:gd name="adj" fmla="val 11185"/>
                </a:avLst>
              </a:prstGeom>
              <a:noFill/>
              <a:ln w="38100">
                <a:solidFill>
                  <a:srgbClr val="AE845C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重建信號的誤差（以歸一化均方根誤差 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es-E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NRMSE) 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表示）為：</a:t>
                </a:r>
                <a:endParaRPr lang="en-US" altLang="zh-TW" sz="2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𝑁𝑅𝑀𝑆𝐸</m:t>
                      </m:r>
                      <m:r>
                        <a:rPr lang="en-US" altLang="zh-TW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TW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altLang="zh-TW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TW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s-ES" altLang="zh-TW" sz="2000" dirty="0">
                                              <a:solidFill>
                                                <a:schemeClr val="tx1"/>
                                              </a:solidFill>
                                              <a:latin typeface="Times New Roman" panose="02020603050405020304" pitchFamily="18" charset="0"/>
                                              <a:ea typeface="標楷體" panose="03000509000000000000" pitchFamily="65" charset="-120"/>
                                              <a:cs typeface="Times New Roman" panose="02020603050405020304" pitchFamily="18" charset="0"/>
                                            </a:rPr>
                                            <m:t>x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s-ES" altLang="zh-TW" sz="2000" dirty="0">
                                              <a:solidFill>
                                                <a:schemeClr val="tx1"/>
                                              </a:solidFill>
                                              <a:latin typeface="Times New Roman" panose="02020603050405020304" pitchFamily="18" charset="0"/>
                                              <a:ea typeface="標楷體" panose="03000509000000000000" pitchFamily="65" charset="-120"/>
                                              <a:cs typeface="Times New Roman" panose="02020603050405020304" pitchFamily="18" charset="0"/>
                                            </a:rPr>
                                            <m:t>[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s-ES" altLang="zh-TW" sz="2000" dirty="0">
                                              <a:solidFill>
                                                <a:schemeClr val="tx1"/>
                                              </a:solidFill>
                                              <a:latin typeface="Times New Roman" panose="02020603050405020304" pitchFamily="18" charset="0"/>
                                              <a:ea typeface="標楷體" panose="03000509000000000000" pitchFamily="65" charset="-120"/>
                                              <a:cs typeface="Times New Roman" panose="02020603050405020304" pitchFamily="18" charset="0"/>
                                            </a:rPr>
                                            <m:t>n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s-ES" altLang="zh-TW" sz="2000" dirty="0">
                                              <a:solidFill>
                                                <a:schemeClr val="tx1"/>
                                              </a:solidFill>
                                              <a:latin typeface="Times New Roman" panose="02020603050405020304" pitchFamily="18" charset="0"/>
                                              <a:ea typeface="標楷體" panose="03000509000000000000" pitchFamily="65" charset="-120"/>
                                              <a:cs typeface="Times New Roman" panose="02020603050405020304" pitchFamily="18" charset="0"/>
                                            </a:rPr>
                                            <m:t>]</m:t>
                                          </m:r>
                                          <m:r>
                                            <a:rPr lang="en-US" altLang="zh-TW" sz="20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TW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[</m:t>
                                          </m:r>
                                          <m:r>
                                            <a:rPr lang="en-US" altLang="zh-TW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zh-TW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]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TW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altLang="zh-TW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TW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s-ES" altLang="zh-TW" sz="2000" dirty="0">
                                              <a:solidFill>
                                                <a:schemeClr val="tx1"/>
                                              </a:solidFill>
                                              <a:latin typeface="Times New Roman" panose="02020603050405020304" pitchFamily="18" charset="0"/>
                                              <a:ea typeface="標楷體" panose="03000509000000000000" pitchFamily="65" charset="-120"/>
                                              <a:cs typeface="Times New Roman" panose="02020603050405020304" pitchFamily="18" charset="0"/>
                                            </a:rPr>
                                            <m:t>x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s-ES" altLang="zh-TW" sz="2000" dirty="0">
                                              <a:solidFill>
                                                <a:schemeClr val="tx1"/>
                                              </a:solidFill>
                                              <a:latin typeface="Times New Roman" panose="02020603050405020304" pitchFamily="18" charset="0"/>
                                              <a:ea typeface="標楷體" panose="03000509000000000000" pitchFamily="65" charset="-120"/>
                                              <a:cs typeface="Times New Roman" panose="02020603050405020304" pitchFamily="18" charset="0"/>
                                            </a:rPr>
                                            <m:t>[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s-ES" altLang="zh-TW" sz="2000" dirty="0">
                                              <a:solidFill>
                                                <a:schemeClr val="tx1"/>
                                              </a:solidFill>
                                              <a:latin typeface="Times New Roman" panose="02020603050405020304" pitchFamily="18" charset="0"/>
                                              <a:ea typeface="標楷體" panose="03000509000000000000" pitchFamily="65" charset="-120"/>
                                              <a:cs typeface="Times New Roman" panose="02020603050405020304" pitchFamily="18" charset="0"/>
                                            </a:rPr>
                                            <m:t>n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s-ES" altLang="zh-TW" sz="2000" dirty="0">
                                              <a:solidFill>
                                                <a:schemeClr val="tx1"/>
                                              </a:solidFill>
                                              <a:latin typeface="Times New Roman" panose="02020603050405020304" pitchFamily="18" charset="0"/>
                                              <a:ea typeface="標楷體" panose="03000509000000000000" pitchFamily="65" charset="-120"/>
                                              <a:cs typeface="Times New Roman" panose="02020603050405020304" pitchFamily="18" charset="0"/>
                                            </a:rPr>
                                            <m:t>]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den>
                          </m:f>
                        </m:e>
                      </m:rad>
                    </m:oMath>
                  </m:oMathPara>
                </a14:m>
                <a:endParaRPr lang="en-US" altLang="zh-TW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重建信號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s-E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endParaRPr lang="en-US" altLang="zh-TW" sz="20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原始信號 </a:t>
                </a:r>
                <a:r>
                  <a:rPr lang="es-E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x[n]</a:t>
                </a:r>
                <a:endParaRPr lang="en-US" altLang="zh-TW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: 圓角 7">
                <a:extLst>
                  <a:ext uri="{FF2B5EF4-FFF2-40B4-BE49-F238E27FC236}">
                    <a16:creationId xmlns:a16="http://schemas.microsoft.com/office/drawing/2014/main" id="{99B19563-19DB-43D1-8756-5F474F3664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744" y="3486993"/>
                <a:ext cx="7661456" cy="2212806"/>
              </a:xfrm>
              <a:prstGeom prst="roundRect">
                <a:avLst>
                  <a:gd name="adj" fmla="val 11185"/>
                </a:avLst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AE845C"/>
                </a:solidFill>
                <a:prstDash val="lgDash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431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793F0A-09EF-44AE-9AE8-1816B846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93-F6E3-4199-BAD6-73AEFD580AA6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10" name="Picture 20" descr="A close-up of a brown surface&#10;&#10;Description automatically generated">
            <a:extLst>
              <a:ext uri="{FF2B5EF4-FFF2-40B4-BE49-F238E27FC236}">
                <a16:creationId xmlns:a16="http://schemas.microsoft.com/office/drawing/2014/main" id="{58BDEA43-254D-4B07-9F5A-A30C81DC7AC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2F5AB2AC-D4C4-4AE2-873D-40A70DBE2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000" y="62810"/>
            <a:ext cx="954460" cy="954460"/>
          </a:xfrm>
          <a:prstGeom prst="rect">
            <a:avLst/>
          </a:prstGeom>
        </p:spPr>
      </p:pic>
      <p:pic>
        <p:nvPicPr>
          <p:cNvPr id="6" name="Picture 8" descr="A close-up of a red surface&#10;&#10;Description automatically generated">
            <a:extLst>
              <a:ext uri="{FF2B5EF4-FFF2-40B4-BE49-F238E27FC236}">
                <a16:creationId xmlns:a16="http://schemas.microsoft.com/office/drawing/2014/main" id="{C4A1CF36-5249-4CFF-933A-79843F144E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pic>
        <p:nvPicPr>
          <p:cNvPr id="5" name="Graphic 13">
            <a:extLst>
              <a:ext uri="{FF2B5EF4-FFF2-40B4-BE49-F238E27FC236}">
                <a16:creationId xmlns:a16="http://schemas.microsoft.com/office/drawing/2014/main" id="{C4CC272B-0B9C-45C9-9184-C33E41E7BD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4366" r="43968" b="11387"/>
          <a:stretch/>
        </p:blipFill>
        <p:spPr>
          <a:xfrm>
            <a:off x="615141" y="-5859"/>
            <a:ext cx="5156269" cy="6863860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8AF43DAA-139C-40D6-BDE7-901C03DD1A46}"/>
              </a:ext>
            </a:extLst>
          </p:cNvPr>
          <p:cNvSpPr/>
          <p:nvPr/>
        </p:nvSpPr>
        <p:spPr>
          <a:xfrm>
            <a:off x="6599044" y="1218591"/>
            <a:ext cx="4023112" cy="4414959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38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zh-TW" sz="4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Nyquist criterion</a:t>
            </a:r>
            <a:endParaRPr lang="en-US" altLang="zh-TW" sz="3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563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793F0A-09EF-44AE-9AE8-1816B846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93-F6E3-4199-BAD6-73AEFD580AA6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05B93EF3-0267-49BA-89D7-A76B627F0B20}"/>
              </a:ext>
            </a:extLst>
          </p:cNvPr>
          <p:cNvSpPr/>
          <p:nvPr/>
        </p:nvSpPr>
        <p:spPr>
          <a:xfrm>
            <a:off x="3004882" y="136525"/>
            <a:ext cx="6182236" cy="81851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38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zh-TW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Nyquist criterion</a:t>
            </a:r>
            <a:endParaRPr lang="en-US" altLang="zh-TW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: 圓角 4">
                <a:extLst>
                  <a:ext uri="{FF2B5EF4-FFF2-40B4-BE49-F238E27FC236}">
                    <a16:creationId xmlns:a16="http://schemas.microsoft.com/office/drawing/2014/main" id="{D7EB466A-7D14-4A9A-8DA9-F83B83F7805C}"/>
                  </a:ext>
                </a:extLst>
              </p:cNvPr>
              <p:cNvSpPr/>
              <p:nvPr/>
            </p:nvSpPr>
            <p:spPr>
              <a:xfrm>
                <a:off x="1844039" y="2600712"/>
                <a:ext cx="8503921" cy="2611367"/>
              </a:xfrm>
              <a:prstGeom prst="roundRect">
                <a:avLst>
                  <a:gd name="adj" fmla="val 14921"/>
                </a:avLst>
              </a:prstGeom>
              <a:solidFill>
                <a:srgbClr val="E3C8A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zh-TW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定義：</a:t>
                </a:r>
                <a:endParaRPr kumimoji="0" lang="en-US" altLang="zh-TW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altLang="zh-TW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zh-TW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altLang="zh-TW" sz="200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zh-TW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B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: 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頻寬</a:t>
                </a:r>
                <a:endParaRPr lang="en-US" altLang="zh-TW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0" lang="en-US" altLang="zh-TW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: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取樣頻率</a:t>
                </a:r>
                <a:endParaRPr kumimoji="0" lang="en-US" altLang="zh-TW" sz="20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根據取樣定理</a:t>
                </a:r>
                <a:r>
                  <a:rPr lang="en-US" altLang="zh-TW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zh-TW" altLang="en-US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sz="20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zh-TW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kumimoji="0" lang="zh-TW" altLang="zh-TW" sz="200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: 圓角 4">
                <a:extLst>
                  <a:ext uri="{FF2B5EF4-FFF2-40B4-BE49-F238E27FC236}">
                    <a16:creationId xmlns:a16="http://schemas.microsoft.com/office/drawing/2014/main" id="{D7EB466A-7D14-4A9A-8DA9-F83B83F780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039" y="2600712"/>
                <a:ext cx="8503921" cy="2611367"/>
              </a:xfrm>
              <a:prstGeom prst="roundRect">
                <a:avLst>
                  <a:gd name="adj" fmla="val 14921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354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793F0A-09EF-44AE-9AE8-1816B846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93-F6E3-4199-BAD6-73AEFD580AA6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10" name="Picture 20" descr="A close-up of a brown surface&#10;&#10;Description automatically generated">
            <a:extLst>
              <a:ext uri="{FF2B5EF4-FFF2-40B4-BE49-F238E27FC236}">
                <a16:creationId xmlns:a16="http://schemas.microsoft.com/office/drawing/2014/main" id="{58BDEA43-254D-4B07-9F5A-A30C81DC7AC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2F5AB2AC-D4C4-4AE2-873D-40A70DBE2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000" y="62810"/>
            <a:ext cx="954460" cy="954460"/>
          </a:xfrm>
          <a:prstGeom prst="rect">
            <a:avLst/>
          </a:prstGeom>
        </p:spPr>
      </p:pic>
      <p:pic>
        <p:nvPicPr>
          <p:cNvPr id="6" name="Picture 8" descr="A close-up of a red surface&#10;&#10;Description automatically generated">
            <a:extLst>
              <a:ext uri="{FF2B5EF4-FFF2-40B4-BE49-F238E27FC236}">
                <a16:creationId xmlns:a16="http://schemas.microsoft.com/office/drawing/2014/main" id="{C4A1CF36-5249-4CFF-933A-79843F144E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pic>
        <p:nvPicPr>
          <p:cNvPr id="5" name="Graphic 13">
            <a:extLst>
              <a:ext uri="{FF2B5EF4-FFF2-40B4-BE49-F238E27FC236}">
                <a16:creationId xmlns:a16="http://schemas.microsoft.com/office/drawing/2014/main" id="{C4CC272B-0B9C-45C9-9184-C33E41E7BD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4366" r="43968" b="11387"/>
          <a:stretch/>
        </p:blipFill>
        <p:spPr>
          <a:xfrm>
            <a:off x="615141" y="-5859"/>
            <a:ext cx="5156269" cy="6863860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8AF43DAA-139C-40D6-BDE7-901C03DD1A46}"/>
              </a:ext>
            </a:extLst>
          </p:cNvPr>
          <p:cNvSpPr/>
          <p:nvPr/>
        </p:nvSpPr>
        <p:spPr>
          <a:xfrm>
            <a:off x="5465887" y="1218591"/>
            <a:ext cx="5993050" cy="4414959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38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Weighted Inverse Short-Time Fourier Transform</a:t>
            </a:r>
            <a:r>
              <a:rPr lang="zh-TW" alt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Denoising Filters in the Time-Frequency Plane</a:t>
            </a:r>
          </a:p>
        </p:txBody>
      </p:sp>
    </p:spTree>
    <p:extLst>
      <p:ext uri="{BB962C8B-B14F-4D97-AF65-F5344CB8AC3E}">
        <p14:creationId xmlns:p14="http://schemas.microsoft.com/office/powerpoint/2010/main" val="1966572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793F0A-09EF-44AE-9AE8-1816B846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93-F6E3-4199-BAD6-73AEFD580AA6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FA0A0190-0A70-4252-949A-FB5A934C7758}"/>
              </a:ext>
            </a:extLst>
          </p:cNvPr>
          <p:cNvSpPr/>
          <p:nvPr/>
        </p:nvSpPr>
        <p:spPr>
          <a:xfrm>
            <a:off x="3004882" y="136525"/>
            <a:ext cx="6182236" cy="81851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38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NSDB</a:t>
            </a: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1EFC560C-8E8E-431D-8C5B-B4A917A58ABE}"/>
              </a:ext>
            </a:extLst>
          </p:cNvPr>
          <p:cNvGrpSpPr/>
          <p:nvPr/>
        </p:nvGrpSpPr>
        <p:grpSpPr>
          <a:xfrm>
            <a:off x="0" y="1525661"/>
            <a:ext cx="11595523" cy="4260067"/>
            <a:chOff x="179157" y="2334869"/>
            <a:chExt cx="11595523" cy="4260067"/>
          </a:xfrm>
        </p:grpSpPr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7702A63C-AF44-4FED-88C7-16ADE8669987}"/>
                </a:ext>
              </a:extLst>
            </p:cNvPr>
            <p:cNvGrpSpPr/>
            <p:nvPr/>
          </p:nvGrpSpPr>
          <p:grpSpPr>
            <a:xfrm>
              <a:off x="179157" y="2334869"/>
              <a:ext cx="3955783" cy="3053363"/>
              <a:chOff x="692416" y="5577510"/>
              <a:chExt cx="3955783" cy="3053363"/>
            </a:xfrm>
          </p:grpSpPr>
          <p:sp>
            <p:nvSpPr>
              <p:cNvPr id="7" name="矩形: 圓角 6">
                <a:extLst>
                  <a:ext uri="{FF2B5EF4-FFF2-40B4-BE49-F238E27FC236}">
                    <a16:creationId xmlns:a16="http://schemas.microsoft.com/office/drawing/2014/main" id="{D7E95CDB-3340-47F7-9D3D-4BE429E62946}"/>
                  </a:ext>
                </a:extLst>
              </p:cNvPr>
              <p:cNvSpPr/>
              <p:nvPr/>
            </p:nvSpPr>
            <p:spPr>
              <a:xfrm>
                <a:off x="1165859" y="5577510"/>
                <a:ext cx="3482339" cy="459456"/>
              </a:xfrm>
              <a:prstGeom prst="roundRect">
                <a:avLst>
                  <a:gd name="adj" fmla="val 8744"/>
                </a:avLst>
              </a:prstGeom>
              <a:solidFill>
                <a:srgbClr val="E3C8A7"/>
              </a:solidFill>
              <a:ln>
                <a:noFill/>
              </a:ln>
              <a:effectLst>
                <a:outerShdw blurRad="381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algn="ctr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lang="en-US" altLang="zh-TW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Need</a:t>
                </a:r>
                <a:endParaRPr lang="en-US" altLang="zh-TW" sz="22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94AF9A83-450E-4A0A-98B3-96D3BB92981F}"/>
                  </a:ext>
                </a:extLst>
              </p:cNvPr>
              <p:cNvSpPr txBox="1"/>
              <p:nvPr/>
            </p:nvSpPr>
            <p:spPr>
              <a:xfrm>
                <a:off x="692416" y="6076328"/>
                <a:ext cx="3955783" cy="2554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00100" lvl="1" indent="-3429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kumimoji="0" lang="zh-TW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STFT是一種二維分佈，而原始信號是一維的，導致</a:t>
                </a:r>
                <a:r>
                  <a:rPr lang="es-E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inverse STFT </a:t>
                </a:r>
                <a:r>
                  <a:rPr kumimoji="0" lang="zh-TW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（iSTFT）操作並非一對一的映射。 </a:t>
                </a:r>
                <a:endParaRPr kumimoji="0" lang="en-US" altLang="zh-TW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800100" lvl="1" indent="-3429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kumimoji="0" lang="zh-TW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這使得在</a:t>
                </a:r>
                <a:r>
                  <a:rPr lang="es-E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STFT domain</a:t>
                </a:r>
                <a:r>
                  <a:rPr kumimoji="0" lang="zh-TW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中設計濾波器變得困難，特別是針對瞬時頻率隨時間快速變化的信號。 </a:t>
                </a:r>
                <a:endParaRPr kumimoji="0" lang="en-US" altLang="zh-TW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2F63CC1B-F6AF-4C62-9940-4BE1F415A9C3}"/>
                </a:ext>
              </a:extLst>
            </p:cNvPr>
            <p:cNvGrpSpPr/>
            <p:nvPr/>
          </p:nvGrpSpPr>
          <p:grpSpPr>
            <a:xfrm>
              <a:off x="3999027" y="2334869"/>
              <a:ext cx="3955783" cy="2745587"/>
              <a:chOff x="692416" y="5577510"/>
              <a:chExt cx="3955783" cy="2745587"/>
            </a:xfrm>
          </p:grpSpPr>
          <p:sp>
            <p:nvSpPr>
              <p:cNvPr id="12" name="矩形: 圓角 11">
                <a:extLst>
                  <a:ext uri="{FF2B5EF4-FFF2-40B4-BE49-F238E27FC236}">
                    <a16:creationId xmlns:a16="http://schemas.microsoft.com/office/drawing/2014/main" id="{245C0C47-6F12-48B2-818E-91D4EEA35858}"/>
                  </a:ext>
                </a:extLst>
              </p:cNvPr>
              <p:cNvSpPr/>
              <p:nvPr/>
            </p:nvSpPr>
            <p:spPr>
              <a:xfrm>
                <a:off x="1165859" y="5577510"/>
                <a:ext cx="3482339" cy="459456"/>
              </a:xfrm>
              <a:prstGeom prst="roundRect">
                <a:avLst>
                  <a:gd name="adj" fmla="val 8744"/>
                </a:avLst>
              </a:prstGeom>
              <a:solidFill>
                <a:srgbClr val="E3C8A7"/>
              </a:solidFill>
              <a:ln>
                <a:noFill/>
              </a:ln>
              <a:effectLst>
                <a:outerShdw blurRad="381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algn="ctr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lang="es-ES" altLang="zh-TW" sz="2400" b="1" i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Microsoft JhengHei" panose="020B0604030504040204" pitchFamily="34" charset="-120"/>
                    <a:cs typeface="Times New Roman" panose="02020603050405020304" pitchFamily="18" charset="0"/>
                  </a:rPr>
                  <a:t>Solution</a:t>
                </a:r>
                <a:endParaRPr lang="en-US" altLang="zh-TW" sz="22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4E263506-8764-4BF1-A6E3-68E06691DC6E}"/>
                  </a:ext>
                </a:extLst>
              </p:cNvPr>
              <p:cNvSpPr txBox="1"/>
              <p:nvPr/>
            </p:nvSpPr>
            <p:spPr>
              <a:xfrm>
                <a:off x="692416" y="6076328"/>
                <a:ext cx="3955783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00100" lvl="1" indent="-3429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kumimoji="0" lang="zh-TW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提出了一種新方法，通過沿</a:t>
                </a:r>
                <a:r>
                  <a:rPr lang="es-E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STFT domain</a:t>
                </a:r>
                <a:r>
                  <a:rPr kumimoji="0" lang="zh-TW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中不同垂直線的逆傅立葉變換加權求和，確定</a:t>
                </a:r>
                <a:r>
                  <a:rPr lang="es-E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inverse STFT </a:t>
                </a:r>
                <a:r>
                  <a:rPr kumimoji="0" lang="zh-TW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 </a:t>
                </a:r>
                <a:endParaRPr kumimoji="0" lang="en-US" altLang="zh-TW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800100" lvl="1" indent="-3429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kumimoji="0" lang="zh-TW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即使在</a:t>
                </a:r>
                <a:r>
                  <a:rPr lang="es-E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STFT domain</a:t>
                </a:r>
                <a:r>
                  <a:rPr kumimoji="0" lang="zh-TW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中應用濾波器，該方法也能實現原始信號的良好重建。 </a:t>
                </a:r>
              </a:p>
            </p:txBody>
          </p:sp>
        </p:grpSp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id="{5FCDBD02-8A02-4939-8606-51B517D3716A}"/>
                </a:ext>
              </a:extLst>
            </p:cNvPr>
            <p:cNvGrpSpPr/>
            <p:nvPr/>
          </p:nvGrpSpPr>
          <p:grpSpPr>
            <a:xfrm>
              <a:off x="7818897" y="2339715"/>
              <a:ext cx="3955783" cy="1514481"/>
              <a:chOff x="692416" y="5577510"/>
              <a:chExt cx="3955783" cy="1514481"/>
            </a:xfrm>
          </p:grpSpPr>
          <p:sp>
            <p:nvSpPr>
              <p:cNvPr id="15" name="矩形: 圓角 14">
                <a:extLst>
                  <a:ext uri="{FF2B5EF4-FFF2-40B4-BE49-F238E27FC236}">
                    <a16:creationId xmlns:a16="http://schemas.microsoft.com/office/drawing/2014/main" id="{8A115986-E751-4B61-AF15-3DA9EDFF42F1}"/>
                  </a:ext>
                </a:extLst>
              </p:cNvPr>
              <p:cNvSpPr/>
              <p:nvPr/>
            </p:nvSpPr>
            <p:spPr>
              <a:xfrm>
                <a:off x="1165859" y="5577510"/>
                <a:ext cx="3482339" cy="459456"/>
              </a:xfrm>
              <a:prstGeom prst="roundRect">
                <a:avLst>
                  <a:gd name="adj" fmla="val 8744"/>
                </a:avLst>
              </a:prstGeom>
              <a:solidFill>
                <a:srgbClr val="E3C8A7"/>
              </a:solidFill>
              <a:ln>
                <a:noFill/>
              </a:ln>
              <a:effectLst>
                <a:outerShdw blurRad="381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algn="ctr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lang="es-ES" altLang="zh-TW" sz="24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JhengHei" panose="020B0604030504040204" pitchFamily="34" charset="-120"/>
                    <a:cs typeface="Times New Roman" panose="02020603050405020304" pitchFamily="18" charset="0"/>
                  </a:rPr>
                  <a:t>Differentiation</a:t>
                </a:r>
                <a:endParaRPr lang="en-US" altLang="zh-TW" sz="22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0FBED6F1-D0F0-46A6-82A1-4E0B16B1BF54}"/>
                  </a:ext>
                </a:extLst>
              </p:cNvPr>
              <p:cNvSpPr txBox="1"/>
              <p:nvPr/>
            </p:nvSpPr>
            <p:spPr>
              <a:xfrm>
                <a:off x="692416" y="6076328"/>
                <a:ext cx="3955783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00100" lvl="1" indent="-3429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該算法對瞬時頻率的變化和窗函數的選擇具有很強的穩定性</a:t>
                </a:r>
                <a:r>
                  <a:rPr kumimoji="0" lang="zh-TW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 </a:t>
                </a:r>
                <a:endParaRPr kumimoji="0" lang="en-US" altLang="zh-TW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5D23FE8E-566D-4207-BE01-ED741F17CFFE}"/>
                </a:ext>
              </a:extLst>
            </p:cNvPr>
            <p:cNvGrpSpPr/>
            <p:nvPr/>
          </p:nvGrpSpPr>
          <p:grpSpPr>
            <a:xfrm>
              <a:off x="179157" y="5388232"/>
              <a:ext cx="3955783" cy="1206704"/>
              <a:chOff x="692416" y="5577510"/>
              <a:chExt cx="3955783" cy="1206704"/>
            </a:xfrm>
          </p:grpSpPr>
          <p:sp>
            <p:nvSpPr>
              <p:cNvPr id="18" name="矩形: 圓角 17">
                <a:extLst>
                  <a:ext uri="{FF2B5EF4-FFF2-40B4-BE49-F238E27FC236}">
                    <a16:creationId xmlns:a16="http://schemas.microsoft.com/office/drawing/2014/main" id="{C6B80133-3499-40A0-A1CE-A2CF7A42809A}"/>
                  </a:ext>
                </a:extLst>
              </p:cNvPr>
              <p:cNvSpPr/>
              <p:nvPr/>
            </p:nvSpPr>
            <p:spPr>
              <a:xfrm>
                <a:off x="1165859" y="5577510"/>
                <a:ext cx="3482339" cy="459456"/>
              </a:xfrm>
              <a:prstGeom prst="roundRect">
                <a:avLst>
                  <a:gd name="adj" fmla="val 8744"/>
                </a:avLst>
              </a:prstGeom>
              <a:solidFill>
                <a:srgbClr val="E3C8A7"/>
              </a:solidFill>
              <a:ln>
                <a:noFill/>
              </a:ln>
              <a:effectLst>
                <a:outerShdw blurRad="381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algn="ctr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lang="es-ES" altLang="zh-TW" sz="24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JhengHei" panose="020B0604030504040204" pitchFamily="34" charset="-120"/>
                    <a:cs typeface="Times New Roman" panose="02020603050405020304" pitchFamily="18" charset="0"/>
                  </a:rPr>
                  <a:t>Benefits</a:t>
                </a:r>
                <a:endParaRPr lang="en-US" altLang="zh-TW" sz="22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028F22FF-B9A4-441A-BEE8-E498F3B11C22}"/>
                  </a:ext>
                </a:extLst>
              </p:cNvPr>
              <p:cNvSpPr txBox="1"/>
              <p:nvPr/>
            </p:nvSpPr>
            <p:spPr>
              <a:xfrm>
                <a:off x="692416" y="6076328"/>
                <a:ext cx="395578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00100" lvl="1" indent="-3429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kumimoji="0" lang="zh-TW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適用於處理</a:t>
                </a:r>
                <a:r>
                  <a:rPr lang="zh-TW" altLang="en-US" sz="20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雜訊</a:t>
                </a:r>
                <a:r>
                  <a:rPr kumimoji="0" lang="zh-TW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去除、信號分解以及解調等問題。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7251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793F0A-09EF-44AE-9AE8-1816B846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93-F6E3-4199-BAD6-73AEFD580AA6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FA0A0190-0A70-4252-949A-FB5A934C7758}"/>
              </a:ext>
            </a:extLst>
          </p:cNvPr>
          <p:cNvSpPr/>
          <p:nvPr/>
        </p:nvSpPr>
        <p:spPr>
          <a:xfrm>
            <a:off x="3004882" y="136525"/>
            <a:ext cx="6182236" cy="81851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38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zh-TW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: 圓角 4">
                <a:extLst>
                  <a:ext uri="{FF2B5EF4-FFF2-40B4-BE49-F238E27FC236}">
                    <a16:creationId xmlns:a16="http://schemas.microsoft.com/office/drawing/2014/main" id="{37195251-6C8B-48AF-8115-448CC737184A}"/>
                  </a:ext>
                </a:extLst>
              </p:cNvPr>
              <p:cNvSpPr/>
              <p:nvPr/>
            </p:nvSpPr>
            <p:spPr>
              <a:xfrm>
                <a:off x="441705" y="1214961"/>
                <a:ext cx="11308587" cy="1772079"/>
              </a:xfrm>
              <a:prstGeom prst="roundRect">
                <a:avLst>
                  <a:gd name="adj" fmla="val 18275"/>
                </a:avLst>
              </a:prstGeom>
              <a:solidFill>
                <a:srgbClr val="E3C8A7"/>
              </a:solidFill>
              <a:ln>
                <a:noFill/>
              </a:ln>
              <a:effectLst>
                <a:outerShdw blurRad="381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:r>
                  <a:rPr lang="zh-TW" alt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短時傅里葉變換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(S</a:t>
                </a:r>
                <a:r>
                  <a:rPr lang="es-ES" altLang="zh-TW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hort-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T</a:t>
                </a:r>
                <a:r>
                  <a:rPr lang="es-ES" altLang="zh-TW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ime Fourier 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T</a:t>
                </a:r>
                <a:r>
                  <a:rPr lang="es-ES" altLang="zh-TW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ransform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,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STFT)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是一種時頻分析方法，其定義為：</a:t>
                </a:r>
                <a:endParaRPr lang="en-US" altLang="zh-TW" sz="22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algn="r"/>
                <a14:m>
                  <m:oMath xmlns:m="http://schemas.openxmlformats.org/officeDocument/2006/math">
                    <m:r>
                      <a:rPr lang="en-US" altLang="zh-TW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TW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altLang="zh-TW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TW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TW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altLang="zh-TW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zh-TW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altLang="zh-TW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zh-TW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p>
                        </m:sSup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zh-TW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nary>
                  </m:oMath>
                </a14:m>
                <a:r>
                  <a:rPr lang="zh-TW" altLang="en-US" sz="2200" b="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                                          </a:t>
                </a:r>
                <a:r>
                  <a:rPr lang="en-US" altLang="zh-TW" sz="2200" b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(1)</a:t>
                </a:r>
              </a:p>
              <a:p>
                <a:pPr marL="800100" lvl="1" indent="-3429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TW" alt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輸入信號</a:t>
                </a:r>
                <a:endParaRPr lang="en-US" altLang="zh-TW" sz="22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buFont typeface="Arial" panose="020B0604020202020204" pitchFamily="34" charset="0"/>
                  <a:buChar char="•"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w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TW" alt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窗函數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窗函數有多種選擇，例如矩形函數或三角形函數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矩形: 圓角 4">
                <a:extLst>
                  <a:ext uri="{FF2B5EF4-FFF2-40B4-BE49-F238E27FC236}">
                    <a16:creationId xmlns:a16="http://schemas.microsoft.com/office/drawing/2014/main" id="{37195251-6C8B-48AF-8115-448CC73718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05" y="1214961"/>
                <a:ext cx="11308587" cy="1772079"/>
              </a:xfrm>
              <a:prstGeom prst="roundRect">
                <a:avLst>
                  <a:gd name="adj" fmla="val 18275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381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: 圓角 5">
                <a:extLst>
                  <a:ext uri="{FF2B5EF4-FFF2-40B4-BE49-F238E27FC236}">
                    <a16:creationId xmlns:a16="http://schemas.microsoft.com/office/drawing/2014/main" id="{A28CEDAD-4FC2-44B0-B6B4-3B3A7C1BC9B1}"/>
                  </a:ext>
                </a:extLst>
              </p:cNvPr>
              <p:cNvSpPr/>
              <p:nvPr/>
            </p:nvSpPr>
            <p:spPr>
              <a:xfrm>
                <a:off x="758644" y="3246961"/>
                <a:ext cx="10674711" cy="2482327"/>
              </a:xfrm>
              <a:prstGeom prst="roundRect">
                <a:avLst>
                  <a:gd name="adj" fmla="val 11185"/>
                </a:avLst>
              </a:prstGeom>
              <a:noFill/>
              <a:ln w="38100">
                <a:solidFill>
                  <a:srgbClr val="AE845C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:r>
                  <a:rPr lang="zh-TW" alt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如果選用高斯函數：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TW" alt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𝜎𝜋</m:t>
                        </m:r>
                        <m:sSup>
                          <m:sSupPr>
                            <m:ctrlPr>
                              <a:rPr lang="en-US" altLang="zh-TW" sz="2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TW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(2)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，那麼，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STFT 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就被稱為 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Gabor t</a:t>
                </a:r>
                <a:r>
                  <a:rPr lang="es-ES" altLang="zh-TW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ransform 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</a:t>
                </a:r>
                <a:endParaRPr lang="en-US" altLang="zh-TW" sz="22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:r>
                  <a:rPr lang="zh-TW" alt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原始信號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可從 </a:t>
                </a:r>
                <a:r>
                  <a:rPr lang="es-ES" altLang="zh-TW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inverse STFT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的計算得到，公式為：</a:t>
                </a:r>
                <a:endParaRPr lang="en-US" altLang="zh-TW" sz="22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algn="r"/>
                <a14:m>
                  <m:oMath xmlns:m="http://schemas.openxmlformats.org/officeDocument/2006/math">
                    <m:r>
                      <a:rPr lang="en-US" altLang="zh-TW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nary>
                      <m:naryPr>
                        <m:ctrlP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altLang="zh-TW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zh-TW" alt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altLang="zh-TW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sSub>
                              <m:sSubPr>
                                <m:ctrlPr>
                                  <a:rPr lang="en-US" altLang="zh-TW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𝑑𝑓</m:t>
                        </m:r>
                      </m:e>
                    </m:nary>
                  </m:oMath>
                </a14:m>
                <a:r>
                  <a:rPr lang="zh-TW" altLang="en-US" sz="22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                             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(3)</a:t>
                </a:r>
              </a:p>
              <a:p>
                <a:pPr marL="800100" lvl="1" indent="-3429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須滿足</a:t>
                </a:r>
                <a14:m>
                  <m:oMath xmlns:m="http://schemas.openxmlformats.org/officeDocument/2006/math">
                    <m:r>
                      <a:rPr lang="en-US" altLang="zh-TW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zh-TW" altLang="en-US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TW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TW" sz="22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STFT 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的作用是將</a:t>
                </a:r>
                <a:r>
                  <a:rPr lang="zh-TW" altLang="en-US" sz="22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一維信號映射為二維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的時頻平面，而</a:t>
                </a:r>
                <a:r>
                  <a:rPr lang="es-ES" altLang="zh-TW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inverse STFT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的作用則是將該二維時頻平面映射回一維信號。因此，</a:t>
                </a:r>
                <a:r>
                  <a:rPr lang="es-ES" altLang="zh-TW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es-ES" altLang="zh-TW" sz="22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inverse STFT</a:t>
                </a:r>
                <a:r>
                  <a:rPr lang="en-US" altLang="zh-TW" sz="22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2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並不是一對一的操作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</a:t>
                </a:r>
                <a:endParaRPr lang="en-US" altLang="zh-TW" sz="22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: 圓角 5">
                <a:extLst>
                  <a:ext uri="{FF2B5EF4-FFF2-40B4-BE49-F238E27FC236}">
                    <a16:creationId xmlns:a16="http://schemas.microsoft.com/office/drawing/2014/main" id="{A28CEDAD-4FC2-44B0-B6B4-3B3A7C1BC9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44" y="3246961"/>
                <a:ext cx="10674711" cy="2482327"/>
              </a:xfrm>
              <a:prstGeom prst="roundRect">
                <a:avLst>
                  <a:gd name="adj" fmla="val 11185"/>
                </a:avLst>
              </a:prstGeom>
              <a:blipFill>
                <a:blip r:embed="rId4"/>
                <a:stretch>
                  <a:fillRect b="-1211"/>
                </a:stretch>
              </a:blipFill>
              <a:ln w="38100">
                <a:solidFill>
                  <a:srgbClr val="AE845C"/>
                </a:solidFill>
                <a:prstDash val="lgDash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: 圓角 6">
            <a:hlinkClick r:id="rId5" action="ppaction://hlinksldjump"/>
            <a:extLst>
              <a:ext uri="{FF2B5EF4-FFF2-40B4-BE49-F238E27FC236}">
                <a16:creationId xmlns:a16="http://schemas.microsoft.com/office/drawing/2014/main" id="{58778766-49F1-4A3B-8C82-3C8CBC2C3EAB}"/>
              </a:ext>
            </a:extLst>
          </p:cNvPr>
          <p:cNvSpPr/>
          <p:nvPr/>
        </p:nvSpPr>
        <p:spPr>
          <a:xfrm>
            <a:off x="0" y="6256753"/>
            <a:ext cx="981075" cy="564318"/>
          </a:xfrm>
          <a:prstGeom prst="roundRect">
            <a:avLst>
              <a:gd name="adj" fmla="val 22307"/>
            </a:avLst>
          </a:prstGeom>
          <a:solidFill>
            <a:srgbClr val="E3C8A7"/>
          </a:solidFill>
          <a:ln>
            <a:noFill/>
          </a:ln>
          <a:effectLst>
            <a:outerShdw blurRad="38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BACK</a:t>
            </a:r>
            <a:endParaRPr lang="en-US" altLang="zh-TW" sz="2000" b="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286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793F0A-09EF-44AE-9AE8-1816B846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93-F6E3-4199-BAD6-73AEFD580AA6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FA0A0190-0A70-4252-949A-FB5A934C7758}"/>
              </a:ext>
            </a:extLst>
          </p:cNvPr>
          <p:cNvSpPr/>
          <p:nvPr/>
        </p:nvSpPr>
        <p:spPr>
          <a:xfrm>
            <a:off x="3004882" y="136525"/>
            <a:ext cx="6182236" cy="81851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38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zh-TW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: 圓角 5">
                <a:extLst>
                  <a:ext uri="{FF2B5EF4-FFF2-40B4-BE49-F238E27FC236}">
                    <a16:creationId xmlns:a16="http://schemas.microsoft.com/office/drawing/2014/main" id="{64B67FC2-98D5-4D66-BCB7-C210F4170809}"/>
                  </a:ext>
                </a:extLst>
              </p:cNvPr>
              <p:cNvSpPr/>
              <p:nvPr/>
            </p:nvSpPr>
            <p:spPr>
              <a:xfrm>
                <a:off x="758644" y="1124754"/>
                <a:ext cx="10674711" cy="3047196"/>
              </a:xfrm>
              <a:prstGeom prst="roundRect">
                <a:avLst>
                  <a:gd name="adj" fmla="val 11185"/>
                </a:avLst>
              </a:prstGeom>
              <a:noFill/>
              <a:ln w="38100">
                <a:solidFill>
                  <a:srgbClr val="AE845C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如果我們在時頻域中添加</a:t>
                </a:r>
                <a:r>
                  <a:rPr lang="zh-TW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傳遞函數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es-E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transfer function 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)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，則</a:t>
                </a:r>
                <a:endParaRPr lang="en-US" altLang="zh-TW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algn="r"/>
                <a14:m>
                  <m:oMath xmlns:m="http://schemas.openxmlformats.org/officeDocument/2006/math">
                    <m:r>
                      <a:rPr lang="en-US" altLang="zh-TW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H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zh-TW" alt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                                                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(4)</a:t>
                </a:r>
              </a:p>
              <a:p>
                <a:pPr algn="just"/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這種情況下，可能不存在某個函數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y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，使得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STFT{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y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}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完全等於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Y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。因此，應用公式 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(3) 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來進行</a:t>
                </a:r>
                <a:r>
                  <a:rPr lang="es-E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inverse STFT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時，通常不夠精確，因為：</a:t>
                </a:r>
                <a:endParaRPr lang="en-US" altLang="zh-TW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algn="r"/>
                <a14:m>
                  <m:oMath xmlns:m="http://schemas.openxmlformats.org/officeDocument/2006/math">
                    <m:r>
                      <a:rPr lang="en-US" altLang="zh-TW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TW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                                                                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(5)</a:t>
                </a:r>
              </a:p>
              <a:p>
                <a:pPr algn="just"/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其中：</a:t>
                </a:r>
                <a:endParaRPr lang="en-US" altLang="zh-TW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TW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nary>
                      <m:nary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zh-TW" alt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𝑑𝑓</m:t>
                        </m:r>
                      </m:e>
                    </m:nary>
                  </m:oMath>
                </a14:m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,</a:t>
                </a:r>
                <a:r>
                  <a:rPr lang="en-US" altLang="zh-TW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</a:p>
              <a:p>
                <a:pPr algn="r"/>
                <a14:m>
                  <m:oMath xmlns:m="http://schemas.openxmlformats.org/officeDocument/2006/math">
                    <m:r>
                      <a:rPr lang="en-US" altLang="zh-TW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nary>
                      <m:nary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zh-TW" alt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𝑑𝑓</m:t>
                        </m:r>
                      </m:e>
                    </m:nary>
                  </m:oMath>
                </a14:m>
                <a:r>
                  <a:rPr lang="zh-TW" alt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                                          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(6)</a:t>
                </a:r>
              </a:p>
            </p:txBody>
          </p:sp>
        </mc:Choice>
        <mc:Fallback xmlns="">
          <p:sp>
            <p:nvSpPr>
              <p:cNvPr id="6" name="矩形: 圓角 5">
                <a:extLst>
                  <a:ext uri="{FF2B5EF4-FFF2-40B4-BE49-F238E27FC236}">
                    <a16:creationId xmlns:a16="http://schemas.microsoft.com/office/drawing/2014/main" id="{64B67FC2-98D5-4D66-BCB7-C210F41708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44" y="1124754"/>
                <a:ext cx="10674711" cy="3047196"/>
              </a:xfrm>
              <a:prstGeom prst="roundRect">
                <a:avLst>
                  <a:gd name="adj" fmla="val 11185"/>
                </a:avLst>
              </a:prstGeom>
              <a:blipFill>
                <a:blip r:embed="rId3"/>
                <a:stretch>
                  <a:fillRect b="-23564"/>
                </a:stretch>
              </a:blipFill>
              <a:ln w="38100">
                <a:solidFill>
                  <a:srgbClr val="AE845C"/>
                </a:solidFill>
                <a:prstDash val="lgDash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: 圓角 6">
            <a:extLst>
              <a:ext uri="{FF2B5EF4-FFF2-40B4-BE49-F238E27FC236}">
                <a16:creationId xmlns:a16="http://schemas.microsoft.com/office/drawing/2014/main" id="{E5C5B82D-00E4-4F4B-ABE4-AC1FAC812287}"/>
              </a:ext>
            </a:extLst>
          </p:cNvPr>
          <p:cNvSpPr/>
          <p:nvPr/>
        </p:nvSpPr>
        <p:spPr>
          <a:xfrm>
            <a:off x="758644" y="4420319"/>
            <a:ext cx="10674711" cy="2123356"/>
          </a:xfrm>
          <a:prstGeom prst="roundRect">
            <a:avLst>
              <a:gd name="adj" fmla="val 15700"/>
            </a:avLst>
          </a:prstGeom>
          <a:noFill/>
          <a:ln w="38100">
            <a:solidFill>
              <a:srgbClr val="AE845C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這使得在時頻域內進行雜訊去除和信號分離變得困難。</a:t>
            </a:r>
            <a:endParaRPr lang="en-US" altLang="zh-TW" sz="20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為了解決上述問題，本篇提出了一種方法，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通過對反傅里葉變換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(I</a:t>
            </a:r>
            <a:r>
              <a:rPr lang="es-ES" altLang="zh-TW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nverse Fourier 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</a:t>
            </a:r>
            <a:r>
              <a:rPr lang="es-ES" altLang="zh-TW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ransform, 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IFT)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在時頻平面中不同垂直線的加權求和來執行</a:t>
            </a:r>
            <a:r>
              <a:rPr lang="es-ES" altLang="zh-TW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inverse STFT 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。使用該算法，即使信號受到雜訊或其他信號的干擾，原始信號仍能夠更精確地從其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STFT 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中重建。</a:t>
            </a:r>
            <a:endParaRPr lang="en-US" altLang="zh-TW" sz="20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還討論了該加權</a:t>
            </a:r>
            <a:r>
              <a:rPr lang="es-ES" altLang="zh-TW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inverse STFT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方法的數位實現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，並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比較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了在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不同時間軸間隔下的效率和準確性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85235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793F0A-09EF-44AE-9AE8-1816B846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93-F6E3-4199-BAD6-73AEFD580AA6}" type="slidenum">
              <a:rPr lang="zh-TW" altLang="en-US" smtClean="0"/>
              <a:t>1</a:t>
            </a:fld>
            <a:endParaRPr lang="zh-TW" altLang="en-US"/>
          </a:p>
        </p:txBody>
      </p:sp>
      <p:pic>
        <p:nvPicPr>
          <p:cNvPr id="10" name="Picture 20" descr="A close-up of a brown surface&#10;&#10;Description automatically generated">
            <a:extLst>
              <a:ext uri="{FF2B5EF4-FFF2-40B4-BE49-F238E27FC236}">
                <a16:creationId xmlns:a16="http://schemas.microsoft.com/office/drawing/2014/main" id="{58BDEA43-254D-4B07-9F5A-A30C81DC7AC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2F5AB2AC-D4C4-4AE2-873D-40A70DBE2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000" y="62810"/>
            <a:ext cx="954460" cy="954460"/>
          </a:xfrm>
          <a:prstGeom prst="rect">
            <a:avLst/>
          </a:prstGeom>
        </p:spPr>
      </p:pic>
      <p:pic>
        <p:nvPicPr>
          <p:cNvPr id="6" name="Picture 8" descr="A close-up of a red surface&#10;&#10;Description automatically generated">
            <a:extLst>
              <a:ext uri="{FF2B5EF4-FFF2-40B4-BE49-F238E27FC236}">
                <a16:creationId xmlns:a16="http://schemas.microsoft.com/office/drawing/2014/main" id="{C4A1CF36-5249-4CFF-933A-79843F144E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pic>
        <p:nvPicPr>
          <p:cNvPr id="5" name="Graphic 13">
            <a:extLst>
              <a:ext uri="{FF2B5EF4-FFF2-40B4-BE49-F238E27FC236}">
                <a16:creationId xmlns:a16="http://schemas.microsoft.com/office/drawing/2014/main" id="{C4CC272B-0B9C-45C9-9184-C33E41E7BD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4366" r="43968" b="11387"/>
          <a:stretch/>
        </p:blipFill>
        <p:spPr>
          <a:xfrm>
            <a:off x="615141" y="-5859"/>
            <a:ext cx="5156269" cy="6863860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8AF43DAA-139C-40D6-BDE7-901C03DD1A46}"/>
              </a:ext>
            </a:extLst>
          </p:cNvPr>
          <p:cNvSpPr/>
          <p:nvPr/>
        </p:nvSpPr>
        <p:spPr>
          <a:xfrm>
            <a:off x="6599044" y="1218591"/>
            <a:ext cx="4023112" cy="4414959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38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</a:p>
        </p:txBody>
      </p:sp>
    </p:spTree>
    <p:extLst>
      <p:ext uri="{BB962C8B-B14F-4D97-AF65-F5344CB8AC3E}">
        <p14:creationId xmlns:p14="http://schemas.microsoft.com/office/powerpoint/2010/main" val="2931729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793F0A-09EF-44AE-9AE8-1816B846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93-F6E3-4199-BAD6-73AEFD580AA6}" type="slidenum">
              <a:rPr lang="zh-TW" altLang="en-US" smtClean="0"/>
              <a:t>19</a:t>
            </a:fld>
            <a:endParaRPr lang="zh-TW" altLang="en-US" dirty="0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FA0A0190-0A70-4252-949A-FB5A934C7758}"/>
              </a:ext>
            </a:extLst>
          </p:cNvPr>
          <p:cNvSpPr/>
          <p:nvPr/>
        </p:nvSpPr>
        <p:spPr>
          <a:xfrm>
            <a:off x="3004882" y="136525"/>
            <a:ext cx="6182236" cy="81851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38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zh-TW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ALGORITHM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: 圓角 8">
                <a:extLst>
                  <a:ext uri="{FF2B5EF4-FFF2-40B4-BE49-F238E27FC236}">
                    <a16:creationId xmlns:a16="http://schemas.microsoft.com/office/drawing/2014/main" id="{3E669E51-E0AA-41CD-8760-1F231CBB63C7}"/>
                  </a:ext>
                </a:extLst>
              </p:cNvPr>
              <p:cNvSpPr/>
              <p:nvPr/>
            </p:nvSpPr>
            <p:spPr>
              <a:xfrm>
                <a:off x="553800" y="1694385"/>
                <a:ext cx="11084400" cy="1423306"/>
              </a:xfrm>
              <a:prstGeom prst="roundRect">
                <a:avLst>
                  <a:gd name="adj" fmla="val 22307"/>
                </a:avLst>
              </a:prstGeom>
              <a:solidFill>
                <a:srgbClr val="E3C8A7"/>
              </a:solidFill>
              <a:ln>
                <a:noFill/>
              </a:ln>
              <a:effectLst>
                <a:outerShdw blurRad="381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提出的執行</a:t>
                </a:r>
                <a:r>
                  <a:rPr lang="es-E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inverse STFT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的方法為：</a:t>
                </a:r>
                <a:endParaRPr lang="en-US" altLang="zh-TW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algn="r"/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zh-TW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TW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altLang="zh-TW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nary>
                          <m:naryPr>
                            <m:ctrlPr>
                              <a:rPr lang="en-US" altLang="zh-TW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en-US" altLang="zh-TW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en-US" altLang="zh-TW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zh-TW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TW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TW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en-US" altLang="zh-TW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TW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zh-TW" alt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altLang="zh-TW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sSub>
                                  <m:sSubPr>
                                    <m:ctrlPr>
                                      <a:rPr lang="en-US" altLang="zh-TW" sz="2000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 altLang="zh-TW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𝑑𝑓</m:t>
                            </m:r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zh-TW" alt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en-US" sz="2000" b="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                                         </a:t>
                </a:r>
                <a:r>
                  <a:rPr lang="en-US" altLang="zh-TW" sz="2000" b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(7)</a:t>
                </a:r>
              </a:p>
            </p:txBody>
          </p:sp>
        </mc:Choice>
        <mc:Fallback xmlns="">
          <p:sp>
            <p:nvSpPr>
              <p:cNvPr id="9" name="矩形: 圓角 8">
                <a:extLst>
                  <a:ext uri="{FF2B5EF4-FFF2-40B4-BE49-F238E27FC236}">
                    <a16:creationId xmlns:a16="http://schemas.microsoft.com/office/drawing/2014/main" id="{3E669E51-E0AA-41CD-8760-1F231CBB63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00" y="1694385"/>
                <a:ext cx="11084400" cy="1423306"/>
              </a:xfrm>
              <a:prstGeom prst="roundRect">
                <a:avLst>
                  <a:gd name="adj" fmla="val 2230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381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: 圓角 9">
                <a:extLst>
                  <a:ext uri="{FF2B5EF4-FFF2-40B4-BE49-F238E27FC236}">
                    <a16:creationId xmlns:a16="http://schemas.microsoft.com/office/drawing/2014/main" id="{EC6AD056-E122-4B01-96AD-7BA62A4A18B5}"/>
                  </a:ext>
                </a:extLst>
              </p:cNvPr>
              <p:cNvSpPr/>
              <p:nvPr/>
            </p:nvSpPr>
            <p:spPr>
              <a:xfrm>
                <a:off x="553799" y="3319810"/>
                <a:ext cx="11084400" cy="2608550"/>
              </a:xfrm>
              <a:prstGeom prst="roundRect">
                <a:avLst>
                  <a:gd name="adj" fmla="val 13279"/>
                </a:avLst>
              </a:prstGeom>
              <a:solidFill>
                <a:srgbClr val="E3C8A7"/>
              </a:solidFill>
              <a:ln>
                <a:noFill/>
              </a:ln>
              <a:effectLst>
                <a:outerShdw blurRad="381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可被視為平滑濾波器，滿足以下條件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需先消除窗函數影響，需將窗函數的總面積正規化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)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：</a:t>
                </a:r>
                <a:endParaRPr lang="en-US" altLang="zh-TW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algn="r"/>
                <a14:m>
                  <m:oMath xmlns:m="http://schemas.openxmlformats.org/officeDocument/2006/math">
                    <m:nary>
                      <m:nary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zh-TW" alt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                                                      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(8)</a:t>
                </a:r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zh-TW" alt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如果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TW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altLang="zh-TW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altLang="zh-TW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.                                                     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(9)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的寬度應不大於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s-E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的寬度。</a:t>
                </a:r>
                <a:endParaRPr lang="en-US" altLang="zh-TW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≅0</m:t>
                    </m:r>
                  </m:oMath>
                </a14:m>
                <a:r>
                  <a:rPr lang="zh-TW" alt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當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zh-TW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TW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, </a:t>
                </a:r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≅0</m:t>
                    </m:r>
                  </m:oMath>
                </a14:m>
                <a:r>
                  <a:rPr lang="zh-TW" alt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當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zh-TW" alt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                                                 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(10)</a:t>
                </a:r>
              </a:p>
            </p:txBody>
          </p:sp>
        </mc:Choice>
        <mc:Fallback xmlns="">
          <p:sp>
            <p:nvSpPr>
              <p:cNvPr id="10" name="矩形: 圓角 9">
                <a:extLst>
                  <a:ext uri="{FF2B5EF4-FFF2-40B4-BE49-F238E27FC236}">
                    <a16:creationId xmlns:a16="http://schemas.microsoft.com/office/drawing/2014/main" id="{EC6AD056-E122-4B01-96AD-7BA62A4A18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99" y="3319810"/>
                <a:ext cx="11084400" cy="2608550"/>
              </a:xfrm>
              <a:prstGeom prst="roundRect">
                <a:avLst>
                  <a:gd name="adj" fmla="val 13279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381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: 圓角 5">
            <a:hlinkClick r:id="rId6" action="ppaction://hlinksldjump"/>
            <a:extLst>
              <a:ext uri="{FF2B5EF4-FFF2-40B4-BE49-F238E27FC236}">
                <a16:creationId xmlns:a16="http://schemas.microsoft.com/office/drawing/2014/main" id="{0E541724-FD0D-4CD1-A9CE-7BDF4C999C2A}"/>
              </a:ext>
            </a:extLst>
          </p:cNvPr>
          <p:cNvSpPr/>
          <p:nvPr/>
        </p:nvSpPr>
        <p:spPr>
          <a:xfrm>
            <a:off x="0" y="6256753"/>
            <a:ext cx="981075" cy="564318"/>
          </a:xfrm>
          <a:prstGeom prst="roundRect">
            <a:avLst>
              <a:gd name="adj" fmla="val 22307"/>
            </a:avLst>
          </a:prstGeom>
          <a:solidFill>
            <a:srgbClr val="E3C8A7"/>
          </a:solidFill>
          <a:ln>
            <a:noFill/>
          </a:ln>
          <a:effectLst>
            <a:outerShdw blurRad="38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BACK</a:t>
            </a:r>
            <a:endParaRPr lang="en-US" altLang="zh-TW" sz="2000" b="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516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793F0A-09EF-44AE-9AE8-1816B846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93-F6E3-4199-BAD6-73AEFD580AA6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FA0A0190-0A70-4252-949A-FB5A934C7758}"/>
              </a:ext>
            </a:extLst>
          </p:cNvPr>
          <p:cNvSpPr/>
          <p:nvPr/>
        </p:nvSpPr>
        <p:spPr>
          <a:xfrm>
            <a:off x="3004882" y="136525"/>
            <a:ext cx="6182236" cy="81851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38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zh-TW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ALGORITHM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: 圓角 4">
                <a:extLst>
                  <a:ext uri="{FF2B5EF4-FFF2-40B4-BE49-F238E27FC236}">
                    <a16:creationId xmlns:a16="http://schemas.microsoft.com/office/drawing/2014/main" id="{6B349785-43A5-4244-946B-878CD322EB60}"/>
                  </a:ext>
                </a:extLst>
              </p:cNvPr>
              <p:cNvSpPr/>
              <p:nvPr/>
            </p:nvSpPr>
            <p:spPr>
              <a:xfrm>
                <a:off x="556262" y="1408430"/>
                <a:ext cx="11085812" cy="2178526"/>
              </a:xfrm>
              <a:prstGeom prst="roundRect">
                <a:avLst>
                  <a:gd name="adj" fmla="val 13279"/>
                </a:avLst>
              </a:prstGeom>
              <a:solidFill>
                <a:srgbClr val="E3C8A7"/>
              </a:solidFill>
              <a:ln>
                <a:noFill/>
              </a:ln>
              <a:effectLst>
                <a:outerShdw blurRad="381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事實上，公式(7)可以重寫為：</a:t>
                </a:r>
                <a:endParaRPr kumimoji="0" lang="en-US" altLang="zh-TW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algn="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r>
                          <m:rPr>
                            <m:brk m:alnAt="23"/>
                          </m:r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                                              (11)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其中，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是對應於時間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-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頻率平面中，沿垂直线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E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​ 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進行反傅立葉變換的結果，如公式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(3)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所示。</a:t>
                </a:r>
                <a:endParaRPr lang="en-US" altLang="zh-TW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lvl="0" algn="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altLang="zh-TW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nary>
                      <m:naryPr>
                        <m:ctrlPr>
                          <a:rPr lang="en-US" altLang="zh-TW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zh-TW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zh-TW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TW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altLang="zh-TW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zh-TW" alt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altLang="zh-TW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TW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𝑑𝑓</m:t>
                        </m:r>
                      </m:e>
                    </m:nary>
                  </m:oMath>
                </a14:m>
                <a:r>
                  <a:rPr kumimoji="0" lang="en-US" altLang="zh-TW" sz="20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                                 </a:t>
                </a:r>
                <a:r>
                  <a:rPr kumimoji="0" lang="en-US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(12)</a:t>
                </a:r>
              </a:p>
            </p:txBody>
          </p:sp>
        </mc:Choice>
        <mc:Fallback xmlns="">
          <p:sp>
            <p:nvSpPr>
              <p:cNvPr id="5" name="矩形: 圓角 4">
                <a:extLst>
                  <a:ext uri="{FF2B5EF4-FFF2-40B4-BE49-F238E27FC236}">
                    <a16:creationId xmlns:a16="http://schemas.microsoft.com/office/drawing/2014/main" id="{6B349785-43A5-4244-946B-878CD322EB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2" y="1408430"/>
                <a:ext cx="11085812" cy="2178526"/>
              </a:xfrm>
              <a:prstGeom prst="roundRect">
                <a:avLst>
                  <a:gd name="adj" fmla="val 13279"/>
                </a:avLst>
              </a:prstGeom>
              <a:blipFill>
                <a:blip r:embed="rId3"/>
                <a:stretch>
                  <a:fillRect b="-27005"/>
                </a:stretch>
              </a:blipFill>
              <a:ln>
                <a:noFill/>
              </a:ln>
              <a:effectLst>
                <a:outerShdw blurRad="381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: 圓角 5">
                <a:extLst>
                  <a:ext uri="{FF2B5EF4-FFF2-40B4-BE49-F238E27FC236}">
                    <a16:creationId xmlns:a16="http://schemas.microsoft.com/office/drawing/2014/main" id="{BDDED224-FDFA-4431-8F2C-62A2261A6094}"/>
                  </a:ext>
                </a:extLst>
              </p:cNvPr>
              <p:cNvSpPr/>
              <p:nvPr/>
            </p:nvSpPr>
            <p:spPr>
              <a:xfrm>
                <a:off x="549926" y="3856514"/>
                <a:ext cx="11092148" cy="2499836"/>
              </a:xfrm>
              <a:prstGeom prst="roundRect">
                <a:avLst>
                  <a:gd name="adj" fmla="val 13279"/>
                </a:avLst>
              </a:prstGeom>
              <a:solidFill>
                <a:srgbClr val="E3C8A7"/>
              </a:solidFill>
              <a:ln>
                <a:noFill/>
              </a:ln>
              <a:effectLst>
                <a:outerShdw blurRad="381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lvl="0" indent="-3429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這表示我們計算公式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  <a:hlinkClick r:id="rId4" action="ppaction://hlinksldjump"/>
                  </a:rPr>
                  <a:t>(3)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中</a:t>
                </a:r>
                <a:r>
                  <a:rPr lang="es-E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inverse STFT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時使用了加權公式，其中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是相應的權重。</a:t>
                </a:r>
                <a:endParaRPr lang="en-US" altLang="zh-TW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342900" lvl="0" indent="-3429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當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越接近 </a:t>
                </a:r>
                <a:r>
                  <a:rPr lang="es-ES" altLang="zh-TW" sz="2000" i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t</a:t>
                </a:r>
                <a:r>
                  <a:rPr lang="zh-TW" altLang="es-E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</a:t>
                </a:r>
                <a:r>
                  <a:rPr lang="zh-TW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權重越大；反之，權重越小。</a:t>
                </a:r>
                <a:endParaRPr lang="en-US" altLang="zh-TW" sz="2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342900" lvl="0" indent="-3429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應用該加權方式計算</a:t>
                </a:r>
                <a:r>
                  <a:rPr lang="es-E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inverse STFT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後，</a:t>
                </a:r>
                <a:r>
                  <a:rPr lang="zh-TW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原始信號 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zh-TW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不再是從時間</a:t>
                </a:r>
                <a:r>
                  <a:rPr lang="en-US" altLang="zh-TW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-</a:t>
                </a:r>
                <a:r>
                  <a:rPr lang="zh-TW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頻率平面中的單一垂直軸重建，而是由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TW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altLang="zh-TW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決定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，其中</a:t>
                </a:r>
                <a:endParaRPr lang="en-US" altLang="zh-TW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lvl="0" algn="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m:rPr>
                        <m:brk m:alnAt="23"/>
                      </m:rPr>
                      <a:rPr lang="en-US" altLang="zh-TW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brk m:alnAt="23"/>
                      </m:rP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kumimoji="0" lang="en-US" altLang="zh-TW" sz="20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                                                          </a:t>
                </a:r>
                <a:r>
                  <a:rPr kumimoji="0" lang="en-US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(13)</a:t>
                </a:r>
              </a:p>
              <a:p>
                <a:pPr marL="342900" indent="-3429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這是一個</a:t>
                </a:r>
                <a:r>
                  <a:rPr lang="zh-TW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位於時間</a:t>
                </a:r>
                <a:r>
                  <a:rPr lang="en-US" altLang="zh-TW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-</a:t>
                </a:r>
                <a:r>
                  <a:rPr lang="zh-TW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頻率平面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的帶狀區域。採用上述方法後，由單一垂直軸引起的誤差得以減少，從而獲得更準確的結果。</a:t>
                </a:r>
              </a:p>
            </p:txBody>
          </p:sp>
        </mc:Choice>
        <mc:Fallback xmlns="">
          <p:sp>
            <p:nvSpPr>
              <p:cNvPr id="6" name="矩形: 圓角 5">
                <a:extLst>
                  <a:ext uri="{FF2B5EF4-FFF2-40B4-BE49-F238E27FC236}">
                    <a16:creationId xmlns:a16="http://schemas.microsoft.com/office/drawing/2014/main" id="{BDDED224-FDFA-4431-8F2C-62A2261A60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26" y="3856514"/>
                <a:ext cx="11092148" cy="2499836"/>
              </a:xfrm>
              <a:prstGeom prst="roundRect">
                <a:avLst>
                  <a:gd name="adj" fmla="val 13279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381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868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793F0A-09EF-44AE-9AE8-1816B846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93-F6E3-4199-BAD6-73AEFD580AA6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FA0A0190-0A70-4252-949A-FB5A934C7758}"/>
              </a:ext>
            </a:extLst>
          </p:cNvPr>
          <p:cNvSpPr/>
          <p:nvPr/>
        </p:nvSpPr>
        <p:spPr>
          <a:xfrm>
            <a:off x="3004882" y="136525"/>
            <a:ext cx="6182236" cy="81851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38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zh-TW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ALGORITHM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: 圓角 5">
                <a:extLst>
                  <a:ext uri="{FF2B5EF4-FFF2-40B4-BE49-F238E27FC236}">
                    <a16:creationId xmlns:a16="http://schemas.microsoft.com/office/drawing/2014/main" id="{0D773AE4-DEA8-45BC-91CE-4A94E3E9523D}"/>
                  </a:ext>
                </a:extLst>
              </p:cNvPr>
              <p:cNvSpPr/>
              <p:nvPr/>
            </p:nvSpPr>
            <p:spPr>
              <a:xfrm>
                <a:off x="553094" y="1299522"/>
                <a:ext cx="11085812" cy="2489200"/>
              </a:xfrm>
              <a:prstGeom prst="roundRect">
                <a:avLst>
                  <a:gd name="adj" fmla="val 13279"/>
                </a:avLst>
              </a:prstGeom>
              <a:solidFill>
                <a:srgbClr val="E3C8A7"/>
              </a:solidFill>
              <a:ln>
                <a:noFill/>
              </a:ln>
              <a:effectLst>
                <a:outerShdw blurRad="381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有多種方式定義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es-E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例如，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可以被定義為權重函數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s-E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的次方與常數 </a:t>
                </a:r>
                <a14:m>
                  <m:oMath xmlns:m="http://schemas.openxmlformats.org/officeDocument/2006/math">
                    <m:r>
                      <a:rPr lang="zh-TW" altLang="el-GR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的乘積：</a:t>
                </a:r>
                <a:endParaRPr lang="en-US" altLang="zh-TW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l-GR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sSup>
                      <m:sSupPr>
                        <m:ctrlPr>
                          <a:rPr lang="en-US" altLang="zh-TW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altLang="zh-TW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0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                                                         (14)</a:t>
                </a:r>
              </a:p>
              <a:p>
                <a:pPr algn="r"/>
                <a14:m>
                  <m:oMath xmlns:m="http://schemas.openxmlformats.org/officeDocument/2006/math">
                    <m:r>
                      <a:rPr lang="zh-TW" altLang="el-GR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TW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nary>
                          <m:naryPr>
                            <m:ctrlP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zh-TW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altLang="zh-TW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p>
                            </m:sSup>
                            <m:r>
                              <a:rPr lang="en-US" altLang="zh-TW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TW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nary>
                      </m:den>
                    </m:f>
                  </m:oMath>
                </a14:m>
                <a:r>
                  <a:rPr lang="en-US" altLang="zh-TW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                                                           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(15)</a:t>
                </a:r>
                <a:endParaRPr lang="zh-TW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如果</a:t>
                </a:r>
                <a14:m>
                  <m:oMath xmlns:m="http://schemas.openxmlformats.org/officeDocument/2006/math">
                    <m:r>
                      <a:rPr lang="zh-TW" alt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較大，則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隨 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t 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衰減得更快。建議選擇</a:t>
                </a:r>
                <a14:m>
                  <m:oMath xmlns:m="http://schemas.openxmlformats.org/officeDocument/2006/math">
                    <m:r>
                      <a:rPr lang="zh-TW" alt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TW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的值。應用公式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  <a:hlinkClick r:id="rId3" action="ppaction://hlinksldjump"/>
                  </a:rPr>
                  <a:t>(13)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後，公式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  <a:hlinkClick r:id="rId4" action="ppaction://hlinksldjump"/>
                  </a:rPr>
                  <a:t>(7)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的反短時傅立葉變換變為</a:t>
                </a:r>
                <a:endParaRPr lang="en-US" altLang="zh-TW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lvl="0" algn="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altLang="zh-TW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r>
                          <m:rPr>
                            <m:brk m:alnAt="23"/>
                          </m:r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  <m:e>
                        <m:r>
                          <a:rPr lang="zh-TW" altLang="el-GR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sSup>
                          <m:sSupPr>
                            <m:ctrlPr>
                              <a:rPr lang="en-US" altLang="zh-TW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TW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TW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TW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nary>
                          <m:naryPr>
                            <m:ctrlP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zh-TW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sSub>
                                  <m:sSubPr>
                                    <m:ctrlPr>
                                      <a:rPr lang="en-US" altLang="zh-TW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𝑑𝑓</m:t>
                            </m:r>
                          </m:e>
                        </m:nary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zh-TW" altLang="en-US" sz="20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                  </a:t>
                </a:r>
                <a:r>
                  <a:rPr kumimoji="0" lang="en-US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(16)</a:t>
                </a:r>
                <a:endParaRPr kumimoji="0" lang="zh-TW" altLang="zh-TW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: 圓角 5">
                <a:extLst>
                  <a:ext uri="{FF2B5EF4-FFF2-40B4-BE49-F238E27FC236}">
                    <a16:creationId xmlns:a16="http://schemas.microsoft.com/office/drawing/2014/main" id="{0D773AE4-DEA8-45BC-91CE-4A94E3E952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94" y="1299522"/>
                <a:ext cx="11085812" cy="2489200"/>
              </a:xfrm>
              <a:prstGeom prst="roundRect">
                <a:avLst>
                  <a:gd name="adj" fmla="val 13279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381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: 圓角 6">
                <a:extLst>
                  <a:ext uri="{FF2B5EF4-FFF2-40B4-BE49-F238E27FC236}">
                    <a16:creationId xmlns:a16="http://schemas.microsoft.com/office/drawing/2014/main" id="{6A019F1B-0696-405B-A1D2-034CD102A28A}"/>
                  </a:ext>
                </a:extLst>
              </p:cNvPr>
              <p:cNvSpPr/>
              <p:nvPr/>
            </p:nvSpPr>
            <p:spPr>
              <a:xfrm>
                <a:off x="553094" y="4133205"/>
                <a:ext cx="11085812" cy="1425274"/>
              </a:xfrm>
              <a:prstGeom prst="roundRect">
                <a:avLst>
                  <a:gd name="adj" fmla="val 18625"/>
                </a:avLst>
              </a:prstGeom>
              <a:solidFill>
                <a:srgbClr val="E3C8A7"/>
              </a:solidFill>
              <a:ln>
                <a:noFill/>
              </a:ln>
              <a:effectLst>
                <a:outerShdw blurRad="381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800100" lvl="1" indent="-342900" algn="just">
                  <a:buFont typeface="Arial" panose="020B0604020202020204" pitchFamily="34" charset="0"/>
                  <a:buChar char="•"/>
                </a:pP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如果選擇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zh-TW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為更寬且更平滑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的窗函數，那麼</a:t>
                </a:r>
                <a:r>
                  <a:rPr lang="es-E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inverse STFT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的</a:t>
                </a:r>
                <a:r>
                  <a:rPr lang="zh-TW" altLang="en-US" sz="200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結果對雜訊</a:t>
                </a:r>
                <a:r>
                  <a:rPr lang="zh-TW" altLang="en-US" sz="2000">
                    <a:solidFill>
                      <a:schemeClr val="accent1">
                        <a:lumMod val="7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更具穩定性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，但計算時間會更長。</a:t>
                </a:r>
                <a:endParaRPr lang="en-US" altLang="zh-TW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buFont typeface="Arial" panose="020B0604020202020204" pitchFamily="34" charset="0"/>
                  <a:buChar char="•"/>
                </a:pP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如果選擇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zh-TW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為較窄且較尖銳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的窗函數，</a:t>
                </a:r>
                <a:r>
                  <a:rPr lang="zh-TW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結果的準確性會降低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，但計算時間會縮短。</a:t>
                </a:r>
              </a:p>
            </p:txBody>
          </p:sp>
        </mc:Choice>
        <mc:Fallback xmlns="">
          <p:sp>
            <p:nvSpPr>
              <p:cNvPr id="7" name="矩形: 圓角 6">
                <a:extLst>
                  <a:ext uri="{FF2B5EF4-FFF2-40B4-BE49-F238E27FC236}">
                    <a16:creationId xmlns:a16="http://schemas.microsoft.com/office/drawing/2014/main" id="{6A019F1B-0696-405B-A1D2-034CD102A2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94" y="4133205"/>
                <a:ext cx="11085812" cy="1425274"/>
              </a:xfrm>
              <a:prstGeom prst="roundRect">
                <a:avLst>
                  <a:gd name="adj" fmla="val 18625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381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262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793F0A-09EF-44AE-9AE8-1816B846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93-F6E3-4199-BAD6-73AEFD580AA6}" type="slidenum">
              <a:rPr lang="zh-TW" altLang="en-US" smtClean="0"/>
              <a:t>22</a:t>
            </a:fld>
            <a:endParaRPr lang="zh-TW" altLang="en-US" dirty="0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FA0A0190-0A70-4252-949A-FB5A934C7758}"/>
              </a:ext>
            </a:extLst>
          </p:cNvPr>
          <p:cNvSpPr/>
          <p:nvPr/>
        </p:nvSpPr>
        <p:spPr>
          <a:xfrm>
            <a:off x="3004882" y="136525"/>
            <a:ext cx="6182236" cy="81851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38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zh-TW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IMPLEMENTATION METHOD 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: 圓角 4">
                <a:extLst>
                  <a:ext uri="{FF2B5EF4-FFF2-40B4-BE49-F238E27FC236}">
                    <a16:creationId xmlns:a16="http://schemas.microsoft.com/office/drawing/2014/main" id="{0F1A365C-67CC-4FBA-B3B8-1D7574CFADD2}"/>
                  </a:ext>
                </a:extLst>
              </p:cNvPr>
              <p:cNvSpPr/>
              <p:nvPr/>
            </p:nvSpPr>
            <p:spPr>
              <a:xfrm>
                <a:off x="553094" y="1496042"/>
                <a:ext cx="11085812" cy="2268255"/>
              </a:xfrm>
              <a:prstGeom prst="roundRect">
                <a:avLst>
                  <a:gd name="adj" fmla="val 19458"/>
                </a:avLst>
              </a:prstGeom>
              <a:solidFill>
                <a:srgbClr val="E3C8A7"/>
              </a:solidFill>
              <a:ln>
                <a:noFill/>
              </a:ln>
              <a:effectLst>
                <a:outerShdw blurRad="381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在本節中，我們介紹</a:t>
                </a:r>
                <a:r>
                  <a:rPr lang="es-E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inverse STFT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的數位實現方法。我們設定：</a:t>
                </a:r>
                <a:endParaRPr lang="en-US" altLang="zh-TW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algn="r"/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zh-TW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zh-TW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  <m:sSub>
                      <m:sSub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                                        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(17)</a:t>
                </a:r>
              </a:p>
              <a:p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接著，公式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  <a:hlinkClick r:id="rId3" action="ppaction://hlinksldjump"/>
                  </a:rPr>
                  <a:t>(7)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變為：</a:t>
                </a:r>
                <a:endParaRPr lang="en-US" altLang="zh-TW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algn="r"/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</m:e>
                              <m:sub>
                                <m:r>
                                  <a:rPr lang="zh-TW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sub>
                            </m:sSub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</m:e>
                              <m:sub>
                                <m:r>
                                  <a:rPr lang="zh-TW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sub>
                            </m:sSub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f>
                          <m:fPr>
                            <m:ctrlP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/>
                          <m:e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</m:e>
                              <m:sub>
                                <m:r>
                                  <a:rPr lang="zh-TW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sub>
                            </m:sSub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zh-TW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𝑚𝑘</m:t>
                                </m:r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                           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(18)</a:t>
                </a:r>
              </a:p>
              <a:p>
                <a:pPr algn="just"/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其中，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zh-TW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𝑚𝑘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是反離散傅立葉變換 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es-E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inverse discrete Fourier transform, 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IDFT) 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的核。</a:t>
                </a:r>
                <a:endParaRPr lang="en-US" altLang="zh-TW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: 圓角 4">
                <a:extLst>
                  <a:ext uri="{FF2B5EF4-FFF2-40B4-BE49-F238E27FC236}">
                    <a16:creationId xmlns:a16="http://schemas.microsoft.com/office/drawing/2014/main" id="{0F1A365C-67CC-4FBA-B3B8-1D7574CFAD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94" y="1496042"/>
                <a:ext cx="11085812" cy="2268255"/>
              </a:xfrm>
              <a:prstGeom prst="roundRect">
                <a:avLst>
                  <a:gd name="adj" fmla="val 19458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381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: 圓角 5">
                <a:extLst>
                  <a:ext uri="{FF2B5EF4-FFF2-40B4-BE49-F238E27FC236}">
                    <a16:creationId xmlns:a16="http://schemas.microsoft.com/office/drawing/2014/main" id="{DA7A07AF-8454-4CE0-B96C-CAED9470AEB4}"/>
                  </a:ext>
                </a:extLst>
              </p:cNvPr>
              <p:cNvSpPr/>
              <p:nvPr/>
            </p:nvSpPr>
            <p:spPr>
              <a:xfrm>
                <a:off x="553094" y="4016657"/>
                <a:ext cx="11085812" cy="2087333"/>
              </a:xfrm>
              <a:prstGeom prst="roundRect">
                <a:avLst>
                  <a:gd name="adj" fmla="val 16824"/>
                </a:avLst>
              </a:prstGeom>
              <a:solidFill>
                <a:srgbClr val="E3C8A7"/>
              </a:solidFill>
              <a:ln>
                <a:noFill/>
              </a:ln>
              <a:effectLst>
                <a:outerShdw blurRad="381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用於通過公式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(18)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實現</a:t>
                </a:r>
                <a:r>
                  <a:rPr lang="es-E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inverse STFT 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。此外，如果我們設定：</a:t>
                </a:r>
                <a:endParaRPr lang="en-US" altLang="zh-TW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zh-TW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  <m:sSub>
                      <m:sSub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                                                                    (19)</a:t>
                </a: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當 S是一個整數時，公式 (18) 會簡化為：</a:t>
                </a:r>
                <a:endParaRPr lang="en-US" altLang="zh-TW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lvl="0" algn="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((</m:t>
                            </m:r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m:rPr>
                                <m:sty m:val="p"/>
                              </m:rP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((</m:t>
                            </m:r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m:rPr>
                                <m:sty m:val="p"/>
                              </m:rP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f>
                          <m:fPr>
                            <m:ctrlP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/>
                          <m:e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</m:e>
                              <m:sub>
                                <m:r>
                                  <a:rPr lang="zh-TW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sub>
                            </m:sSub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f>
                                  <m:fPr>
                                    <m:ctrlPr>
                                      <a:rPr lang="en-US" altLang="zh-TW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zh-TW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altLang="zh-TW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  <m: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𝑚𝑘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                                (20)</a:t>
                </a:r>
              </a:p>
              <a:p>
                <a:pPr marL="342900" lvl="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也就是說，如果 </a:t>
                </a:r>
                <a:r>
                  <a:rPr lang="es-E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S 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越大，則計算時間越少。然而，重建的準確性可能會降低。</a:t>
                </a:r>
              </a:p>
            </p:txBody>
          </p:sp>
        </mc:Choice>
        <mc:Fallback xmlns="">
          <p:sp>
            <p:nvSpPr>
              <p:cNvPr id="6" name="矩形: 圓角 5">
                <a:extLst>
                  <a:ext uri="{FF2B5EF4-FFF2-40B4-BE49-F238E27FC236}">
                    <a16:creationId xmlns:a16="http://schemas.microsoft.com/office/drawing/2014/main" id="{DA7A07AF-8454-4CE0-B96C-CAED9470AE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94" y="4016657"/>
                <a:ext cx="11085812" cy="2087333"/>
              </a:xfrm>
              <a:prstGeom prst="roundRect">
                <a:avLst>
                  <a:gd name="adj" fmla="val 16824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381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781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793F0A-09EF-44AE-9AE8-1816B846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93-F6E3-4199-BAD6-73AEFD580AA6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FA0A0190-0A70-4252-949A-FB5A934C7758}"/>
              </a:ext>
            </a:extLst>
          </p:cNvPr>
          <p:cNvSpPr/>
          <p:nvPr/>
        </p:nvSpPr>
        <p:spPr>
          <a:xfrm>
            <a:off x="3004882" y="136525"/>
            <a:ext cx="6182236" cy="81851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38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zh-TW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 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: 圓角 7">
                <a:extLst>
                  <a:ext uri="{FF2B5EF4-FFF2-40B4-BE49-F238E27FC236}">
                    <a16:creationId xmlns:a16="http://schemas.microsoft.com/office/drawing/2014/main" id="{E9D86986-2EDA-454E-9E8D-14F1AED00575}"/>
                  </a:ext>
                </a:extLst>
              </p:cNvPr>
              <p:cNvSpPr/>
              <p:nvPr/>
            </p:nvSpPr>
            <p:spPr>
              <a:xfrm>
                <a:off x="621476" y="1090075"/>
                <a:ext cx="11085812" cy="2566537"/>
              </a:xfrm>
              <a:prstGeom prst="roundRect">
                <a:avLst>
                  <a:gd name="adj" fmla="val 13844"/>
                </a:avLst>
              </a:prstGeom>
              <a:solidFill>
                <a:srgbClr val="E3C8A7"/>
              </a:solidFill>
              <a:ln>
                <a:noFill/>
              </a:ln>
              <a:effectLst>
                <a:outerShdw blurRad="381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:r>
                  <a:rPr lang="zh-TW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將所提出的加權</a:t>
                </a:r>
                <a:r>
                  <a:rPr lang="es-ES" altLang="zh-TW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inverse STFT</a:t>
                </a:r>
                <a:r>
                  <a:rPr lang="zh-TW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應用於從 </a:t>
                </a:r>
                <a:r>
                  <a:rPr lang="en-US" altLang="zh-TW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STFT </a:t>
                </a:r>
                <a:r>
                  <a:rPr lang="zh-TW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重建原始信號的結果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，且假設無雜訊。輸入是一段弦波信號，其為時長 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1.6078 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秒的音樂信號。</a:t>
                </a:r>
                <a:endParaRPr lang="en-US" altLang="zh-TW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首先</a:t>
                </a:r>
                <a:r>
                  <a:rPr lang="zh-TW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對輸入進行 </a:t>
                </a:r>
                <a:r>
                  <a:rPr lang="en-US" altLang="zh-TW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Gabor </a:t>
                </a:r>
                <a:r>
                  <a:rPr lang="es-ES" altLang="zh-TW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transform</a:t>
                </a:r>
                <a:r>
                  <a:rPr lang="es-ES" altLang="zh-TW" sz="2000" dirty="0"/>
                  <a:t> 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（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σ=500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），然後應用公式 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(7) </a:t>
                </a:r>
                <a:r>
                  <a:rPr lang="zh-TW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進行加權 </a:t>
                </a:r>
                <a:r>
                  <a:rPr lang="es-ES" altLang="zh-TW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inverse STFT </a:t>
                </a:r>
                <a:r>
                  <a:rPr lang="zh-TW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重建原始信號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。時間域和頻率域的取樣間隔分別為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44100</m:t>
                        </m:r>
                      </m:den>
                    </m:f>
                  </m:oMath>
                </a14:m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zh-TW" alt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TW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選擇的加權函數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為：</a:t>
                </a:r>
                <a:endParaRPr lang="en-US" altLang="zh-TW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l-GR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en-US" altLang="zh-TW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d>
                        <m:dPr>
                          <m:ctrlPr>
                            <a:rPr lang="en-US" altLang="zh-TW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l-GR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−500</m:t>
                          </m:r>
                          <m:r>
                            <a:rPr lang="zh-TW" alt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𝛼𝜋</m:t>
                          </m:r>
                          <m:sSup>
                            <m:sSupPr>
                              <m:ctrlPr>
                                <a:rPr lang="en-US" altLang="zh-TW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zh-TW" alt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zh-TW" altLang="el-GR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zh-TW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trlPr>
                                <a:rPr lang="en-US" altLang="zh-TW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altLang="zh-TW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altLang="zh-TW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−500</m:t>
                                  </m:r>
                                  <m:r>
                                    <a:rPr lang="zh-TW" alt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𝛼𝜋</m:t>
                                  </m:r>
                                  <m:sSup>
                                    <m:sSupPr>
                                      <m:ctrlPr>
                                        <a:rPr lang="en-US" altLang="zh-TW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altLang="zh-TW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altLang="zh-TW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den>
                      </m:f>
                      <m:r>
                        <a:rPr lang="en-US" altLang="zh-TW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(22)</m:t>
                      </m:r>
                    </m:oMath>
                  </m:oMathPara>
                </a14:m>
                <a:endParaRPr lang="en-US" altLang="zh-TW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: 圓角 7">
                <a:extLst>
                  <a:ext uri="{FF2B5EF4-FFF2-40B4-BE49-F238E27FC236}">
                    <a16:creationId xmlns:a16="http://schemas.microsoft.com/office/drawing/2014/main" id="{E9D86986-2EDA-454E-9E8D-14F1AED005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76" y="1090075"/>
                <a:ext cx="11085812" cy="2566537"/>
              </a:xfrm>
              <a:prstGeom prst="roundRect">
                <a:avLst>
                  <a:gd name="adj" fmla="val 13844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381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9">
            <a:extLst>
              <a:ext uri="{FF2B5EF4-FFF2-40B4-BE49-F238E27FC236}">
                <a16:creationId xmlns:a16="http://schemas.microsoft.com/office/drawing/2014/main" id="{428774DA-336C-40A0-869D-7B9813A36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156" y="3520087"/>
            <a:ext cx="4170058" cy="3201388"/>
          </a:xfrm>
          <a:prstGeom prst="roundRect">
            <a:avLst>
              <a:gd name="adj" fmla="val 561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076F1AF9-82D1-49C9-B53C-6A6B480D007D}"/>
              </a:ext>
            </a:extLst>
          </p:cNvPr>
          <p:cNvSpPr/>
          <p:nvPr/>
        </p:nvSpPr>
        <p:spPr>
          <a:xfrm>
            <a:off x="5840532" y="3791647"/>
            <a:ext cx="5268973" cy="1132119"/>
          </a:xfrm>
          <a:prstGeom prst="roundRect">
            <a:avLst>
              <a:gd name="adj" fmla="val 19458"/>
            </a:avLst>
          </a:prstGeom>
          <a:solidFill>
            <a:srgbClr val="E3C8A7"/>
          </a:solidFill>
          <a:ln>
            <a:noFill/>
          </a:ln>
          <a:effectLst>
            <a:outerShdw blurRad="38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圖1. (a) </a:t>
            </a: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輸入的</a:t>
            </a:r>
            <a:r>
              <a:rPr lang="es-ES" altLang="zh-TW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chord signal</a:t>
            </a: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；(b) </a:t>
            </a: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使用所提出的加權</a:t>
            </a:r>
            <a:r>
              <a:rPr lang="es-ES" altLang="zh-TW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inverse STFT</a:t>
            </a: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重建的信號</a:t>
            </a: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933577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793F0A-09EF-44AE-9AE8-1816B846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93-F6E3-4199-BAD6-73AEFD580AA6}" type="slidenum">
              <a:rPr lang="zh-TW" altLang="en-US" smtClean="0"/>
              <a:t>24</a:t>
            </a:fld>
            <a:endParaRPr lang="zh-TW" altLang="en-US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FA0A0190-0A70-4252-949A-FB5A934C7758}"/>
              </a:ext>
            </a:extLst>
          </p:cNvPr>
          <p:cNvSpPr/>
          <p:nvPr/>
        </p:nvSpPr>
        <p:spPr>
          <a:xfrm>
            <a:off x="3004882" y="136525"/>
            <a:ext cx="6182236" cy="81851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38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zh-TW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 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: 圓角 6">
                <a:extLst>
                  <a:ext uri="{FF2B5EF4-FFF2-40B4-BE49-F238E27FC236}">
                    <a16:creationId xmlns:a16="http://schemas.microsoft.com/office/drawing/2014/main" id="{8FB83656-14FD-4CC7-8714-F5251D9027AB}"/>
                  </a:ext>
                </a:extLst>
              </p:cNvPr>
              <p:cNvSpPr/>
              <p:nvPr/>
            </p:nvSpPr>
            <p:spPr>
              <a:xfrm>
                <a:off x="758644" y="1215857"/>
                <a:ext cx="10674711" cy="2213143"/>
              </a:xfrm>
              <a:prstGeom prst="roundRect">
                <a:avLst>
                  <a:gd name="adj" fmla="val 15700"/>
                </a:avLst>
              </a:prstGeom>
              <a:noFill/>
              <a:ln w="38100">
                <a:solidFill>
                  <a:srgbClr val="AE845C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這裡選擇</a:t>
                </a:r>
                <a14:m>
                  <m:oMath xmlns:m="http://schemas.openxmlformats.org/officeDocument/2006/math">
                    <m:r>
                      <a:rPr lang="zh-TW" alt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TW" altLang="el-G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並在公式 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(19) 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中選擇 </a:t>
                </a:r>
                <a:r>
                  <a:rPr lang="es-E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S=2205 </a:t>
                </a:r>
                <a:r>
                  <a:rPr lang="zh-TW" altLang="es-E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=0.05</m:t>
                    </m:r>
                  </m:oMath>
                </a14:m>
                <a:r>
                  <a:rPr lang="es-E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秒。圖 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1(</a:t>
                </a:r>
                <a:r>
                  <a:rPr lang="es-E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b) 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顯示，重建信號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zh-TW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TW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s-E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與原始信號 </a:t>
                </a:r>
                <a:r>
                  <a:rPr lang="es-E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x[n] </a:t>
                </a:r>
                <a:r>
                  <a:rPr lang="zh-TW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非常接近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。重建信號的誤差（以歸一化均方根誤差 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es-E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NRMSE) 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表示）為：</a:t>
                </a:r>
                <a:endParaRPr lang="en-US" altLang="zh-TW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𝑁𝑅𝑀𝑆𝐸</m:t>
                    </m:r>
                    <m:r>
                      <a:rPr lang="en-US" altLang="zh-TW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TW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zh-TW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altLang="zh-TW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altLang="zh-TW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altLang="zh-TW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s-ES" altLang="zh-TW" sz="2000" dirty="0">
                                            <a:solidFill>
                                              <a:schemeClr val="tx1"/>
                                            </a:solidFill>
                                            <a:latin typeface="Times New Roman" panose="02020603050405020304" pitchFamily="18" charset="0"/>
                                            <a:ea typeface="標楷體" panose="03000509000000000000" pitchFamily="65" charset="-120"/>
                                            <a:cs typeface="Times New Roman" panose="02020603050405020304" pitchFamily="18" charset="0"/>
                                          </a:rPr>
                                          <m:t>x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s-ES" altLang="zh-TW" sz="2000" dirty="0">
                                            <a:solidFill>
                                              <a:schemeClr val="tx1"/>
                                            </a:solidFill>
                                            <a:latin typeface="Times New Roman" panose="02020603050405020304" pitchFamily="18" charset="0"/>
                                            <a:ea typeface="標楷體" panose="03000509000000000000" pitchFamily="65" charset="-120"/>
                                            <a:cs typeface="Times New Roman" panose="02020603050405020304" pitchFamily="18" charset="0"/>
                                          </a:rPr>
                                          <m:t>[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s-ES" altLang="zh-TW" sz="2000" dirty="0">
                                            <a:solidFill>
                                              <a:schemeClr val="tx1"/>
                                            </a:solidFill>
                                            <a:latin typeface="Times New Roman" panose="02020603050405020304" pitchFamily="18" charset="0"/>
                                            <a:ea typeface="標楷體" panose="03000509000000000000" pitchFamily="65" charset="-120"/>
                                            <a:cs typeface="Times New Roman" panose="02020603050405020304" pitchFamily="18" charset="0"/>
                                          </a:rPr>
                                          <m:t>n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s-ES" altLang="zh-TW" sz="2000" dirty="0">
                                            <a:solidFill>
                                              <a:schemeClr val="tx1"/>
                                            </a:solidFill>
                                            <a:latin typeface="Times New Roman" panose="02020603050405020304" pitchFamily="18" charset="0"/>
                                            <a:ea typeface="標楷體" panose="03000509000000000000" pitchFamily="65" charset="-120"/>
                                            <a:cs typeface="Times New Roman" panose="02020603050405020304" pitchFamily="18" charset="0"/>
                                          </a:rPr>
                                          <m:t>]</m:t>
                                        </m:r>
                                        <m:r>
                                          <a:rPr lang="en-US" altLang="zh-TW" sz="20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US" altLang="zh-TW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altLang="zh-TW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]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altLang="zh-TW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altLang="zh-TW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altLang="zh-TW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s-ES" altLang="zh-TW" sz="2000" dirty="0">
                                            <a:solidFill>
                                              <a:schemeClr val="tx1"/>
                                            </a:solidFill>
                                            <a:latin typeface="Times New Roman" panose="02020603050405020304" pitchFamily="18" charset="0"/>
                                            <a:ea typeface="標楷體" panose="03000509000000000000" pitchFamily="65" charset="-120"/>
                                            <a:cs typeface="Times New Roman" panose="02020603050405020304" pitchFamily="18" charset="0"/>
                                          </a:rPr>
                                          <m:t>x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s-ES" altLang="zh-TW" sz="2000" dirty="0">
                                            <a:solidFill>
                                              <a:schemeClr val="tx1"/>
                                            </a:solidFill>
                                            <a:latin typeface="Times New Roman" panose="02020603050405020304" pitchFamily="18" charset="0"/>
                                            <a:ea typeface="標楷體" panose="03000509000000000000" pitchFamily="65" charset="-120"/>
                                            <a:cs typeface="Times New Roman" panose="02020603050405020304" pitchFamily="18" charset="0"/>
                                          </a:rPr>
                                          <m:t>[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s-ES" altLang="zh-TW" sz="2000" dirty="0">
                                            <a:solidFill>
                                              <a:schemeClr val="tx1"/>
                                            </a:solidFill>
                                            <a:latin typeface="Times New Roman" panose="02020603050405020304" pitchFamily="18" charset="0"/>
                                            <a:ea typeface="標楷體" panose="03000509000000000000" pitchFamily="65" charset="-120"/>
                                            <a:cs typeface="Times New Roman" panose="02020603050405020304" pitchFamily="18" charset="0"/>
                                          </a:rPr>
                                          <m:t>n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s-ES" altLang="zh-TW" sz="2000" dirty="0">
                                            <a:solidFill>
                                              <a:schemeClr val="tx1"/>
                                            </a:solidFill>
                                            <a:latin typeface="Times New Roman" panose="02020603050405020304" pitchFamily="18" charset="0"/>
                                            <a:ea typeface="標楷體" panose="03000509000000000000" pitchFamily="65" charset="-120"/>
                                            <a:cs typeface="Times New Roman" panose="02020603050405020304" pitchFamily="18" charset="0"/>
                                          </a:rPr>
                                          <m:t>]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den>
                        </m:f>
                      </m:e>
                    </m:rad>
                    <m:r>
                      <a:rPr lang="en-US" altLang="zh-TW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=2.3094</m:t>
                    </m:r>
                    <m:r>
                      <a:rPr lang="en-US" altLang="zh-TW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−16</m:t>
                        </m:r>
                      </m:sup>
                    </m:sSup>
                  </m:oMath>
                </a14:m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                            (23)</a:t>
                </a:r>
              </a:p>
              <a:p>
                <a:pPr algn="just"/>
                <a:r>
                  <a:rPr kumimoji="0" lang="zh-TW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其值接近於零，而計算時間</a:t>
                </a:r>
                <a:r>
                  <a:rPr kumimoji="0" lang="en-US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kumimoji="0" lang="zh-TW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使用 Matlab 在電腦上執行</a:t>
                </a:r>
                <a:r>
                  <a:rPr kumimoji="0" lang="en-US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)</a:t>
                </a:r>
                <a:r>
                  <a:rPr kumimoji="0" lang="zh-TW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僅為 0.039249 秒</a:t>
                </a:r>
                <a:r>
                  <a:rPr kumimoji="0" lang="zh-TW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7" name="矩形: 圓角 6">
                <a:extLst>
                  <a:ext uri="{FF2B5EF4-FFF2-40B4-BE49-F238E27FC236}">
                    <a16:creationId xmlns:a16="http://schemas.microsoft.com/office/drawing/2014/main" id="{8FB83656-14FD-4CC7-8714-F5251D9027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44" y="1215857"/>
                <a:ext cx="10674711" cy="2213143"/>
              </a:xfrm>
              <a:prstGeom prst="roundRect">
                <a:avLst>
                  <a:gd name="adj" fmla="val 15700"/>
                </a:avLst>
              </a:prstGeom>
              <a:blipFill>
                <a:blip r:embed="rId3"/>
                <a:stretch>
                  <a:fillRect r="-1820"/>
                </a:stretch>
              </a:blipFill>
              <a:ln w="38100">
                <a:solidFill>
                  <a:srgbClr val="AE845C"/>
                </a:solidFill>
                <a:prstDash val="lgDash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9">
            <a:extLst>
              <a:ext uri="{FF2B5EF4-FFF2-40B4-BE49-F238E27FC236}">
                <a16:creationId xmlns:a16="http://schemas.microsoft.com/office/drawing/2014/main" id="{428774DA-336C-40A0-869D-7B9813A36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970" y="3524359"/>
            <a:ext cx="4170058" cy="3201388"/>
          </a:xfrm>
          <a:prstGeom prst="roundRect">
            <a:avLst>
              <a:gd name="adj" fmla="val 561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F147A3AC-D603-4F5A-9F80-C532E510FC88}"/>
              </a:ext>
            </a:extLst>
          </p:cNvPr>
          <p:cNvSpPr/>
          <p:nvPr/>
        </p:nvSpPr>
        <p:spPr>
          <a:xfrm>
            <a:off x="6164382" y="3689817"/>
            <a:ext cx="5268973" cy="1132119"/>
          </a:xfrm>
          <a:prstGeom prst="roundRect">
            <a:avLst>
              <a:gd name="adj" fmla="val 19458"/>
            </a:avLst>
          </a:prstGeom>
          <a:solidFill>
            <a:srgbClr val="E3C8A7"/>
          </a:solidFill>
          <a:ln>
            <a:noFill/>
          </a:ln>
          <a:effectLst>
            <a:outerShdw blurRad="38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圖1. (a) </a:t>
            </a: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輸入的</a:t>
            </a:r>
            <a:r>
              <a:rPr lang="es-ES" altLang="zh-TW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chord signal</a:t>
            </a: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；(b) </a:t>
            </a: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使用所提出的加權</a:t>
            </a:r>
            <a:r>
              <a:rPr lang="es-ES" altLang="zh-TW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inverse STFT</a:t>
            </a: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重建的信號</a:t>
            </a: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021143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793F0A-09EF-44AE-9AE8-1816B846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93-F6E3-4199-BAD6-73AEFD580AA6}" type="slidenum">
              <a:rPr lang="zh-TW" altLang="en-US" smtClean="0"/>
              <a:t>25</a:t>
            </a:fld>
            <a:endParaRPr lang="zh-TW" altLang="en-US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FA0A0190-0A70-4252-949A-FB5A934C7758}"/>
              </a:ext>
            </a:extLst>
          </p:cNvPr>
          <p:cNvSpPr/>
          <p:nvPr/>
        </p:nvSpPr>
        <p:spPr>
          <a:xfrm>
            <a:off x="3004882" y="136525"/>
            <a:ext cx="6182236" cy="81851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38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zh-TW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 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0F4BEC3-9D96-4166-9CD5-288DE0E90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17" y="1645993"/>
            <a:ext cx="5716486" cy="2009702"/>
          </a:xfrm>
          <a:prstGeom prst="roundRect">
            <a:avLst>
              <a:gd name="adj" fmla="val 13634"/>
            </a:avLst>
          </a:prstGeom>
          <a:ln w="38100">
            <a:solidFill>
              <a:srgbClr val="AE845C"/>
            </a:solidFill>
            <a:prstDash val="lgDash"/>
          </a:ln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2783CD03-200E-452E-9831-B090A39DA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17" y="3994081"/>
            <a:ext cx="5716486" cy="2362269"/>
          </a:xfrm>
          <a:prstGeom prst="roundRect">
            <a:avLst>
              <a:gd name="adj" fmla="val 11506"/>
            </a:avLst>
          </a:prstGeom>
          <a:ln w="38100">
            <a:solidFill>
              <a:srgbClr val="AE845C"/>
            </a:solidFill>
            <a:prstDash val="lgDash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: 圓角 9">
                <a:extLst>
                  <a:ext uri="{FF2B5EF4-FFF2-40B4-BE49-F238E27FC236}">
                    <a16:creationId xmlns:a16="http://schemas.microsoft.com/office/drawing/2014/main" id="{38E8054D-579B-46B9-844B-BB3FDC8D5E0A}"/>
                  </a:ext>
                </a:extLst>
              </p:cNvPr>
              <p:cNvSpPr/>
              <p:nvPr/>
            </p:nvSpPr>
            <p:spPr>
              <a:xfrm>
                <a:off x="6372514" y="1645993"/>
                <a:ext cx="5629208" cy="3149527"/>
              </a:xfrm>
              <a:prstGeom prst="roundRect">
                <a:avLst>
                  <a:gd name="adj" fmla="val 13034"/>
                </a:avLst>
              </a:prstGeom>
              <a:solidFill>
                <a:srgbClr val="E3C8A7"/>
              </a:solidFill>
              <a:ln>
                <a:noFill/>
              </a:ln>
              <a:effectLst>
                <a:outerShdw blurRad="381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lvl="0" indent="-3429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</a:pP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應用公式 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(22) 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中不同的</a:t>
                </a:r>
                <a14:m>
                  <m:oMath xmlns:m="http://schemas.openxmlformats.org/officeDocument/2006/math">
                    <m:r>
                      <a:rPr lang="zh-TW" alt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值（見表 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I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）。在該表中，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S 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固定為 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2205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</a:t>
                </a:r>
                <a:endParaRPr lang="en-US" altLang="zh-TW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342900" lvl="0" indent="-3429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</a:pP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為了實現良好的性能，選擇</a:t>
                </a:r>
                <a14:m>
                  <m:oMath xmlns:m="http://schemas.openxmlformats.org/officeDocument/2006/math">
                    <m:r>
                      <a:rPr lang="zh-TW" alt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到 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2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已足夠。</a:t>
                </a:r>
                <a:r>
                  <a:rPr lang="zh-TW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如果選擇更大的</a:t>
                </a:r>
                <a14:m>
                  <m:oMath xmlns:m="http://schemas.openxmlformats.org/officeDocument/2006/math">
                    <m:r>
                      <a:rPr lang="zh-TW" alt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zh-TW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值，性能不會進一步改善，但計算時間會更長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</a:t>
                </a:r>
                <a:endParaRPr lang="en-US" altLang="zh-TW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342900" lvl="0" indent="-3429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</a:pP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表 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II 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顯示了在公式 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(19) 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中使用不同 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S 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值的效果，即不同的 取樣間隔。我們固定</a:t>
                </a:r>
                <a14:m>
                  <m:oMath xmlns:m="http://schemas.openxmlformats.org/officeDocument/2006/math">
                    <m:r>
                      <a:rPr lang="zh-TW" alt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zh-TW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。如果將 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S 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從 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441 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更改為 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2205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</a:t>
                </a:r>
                <a:r>
                  <a:rPr lang="zh-TW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計算時間減少近 </a:t>
                </a:r>
                <a:r>
                  <a:rPr lang="en-US" altLang="zh-TW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5 </a:t>
                </a:r>
                <a:r>
                  <a:rPr lang="zh-TW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倍，但 </a:t>
                </a:r>
                <a:r>
                  <a:rPr lang="en-US" altLang="zh-TW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NRMSE </a:t>
                </a:r>
                <a:r>
                  <a:rPr lang="zh-TW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的變化較小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</a:t>
                </a:r>
                <a:endParaRPr kumimoji="0" lang="zh-TW" altLang="zh-TW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: 圓角 9">
                <a:extLst>
                  <a:ext uri="{FF2B5EF4-FFF2-40B4-BE49-F238E27FC236}">
                    <a16:creationId xmlns:a16="http://schemas.microsoft.com/office/drawing/2014/main" id="{38E8054D-579B-46B9-844B-BB3FDC8D5E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514" y="1645993"/>
                <a:ext cx="5629208" cy="3149527"/>
              </a:xfrm>
              <a:prstGeom prst="roundRect">
                <a:avLst>
                  <a:gd name="adj" fmla="val 13034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381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764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793F0A-09EF-44AE-9AE8-1816B846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93-F6E3-4199-BAD6-73AEFD580AA6}" type="slidenum">
              <a:rPr lang="zh-TW" altLang="en-US" smtClean="0"/>
              <a:t>26</a:t>
            </a:fld>
            <a:endParaRPr lang="zh-TW" altLang="en-US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FA0A0190-0A70-4252-949A-FB5A934C7758}"/>
              </a:ext>
            </a:extLst>
          </p:cNvPr>
          <p:cNvSpPr/>
          <p:nvPr/>
        </p:nvSpPr>
        <p:spPr>
          <a:xfrm>
            <a:off x="3004882" y="136525"/>
            <a:ext cx="6182236" cy="81851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38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zh-TW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 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: 圓角 5">
                <a:extLst>
                  <a:ext uri="{FF2B5EF4-FFF2-40B4-BE49-F238E27FC236}">
                    <a16:creationId xmlns:a16="http://schemas.microsoft.com/office/drawing/2014/main" id="{10E35245-1872-4D30-9625-909FF8F944D3}"/>
                  </a:ext>
                </a:extLst>
              </p:cNvPr>
              <p:cNvSpPr/>
              <p:nvPr/>
            </p:nvSpPr>
            <p:spPr>
              <a:xfrm>
                <a:off x="664260" y="1109276"/>
                <a:ext cx="10863480" cy="2382591"/>
              </a:xfrm>
              <a:prstGeom prst="roundRect">
                <a:avLst>
                  <a:gd name="adj" fmla="val 12877"/>
                </a:avLst>
              </a:prstGeom>
              <a:solidFill>
                <a:srgbClr val="E3C8A7"/>
              </a:solidFill>
              <a:ln>
                <a:noFill/>
              </a:ln>
              <a:effectLst>
                <a:outerShdw blurRad="381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接著，展示了另一個關於時頻平面分解的例子。在圖 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2(a) 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中，本篇展示了以下信號的 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STFT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：</a:t>
                </a:r>
                <a:endParaRPr lang="en-US" altLang="zh-TW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其中：</a:t>
                </a:r>
                <a:endParaRPr lang="en-US" altLang="zh-TW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⁡(200</m:t>
                    </m:r>
                    <m:r>
                      <a:rPr lang="zh-TW" alt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+200</m:t>
                    </m:r>
                    <m:r>
                      <a:rPr lang="zh-TW" alt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(300</m:t>
                    </m:r>
                    <m:r>
                      <a:rPr lang="zh-TW" alt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+200</m:t>
                    </m:r>
                    <m:r>
                      <a:rPr lang="zh-TW" alt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sz="2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zh-TW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              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(25)</a:t>
                </a:r>
              </a:p>
              <a:p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包含兩個分量，對應的瞬時頻率分別為 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±(100+200</m:t>
                    </m:r>
                    <m:r>
                      <a:rPr lang="en-US" altLang="zh-TW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和 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±(150+200</m:t>
                    </m:r>
                    <m:r>
                      <a:rPr lang="en-US" altLang="zh-TW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zh-TW" altLang="es-E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這兩個分量都是線性調頻信號（</a:t>
                </a:r>
                <a:r>
                  <a:rPr lang="es-E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chirp</a:t>
                </a:r>
                <a:r>
                  <a:rPr lang="zh-TW" altLang="es-E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）。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取樣間隔為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8000</m:t>
                        </m:r>
                      </m:den>
                    </m:f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es-E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</a:t>
                </a:r>
                <a:endParaRPr lang="en-US" altLang="zh-TW" sz="20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: 圓角 5">
                <a:extLst>
                  <a:ext uri="{FF2B5EF4-FFF2-40B4-BE49-F238E27FC236}">
                    <a16:creationId xmlns:a16="http://schemas.microsoft.com/office/drawing/2014/main" id="{10E35245-1872-4D30-9625-909FF8F944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60" y="1109276"/>
                <a:ext cx="10863480" cy="2382591"/>
              </a:xfrm>
              <a:prstGeom prst="roundRect">
                <a:avLst>
                  <a:gd name="adj" fmla="val 1287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381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>
            <a:extLst>
              <a:ext uri="{FF2B5EF4-FFF2-40B4-BE49-F238E27FC236}">
                <a16:creationId xmlns:a16="http://schemas.microsoft.com/office/drawing/2014/main" id="{643A5094-3F0B-4F68-8479-B6E1A8D7C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086" y="3397091"/>
            <a:ext cx="3932903" cy="3429000"/>
          </a:xfrm>
          <a:prstGeom prst="roundRect">
            <a:avLst>
              <a:gd name="adj" fmla="val 572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: 圓角 8">
                <a:extLst>
                  <a:ext uri="{FF2B5EF4-FFF2-40B4-BE49-F238E27FC236}">
                    <a16:creationId xmlns:a16="http://schemas.microsoft.com/office/drawing/2014/main" id="{A34C1D5A-BAD5-4F0B-8DC8-183AE0FDE3A3}"/>
                  </a:ext>
                </a:extLst>
              </p:cNvPr>
              <p:cNvSpPr/>
              <p:nvPr/>
            </p:nvSpPr>
            <p:spPr>
              <a:xfrm>
                <a:off x="5526406" y="4166886"/>
                <a:ext cx="5827394" cy="1889411"/>
              </a:xfrm>
              <a:prstGeom prst="roundRect">
                <a:avLst>
                  <a:gd name="adj" fmla="val 16042"/>
                </a:avLst>
              </a:prstGeom>
              <a:solidFill>
                <a:srgbClr val="E3C8A7"/>
              </a:solidFill>
              <a:ln>
                <a:noFill/>
              </a:ln>
              <a:effectLst>
                <a:outerShdw blurRad="381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zh-TW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圖 2. (a) </a:t>
                </a:r>
                <a14:m>
                  <m:oMath xmlns:m="http://schemas.openxmlformats.org/officeDocument/2006/math">
                    <m:r>
                      <a:rPr lang="en-US" altLang="zh-TW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kumimoji="0" lang="zh-TW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的 STFT</a:t>
                </a:r>
                <a:r>
                  <a:rPr kumimoji="0" lang="en-US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kumimoji="0" lang="zh-TW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見公式 (25)</a:t>
                </a:r>
                <a:r>
                  <a:rPr kumimoji="0" lang="en-US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)</a:t>
                </a:r>
                <a:r>
                  <a:rPr kumimoji="0" lang="zh-TW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；(b) 與</a:t>
                </a:r>
                <a:r>
                  <a:rPr kumimoji="0" lang="en-US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MASK</a:t>
                </a:r>
                <a:r>
                  <a:rPr kumimoji="0" lang="zh-TW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函數</a:t>
                </a:r>
                <a:r>
                  <a:rPr kumimoji="0" lang="en-US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kumimoji="0" lang="zh-TW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公式 (26)</a:t>
                </a:r>
                <a:r>
                  <a:rPr kumimoji="0" lang="en-US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)</a:t>
                </a:r>
                <a:r>
                  <a:rPr kumimoji="0" lang="zh-TW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相乘後的結果；(c) 原始的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kumimoji="0" lang="zh-TW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；(d) 通過所提出的加權</a:t>
                </a:r>
                <a:r>
                  <a:rPr lang="es-E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inverse STFT</a:t>
                </a:r>
                <a:r>
                  <a:rPr kumimoji="0" lang="zh-TW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重建的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kumimoji="0" lang="zh-TW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。在 (c) 和 (d) 中，顯示了 </a:t>
                </a:r>
                <a14:m>
                  <m:oMath xmlns:m="http://schemas.openxmlformats.org/officeDocument/2006/math">
                    <m:r>
                      <a:rPr lang="en-US" altLang="zh-TW" sz="2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altLang="zh-TW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TW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1.05</m:t>
                    </m:r>
                  </m:oMath>
                </a14:m>
                <a:r>
                  <a:rPr kumimoji="0" lang="zh-TW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的部分，以便進行更清晰的比較。</a:t>
                </a:r>
              </a:p>
            </p:txBody>
          </p:sp>
        </mc:Choice>
        <mc:Fallback xmlns="">
          <p:sp>
            <p:nvSpPr>
              <p:cNvPr id="9" name="矩形: 圓角 8">
                <a:extLst>
                  <a:ext uri="{FF2B5EF4-FFF2-40B4-BE49-F238E27FC236}">
                    <a16:creationId xmlns:a16="http://schemas.microsoft.com/office/drawing/2014/main" id="{A34C1D5A-BAD5-4F0B-8DC8-183AE0FDE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406" y="4166886"/>
                <a:ext cx="5827394" cy="1889411"/>
              </a:xfrm>
              <a:prstGeom prst="roundRect">
                <a:avLst>
                  <a:gd name="adj" fmla="val 16042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381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748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793F0A-09EF-44AE-9AE8-1816B846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93-F6E3-4199-BAD6-73AEFD580AA6}" type="slidenum">
              <a:rPr lang="zh-TW" altLang="en-US" smtClean="0"/>
              <a:t>27</a:t>
            </a:fld>
            <a:endParaRPr lang="zh-TW" altLang="en-US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FA0A0190-0A70-4252-949A-FB5A934C7758}"/>
              </a:ext>
            </a:extLst>
          </p:cNvPr>
          <p:cNvSpPr/>
          <p:nvPr/>
        </p:nvSpPr>
        <p:spPr>
          <a:xfrm>
            <a:off x="3004882" y="136525"/>
            <a:ext cx="6182236" cy="81851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38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zh-TW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 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6A66E90-B6AC-47A0-8E97-15EC5A233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55" y="1396140"/>
            <a:ext cx="4731189" cy="4125006"/>
          </a:xfrm>
          <a:prstGeom prst="roundRect">
            <a:avLst>
              <a:gd name="adj" fmla="val 572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: 圓角 6">
                <a:extLst>
                  <a:ext uri="{FF2B5EF4-FFF2-40B4-BE49-F238E27FC236}">
                    <a16:creationId xmlns:a16="http://schemas.microsoft.com/office/drawing/2014/main" id="{2749601C-2E24-4831-8ED6-34C50EDF6D96}"/>
                  </a:ext>
                </a:extLst>
              </p:cNvPr>
              <p:cNvSpPr/>
              <p:nvPr/>
            </p:nvSpPr>
            <p:spPr>
              <a:xfrm>
                <a:off x="5237039" y="1396140"/>
                <a:ext cx="6747122" cy="2860900"/>
              </a:xfrm>
              <a:prstGeom prst="roundRect">
                <a:avLst>
                  <a:gd name="adj" fmla="val 10903"/>
                </a:avLst>
              </a:prstGeom>
              <a:solidFill>
                <a:srgbClr val="E3C8A7"/>
              </a:solidFill>
              <a:ln>
                <a:noFill/>
              </a:ln>
              <a:effectLst>
                <a:outerShdw blurRad="381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同時，應用具有</a:t>
                </a:r>
                <a14:m>
                  <m:oMath xmlns:m="http://schemas.openxmlformats.org/officeDocument/2006/math">
                    <m:r>
                      <a:rPr lang="zh-TW" alt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TW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=500</m:t>
                    </m:r>
                  </m:oMath>
                </a14:m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的高斯函數作為 </a:t>
                </a:r>
                <a:r>
                  <a:rPr lang="es-E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STFT </a:t>
                </a:r>
                <a:r>
                  <a:rPr lang="zh-TW" altLang="en-US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的窗函數。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在獲得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的 </a:t>
                </a:r>
                <a:r>
                  <a:rPr lang="es-E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STFT 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後，其表示為 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U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es-E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將其與一個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MASK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函數相乘，如下所示：</a:t>
                </a:r>
                <a:endParaRPr lang="en-US" altLang="zh-TW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e>
                      <m:sub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U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altLang="zh-TW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其中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TW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1</a:t>
                </a:r>
                <a:r>
                  <a:rPr lang="zh-TW" alt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if</a:t>
                </a:r>
                <a:r>
                  <a:rPr lang="zh-TW" alt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altLang="zh-TW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25+200t</a:t>
                </a:r>
              </a:p>
              <a:p>
                <a:pPr algn="r"/>
                <a14:m>
                  <m:oMath xmlns:m="http://schemas.openxmlformats.org/officeDocument/2006/math">
                    <m:r>
                      <a:rPr lang="en-US" altLang="zh-TW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TW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TW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es-ES" altLang="zh-TW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otherwise    </a:t>
                </a:r>
                <a:r>
                  <a:rPr lang="es-E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(26)</a:t>
                </a:r>
              </a:p>
            </p:txBody>
          </p:sp>
        </mc:Choice>
        <mc:Fallback xmlns="">
          <p:sp>
            <p:nvSpPr>
              <p:cNvPr id="7" name="矩形: 圓角 6">
                <a:extLst>
                  <a:ext uri="{FF2B5EF4-FFF2-40B4-BE49-F238E27FC236}">
                    <a16:creationId xmlns:a16="http://schemas.microsoft.com/office/drawing/2014/main" id="{2749601C-2E24-4831-8ED6-34C50EDF6D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039" y="1396140"/>
                <a:ext cx="6747122" cy="2860900"/>
              </a:xfrm>
              <a:prstGeom prst="roundRect">
                <a:avLst>
                  <a:gd name="adj" fmla="val 10903"/>
                </a:avLst>
              </a:prstGeom>
              <a:blipFill>
                <a:blip r:embed="rId4"/>
                <a:stretch>
                  <a:fillRect r="-1326"/>
                </a:stretch>
              </a:blipFill>
              <a:ln>
                <a:noFill/>
              </a:ln>
              <a:effectLst>
                <a:outerShdw blurRad="381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: 圓角 7">
                <a:extLst>
                  <a:ext uri="{FF2B5EF4-FFF2-40B4-BE49-F238E27FC236}">
                    <a16:creationId xmlns:a16="http://schemas.microsoft.com/office/drawing/2014/main" id="{5F98CC78-730B-42D8-A201-BD000996A5B4}"/>
                  </a:ext>
                </a:extLst>
              </p:cNvPr>
              <p:cNvSpPr/>
              <p:nvPr/>
            </p:nvSpPr>
            <p:spPr>
              <a:xfrm>
                <a:off x="5696903" y="4408979"/>
                <a:ext cx="5827394" cy="1889411"/>
              </a:xfrm>
              <a:prstGeom prst="roundRect">
                <a:avLst>
                  <a:gd name="adj" fmla="val 16042"/>
                </a:avLst>
              </a:prstGeom>
              <a:solidFill>
                <a:srgbClr val="E3C8A7"/>
              </a:solidFill>
              <a:ln>
                <a:noFill/>
              </a:ln>
              <a:effectLst>
                <a:outerShdw blurRad="381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zh-TW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圖 2. (a) </a:t>
                </a:r>
                <a14:m>
                  <m:oMath xmlns:m="http://schemas.openxmlformats.org/officeDocument/2006/math">
                    <m:r>
                      <a:rPr lang="en-US" altLang="zh-TW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kumimoji="0" lang="zh-TW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的 STFT</a:t>
                </a:r>
                <a:r>
                  <a:rPr kumimoji="0" lang="en-US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kumimoji="0" lang="zh-TW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見公式 (25)</a:t>
                </a:r>
                <a:r>
                  <a:rPr kumimoji="0" lang="en-US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)</a:t>
                </a:r>
                <a:r>
                  <a:rPr kumimoji="0" lang="zh-TW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；(b) 與</a:t>
                </a:r>
                <a:r>
                  <a:rPr kumimoji="0" lang="en-US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MASK</a:t>
                </a:r>
                <a:r>
                  <a:rPr kumimoji="0" lang="zh-TW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函數</a:t>
                </a:r>
                <a:r>
                  <a:rPr kumimoji="0" lang="en-US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kumimoji="0" lang="zh-TW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公式 (26)</a:t>
                </a:r>
                <a:r>
                  <a:rPr kumimoji="0" lang="en-US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)</a:t>
                </a:r>
                <a:r>
                  <a:rPr kumimoji="0" lang="zh-TW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相乘後的結果；(c) 原始的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kumimoji="0" lang="zh-TW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；(d) 通過所提出的加權逆 STFT 重建的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kumimoji="0" lang="zh-TW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。在 (c) 和 (d) 中，我們顯示了 </a:t>
                </a:r>
                <a14:m>
                  <m:oMath xmlns:m="http://schemas.openxmlformats.org/officeDocument/2006/math">
                    <m:r>
                      <a:rPr lang="en-US" altLang="zh-TW" sz="2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altLang="zh-TW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TW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1.05</m:t>
                    </m:r>
                  </m:oMath>
                </a14:m>
                <a:r>
                  <a:rPr kumimoji="0" lang="zh-TW" altLang="zh-TW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的部分，以便進行更清晰的比較。</a:t>
                </a:r>
              </a:p>
            </p:txBody>
          </p:sp>
        </mc:Choice>
        <mc:Fallback xmlns="">
          <p:sp>
            <p:nvSpPr>
              <p:cNvPr id="8" name="矩形: 圓角 7">
                <a:extLst>
                  <a:ext uri="{FF2B5EF4-FFF2-40B4-BE49-F238E27FC236}">
                    <a16:creationId xmlns:a16="http://schemas.microsoft.com/office/drawing/2014/main" id="{5F98CC78-730B-42D8-A201-BD000996A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903" y="4408979"/>
                <a:ext cx="5827394" cy="1889411"/>
              </a:xfrm>
              <a:prstGeom prst="roundRect">
                <a:avLst>
                  <a:gd name="adj" fmla="val 16042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381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8244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91259D17-0778-4AC0-85F6-30269E220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49" y="2838310"/>
            <a:ext cx="5967143" cy="3923804"/>
          </a:xfrm>
          <a:prstGeom prst="roundRect">
            <a:avLst>
              <a:gd name="adj" fmla="val 9627"/>
            </a:avLst>
          </a:prstGeom>
          <a:ln w="38100">
            <a:solidFill>
              <a:srgbClr val="AE845C"/>
            </a:solidFill>
            <a:prstDash val="lgDash"/>
          </a:ln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793F0A-09EF-44AE-9AE8-1816B846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93-F6E3-4199-BAD6-73AEFD580AA6}" type="slidenum">
              <a:rPr lang="zh-TW" altLang="en-US" smtClean="0"/>
              <a:t>28</a:t>
            </a:fld>
            <a:endParaRPr lang="zh-TW" altLang="en-US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FA0A0190-0A70-4252-949A-FB5A934C7758}"/>
              </a:ext>
            </a:extLst>
          </p:cNvPr>
          <p:cNvSpPr/>
          <p:nvPr/>
        </p:nvSpPr>
        <p:spPr>
          <a:xfrm>
            <a:off x="3004882" y="136525"/>
            <a:ext cx="6182236" cy="81851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38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zh-TW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 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: 圓角 4">
                <a:extLst>
                  <a:ext uri="{FF2B5EF4-FFF2-40B4-BE49-F238E27FC236}">
                    <a16:creationId xmlns:a16="http://schemas.microsoft.com/office/drawing/2014/main" id="{7235854E-EEAD-47C2-B3D7-9F085283AB79}"/>
                  </a:ext>
                </a:extLst>
              </p:cNvPr>
              <p:cNvSpPr/>
              <p:nvPr/>
            </p:nvSpPr>
            <p:spPr>
              <a:xfrm>
                <a:off x="553549" y="1118868"/>
                <a:ext cx="11084902" cy="1809118"/>
              </a:xfrm>
              <a:prstGeom prst="roundRect">
                <a:avLst>
                  <a:gd name="adj" fmla="val 10903"/>
                </a:avLst>
              </a:prstGeom>
              <a:solidFill>
                <a:srgbClr val="E3C8A7"/>
              </a:solidFill>
              <a:ln>
                <a:noFill/>
              </a:ln>
              <a:effectLst>
                <a:outerShdw blurRad="381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zh-TW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表 </a:t>
                </a:r>
                <a:r>
                  <a:rPr lang="en-US" altLang="zh-TW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III </a:t>
                </a:r>
                <a:r>
                  <a:rPr lang="zh-TW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展示了所提出的加權反短時傅里葉變換</a:t>
                </a:r>
                <a:r>
                  <a:rPr lang="en-US" altLang="zh-TW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(weighted inverse STFT)</a:t>
                </a:r>
                <a:r>
                  <a:rPr lang="zh-TW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方法的重建誤差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。參數</a:t>
                </a:r>
                <a14:m>
                  <m:oMath xmlns:m="http://schemas.openxmlformats.org/officeDocument/2006/math">
                    <m:r>
                      <a:rPr lang="zh-TW" alt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固定為 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1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。這邊將該結果與公式 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(3) 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的原始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inverse STFT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方法進行了比較。為了公平比較，在公式 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(3) 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中，我們約束如下條件</a:t>
                </a:r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zh-TW" alt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num>
                      <m:den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                                                                (27)</a:t>
                </a:r>
              </a:p>
              <a:p>
                <a:pPr algn="just"/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其中，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zh-TW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​ 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的取樣間隔，即時頻平面橫軸上的取樣間隔。</a:t>
                </a:r>
              </a:p>
            </p:txBody>
          </p:sp>
        </mc:Choice>
        <mc:Fallback xmlns="">
          <p:sp>
            <p:nvSpPr>
              <p:cNvPr id="5" name="矩形: 圓角 4">
                <a:extLst>
                  <a:ext uri="{FF2B5EF4-FFF2-40B4-BE49-F238E27FC236}">
                    <a16:creationId xmlns:a16="http://schemas.microsoft.com/office/drawing/2014/main" id="{7235854E-EEAD-47C2-B3D7-9F085283AB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49" y="1118868"/>
                <a:ext cx="11084902" cy="1809118"/>
              </a:xfrm>
              <a:prstGeom prst="roundRect">
                <a:avLst>
                  <a:gd name="adj" fmla="val 10903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381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: 圓角 6">
            <a:extLst>
              <a:ext uri="{FF2B5EF4-FFF2-40B4-BE49-F238E27FC236}">
                <a16:creationId xmlns:a16="http://schemas.microsoft.com/office/drawing/2014/main" id="{E96AEA54-DA8C-4BB8-A00D-0980EE246E9E}"/>
              </a:ext>
            </a:extLst>
          </p:cNvPr>
          <p:cNvSpPr/>
          <p:nvPr/>
        </p:nvSpPr>
        <p:spPr>
          <a:xfrm>
            <a:off x="6674982" y="3418258"/>
            <a:ext cx="4963469" cy="1809118"/>
          </a:xfrm>
          <a:prstGeom prst="roundRect">
            <a:avLst>
              <a:gd name="adj" fmla="val 12626"/>
            </a:avLst>
          </a:prstGeom>
          <a:solidFill>
            <a:srgbClr val="E3C8A7"/>
          </a:solidFill>
          <a:ln>
            <a:noFill/>
          </a:ln>
          <a:effectLst>
            <a:outerShdw blurRad="38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計算時間僅比原始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inverse STFT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方法略長。</a:t>
            </a:r>
            <a:endParaRPr lang="en-US" altLang="zh-TW" sz="20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所提出的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加權反短時傅里葉變換方法在僅略微增加計算時間的情況下，能夠更準確地重建原始信號。</a:t>
            </a:r>
          </a:p>
        </p:txBody>
      </p:sp>
    </p:spTree>
    <p:extLst>
      <p:ext uri="{BB962C8B-B14F-4D97-AF65-F5344CB8AC3E}">
        <p14:creationId xmlns:p14="http://schemas.microsoft.com/office/powerpoint/2010/main" val="1442865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793F0A-09EF-44AE-9AE8-1816B846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93-F6E3-4199-BAD6-73AEFD580AA6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3B20B005-25A2-44D8-BE93-576253427E4A}"/>
              </a:ext>
            </a:extLst>
          </p:cNvPr>
          <p:cNvSpPr/>
          <p:nvPr/>
        </p:nvSpPr>
        <p:spPr>
          <a:xfrm>
            <a:off x="3004882" y="136525"/>
            <a:ext cx="6182236" cy="81851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38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CDB0AB7-7A00-4CC5-B22D-CFF10A61B5B4}"/>
              </a:ext>
            </a:extLst>
          </p:cNvPr>
          <p:cNvSpPr txBox="1"/>
          <p:nvPr/>
        </p:nvSpPr>
        <p:spPr>
          <a:xfrm>
            <a:off x="890587" y="1724441"/>
            <a:ext cx="1041082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zh-TW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我將</a:t>
            </a:r>
            <a:r>
              <a:rPr kumimoji="0" lang="zh-TW" altLang="zh-TW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介紹</a:t>
            </a:r>
            <a:r>
              <a:rPr kumimoji="0" lang="zh-TW" altLang="en-US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短時距傅立葉變換</a:t>
            </a:r>
            <a:r>
              <a:rPr kumimoji="0" lang="en-US" altLang="zh-TW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zh-TW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Short-Time Fourier Transform, STFT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0" lang="zh-TW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，這可以幫助我們同時觀察信號在時間和頻率上的變化。通過STFT，我們能夠將一個長時間的信號分解為不同時間區間內的頻譜成分，從而分析其在不同時刻的頻率特性。接著，我會</a:t>
            </a:r>
            <a:r>
              <a:rPr kumimoji="0" lang="zh-TW" altLang="zh-TW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介紹</a:t>
            </a:r>
            <a:r>
              <a:rPr kumimoji="0" lang="zh-TW" altLang="en-US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離散傅立葉轉換</a:t>
            </a:r>
            <a:r>
              <a:rPr kumimoji="0" lang="en-US" altLang="zh-TW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zh-TW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Discrete Fourier Transform, DFT</a:t>
            </a:r>
            <a:r>
              <a:rPr kumimoji="0" lang="en-US" altLang="zh-TW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0" lang="zh-TW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，它是一種將離散時間信號轉換到頻域的數學工具，可以幫助我們理解離散信號在頻率上的分佈特性。</a:t>
            </a: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zh-TW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我將</a:t>
            </a:r>
            <a:r>
              <a:rPr kumimoji="0" lang="zh-TW" altLang="zh-TW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介紹</a:t>
            </a:r>
            <a:r>
              <a:rPr kumimoji="0" lang="zh-TW" altLang="en-US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正規化均方根誤差</a:t>
            </a:r>
            <a:r>
              <a:rPr kumimoji="0" lang="en-US" altLang="zh-TW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zh-TW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Normalized Root-Mean-Square Error, NRMSE</a:t>
            </a:r>
            <a:r>
              <a:rPr kumimoji="0" lang="en-US" altLang="zh-TW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0" lang="zh-TW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，這是一種常用的衡量預測結果與真實值之間誤差的指標。此外，我</a:t>
            </a:r>
            <a:r>
              <a:rPr kumimoji="0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還</a:t>
            </a:r>
            <a:r>
              <a:rPr kumimoji="0" lang="zh-TW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會</a:t>
            </a:r>
            <a:r>
              <a:rPr kumimoji="0" lang="zh-TW" altLang="zh-TW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介紹奈奎斯特準則</a:t>
            </a:r>
            <a:r>
              <a:rPr kumimoji="0" lang="en-US" altLang="zh-TW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zh-TW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Nyquist Criterion</a:t>
            </a:r>
            <a:r>
              <a:rPr kumimoji="0" lang="en-US" altLang="zh-TW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0" lang="zh-TW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，這是一個在信號處理和數</a:t>
            </a:r>
            <a:r>
              <a:rPr kumimoji="0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位</a:t>
            </a:r>
            <a:r>
              <a:rPr kumimoji="0" lang="zh-TW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通信領域中非常重要的概念。</a:t>
            </a: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TW" sz="18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zh-TW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我將說明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反</a:t>
            </a:r>
            <a:r>
              <a:rPr kumimoji="0" lang="zh-TW" altLang="en-US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短時距傅立葉變換</a:t>
            </a:r>
            <a:r>
              <a:rPr kumimoji="0" lang="en-US" altLang="zh-TW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zh-TW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inverse STFT</a:t>
            </a:r>
            <a:r>
              <a:rPr kumimoji="0" lang="en-US" altLang="zh-TW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0" lang="zh-TW" altLang="zh-TW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的缺點</a:t>
            </a:r>
            <a:r>
              <a:rPr kumimoji="0" lang="zh-TW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，並</a:t>
            </a:r>
            <a:r>
              <a:rPr kumimoji="0" lang="zh-TW" altLang="zh-TW" sz="1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介紹一篇提出改進此缺點的方法的論文</a:t>
            </a:r>
            <a:r>
              <a:rPr kumimoji="0" lang="zh-TW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06870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793F0A-09EF-44AE-9AE8-1816B846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93-F6E3-4199-BAD6-73AEFD580AA6}" type="slidenum">
              <a:rPr lang="zh-TW" altLang="en-US" smtClean="0"/>
              <a:t>29</a:t>
            </a:fld>
            <a:endParaRPr lang="zh-TW" altLang="en-US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FA0A0190-0A70-4252-949A-FB5A934C7758}"/>
              </a:ext>
            </a:extLst>
          </p:cNvPr>
          <p:cNvSpPr/>
          <p:nvPr/>
        </p:nvSpPr>
        <p:spPr>
          <a:xfrm>
            <a:off x="3004882" y="136525"/>
            <a:ext cx="6182236" cy="81851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38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zh-TW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 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4F1367D-7673-4880-B456-4BF1405E2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3840" y="1239649"/>
            <a:ext cx="896112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結論：</a:t>
            </a:r>
            <a:endParaRPr kumimoji="0" lang="zh-TW" altLang="zh-TW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zh-TW" altLang="zh-TW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精確的信號重建方法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zh-TW" altLang="zh-TW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通過在時頻平面上對不同垂直線的逆傅里葉變換</a:t>
            </a:r>
            <a:r>
              <a:rPr kumimoji="0" lang="en-US" altLang="zh-TW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(IFT)</a:t>
            </a:r>
            <a:r>
              <a:rPr kumimoji="0" lang="zh-TW" altLang="zh-TW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進行加權求和來實現。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zh-TW" altLang="zh-TW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解決</a:t>
            </a: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inverse STFT</a:t>
            </a:r>
            <a:r>
              <a:rPr kumimoji="0" lang="zh-TW" altLang="zh-TW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問題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zh-TW" altLang="zh-TW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解決了</a:t>
            </a: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inverse STFT</a:t>
            </a:r>
            <a:r>
              <a:rPr kumimoji="0" lang="zh-TW" altLang="zh-TW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不是一對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kumimoji="0" lang="zh-TW" altLang="zh-TW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操作的問題，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減少了僅對單條垂直線進行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IFT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所引起的誤差。</a:t>
            </a:r>
            <a:endParaRPr kumimoji="0" lang="zh-TW" altLang="zh-TW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zh-TW" altLang="zh-TW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計算效率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zh-TW" altLang="zh-TW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該方法的計算時間幾乎與原始的</a:t>
            </a: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inverse STFT</a:t>
            </a:r>
            <a:r>
              <a:rPr kumimoji="0" lang="zh-TW" altLang="zh-TW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方法相同。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zh-TW" altLang="zh-TW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適用於多種窗函數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zh-TW" altLang="zh-TW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該方法適用於任意窗函數，包括矩形窗、三角窗、Hamming窗、Hanning窗、高斯窗以及非對稱窗。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zh-TW" altLang="zh-TW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實驗結果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zh-TW" altLang="zh-TW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實驗表明，該算法提高了</a:t>
            </a: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inverse STFT</a:t>
            </a:r>
            <a:r>
              <a:rPr kumimoji="0" lang="zh-TW" altLang="zh-TW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的準確性。</a:t>
            </a:r>
          </a:p>
        </p:txBody>
      </p:sp>
    </p:spTree>
    <p:extLst>
      <p:ext uri="{BB962C8B-B14F-4D97-AF65-F5344CB8AC3E}">
        <p14:creationId xmlns:p14="http://schemas.microsoft.com/office/powerpoint/2010/main" val="22987316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793F0A-09EF-44AE-9AE8-1816B846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93-F6E3-4199-BAD6-73AEFD580AA6}" type="slidenum">
              <a:rPr lang="zh-TW" altLang="en-US" smtClean="0"/>
              <a:t>30</a:t>
            </a:fld>
            <a:endParaRPr lang="zh-TW" altLang="en-US"/>
          </a:p>
        </p:txBody>
      </p:sp>
      <p:pic>
        <p:nvPicPr>
          <p:cNvPr id="10" name="Picture 20" descr="A close-up of a brown surface&#10;&#10;Description automatically generated">
            <a:extLst>
              <a:ext uri="{FF2B5EF4-FFF2-40B4-BE49-F238E27FC236}">
                <a16:creationId xmlns:a16="http://schemas.microsoft.com/office/drawing/2014/main" id="{58BDEA43-254D-4B07-9F5A-A30C81DC7AC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2F5AB2AC-D4C4-4AE2-873D-40A70DBE2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000" y="62810"/>
            <a:ext cx="954460" cy="954460"/>
          </a:xfrm>
          <a:prstGeom prst="rect">
            <a:avLst/>
          </a:prstGeom>
        </p:spPr>
      </p:pic>
      <p:pic>
        <p:nvPicPr>
          <p:cNvPr id="6" name="Picture 8" descr="A close-up of a red surface&#10;&#10;Description automatically generated">
            <a:extLst>
              <a:ext uri="{FF2B5EF4-FFF2-40B4-BE49-F238E27FC236}">
                <a16:creationId xmlns:a16="http://schemas.microsoft.com/office/drawing/2014/main" id="{C4A1CF36-5249-4CFF-933A-79843F144E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pic>
        <p:nvPicPr>
          <p:cNvPr id="5" name="Graphic 13">
            <a:extLst>
              <a:ext uri="{FF2B5EF4-FFF2-40B4-BE49-F238E27FC236}">
                <a16:creationId xmlns:a16="http://schemas.microsoft.com/office/drawing/2014/main" id="{C4CC272B-0B9C-45C9-9184-C33E41E7BD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4366" r="43968" b="11387"/>
          <a:stretch/>
        </p:blipFill>
        <p:spPr>
          <a:xfrm>
            <a:off x="615141" y="-5859"/>
            <a:ext cx="5156269" cy="6863860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8AF43DAA-139C-40D6-BDE7-901C03DD1A46}"/>
              </a:ext>
            </a:extLst>
          </p:cNvPr>
          <p:cNvSpPr/>
          <p:nvPr/>
        </p:nvSpPr>
        <p:spPr>
          <a:xfrm>
            <a:off x="6599044" y="1218591"/>
            <a:ext cx="4023112" cy="4414959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38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zh-TW" altLang="en-US" sz="3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4163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E686109-5CFF-4273-A644-2BB6E7BA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93-F6E3-4199-BAD6-73AEFD580AA6}" type="slidenum">
              <a:rPr lang="zh-TW" altLang="en-US" smtClean="0"/>
              <a:t>31</a:t>
            </a:fld>
            <a:endParaRPr lang="zh-TW" altLang="en-US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B9A08E27-BA01-4B7D-8999-0D230D78C934}"/>
              </a:ext>
            </a:extLst>
          </p:cNvPr>
          <p:cNvSpPr/>
          <p:nvPr/>
        </p:nvSpPr>
        <p:spPr>
          <a:xfrm>
            <a:off x="3004882" y="136525"/>
            <a:ext cx="6182236" cy="81851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38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zh-TW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57FBF70-8BB8-483B-B8CB-97CD2F55E850}"/>
              </a:ext>
            </a:extLst>
          </p:cNvPr>
          <p:cNvSpPr txBox="1"/>
          <p:nvPr/>
        </p:nvSpPr>
        <p:spPr>
          <a:xfrm>
            <a:off x="1623831" y="2270700"/>
            <a:ext cx="894433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J. Ding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Y. C. Huang , “Weighted Inverse Short-Time Fourier Transform and Denoising Filters in the Time-Frequency Plane,” 2022 IEEE 4th Eurasia Conference on IOT, Communication and Engineering (ECICE), IEEE Xplore, 2022. </a:t>
            </a:r>
          </a:p>
          <a:p>
            <a:pPr algn="just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zh-TW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Jian-Jiun Ding, Time frequency analysis and wavelet transform class notes, Graduate Institute of Communication Engineering, National Taiwan University (NTU), Taipei, Taiwan, 202</a:t>
            </a:r>
            <a:r>
              <a:rPr lang="en-US" altLang="zh-TW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ES" altLang="zh-TW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Jian-</a:t>
            </a:r>
            <a:r>
              <a:rPr lang="en-US" altLang="zh-TW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Jiun</a:t>
            </a:r>
            <a:r>
              <a:rPr lang="en-US" altLang="zh-TW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Ding, Advanced Digital Signal Processing,</a:t>
            </a:r>
            <a:r>
              <a:rPr lang="es-ES" altLang="zh-TW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Graduate Institute of Communication Engineering , National Taiwan University (NTU), Taipei, Taiwan, 202</a:t>
            </a:r>
            <a:r>
              <a:rPr lang="en-US" altLang="zh-TW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ES" altLang="zh-TW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</a:t>
            </a:r>
            <a:r>
              <a:rPr lang="zh-TW" alt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正規化均方根誤差</a:t>
            </a:r>
            <a:r>
              <a:rPr lang="en-US" altLang="zh-TW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</a:t>
            </a:r>
            <a:r>
              <a:rPr lang="es-ES" altLang="zh-TW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維基百科</a:t>
            </a:r>
            <a:r>
              <a:rPr lang="es-ES" altLang="zh-TW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202</a:t>
            </a:r>
            <a:r>
              <a:rPr lang="en-US" altLang="zh-TW" dirty="0">
                <a:solidFill>
                  <a:srgbClr val="20212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</a:t>
            </a:r>
            <a:r>
              <a:rPr lang="es-ES" altLang="zh-TW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 </a:t>
            </a:r>
          </a:p>
          <a:p>
            <a:r>
              <a:rPr lang="es-ES" altLang="zh-TW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https://zh.wikipedia.org/zh-tw/%E6%AD%A3%E8%A6%8F%E5%8C%96%E5%9D%87%E6%96%B9%E6%A0%B9%E8%AA%A4%E5%B7%AE</a:t>
            </a:r>
          </a:p>
        </p:txBody>
      </p:sp>
    </p:spTree>
    <p:extLst>
      <p:ext uri="{BB962C8B-B14F-4D97-AF65-F5344CB8AC3E}">
        <p14:creationId xmlns:p14="http://schemas.microsoft.com/office/powerpoint/2010/main" val="32832069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793F0A-09EF-44AE-9AE8-1816B846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93-F6E3-4199-BAD6-73AEFD580AA6}" type="slidenum">
              <a:rPr lang="zh-TW" altLang="en-US" smtClean="0"/>
              <a:t>32</a:t>
            </a:fld>
            <a:endParaRPr lang="zh-TW" altLang="en-US"/>
          </a:p>
        </p:txBody>
      </p:sp>
      <p:pic>
        <p:nvPicPr>
          <p:cNvPr id="10" name="Picture 20" descr="A close-up of a brown surface&#10;&#10;Description automatically generated">
            <a:extLst>
              <a:ext uri="{FF2B5EF4-FFF2-40B4-BE49-F238E27FC236}">
                <a16:creationId xmlns:a16="http://schemas.microsoft.com/office/drawing/2014/main" id="{58BDEA43-254D-4B07-9F5A-A30C81DC7AC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2F5AB2AC-D4C4-4AE2-873D-40A70DBE2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000" y="62810"/>
            <a:ext cx="954460" cy="954460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CFFAB2E7-B678-44FC-9303-5F06DEA9DBBE}"/>
              </a:ext>
            </a:extLst>
          </p:cNvPr>
          <p:cNvSpPr txBox="1"/>
          <p:nvPr/>
        </p:nvSpPr>
        <p:spPr>
          <a:xfrm>
            <a:off x="419099" y="3133462"/>
            <a:ext cx="11353801" cy="954460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/>
            <a:r>
              <a:rPr lang="zh-TW" altLang="en-US" sz="4800" dirty="0">
                <a:solidFill>
                  <a:srgbClr val="AE845C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 !</a:t>
            </a:r>
          </a:p>
        </p:txBody>
      </p:sp>
    </p:spTree>
    <p:extLst>
      <p:ext uri="{BB962C8B-B14F-4D97-AF65-F5344CB8AC3E}">
        <p14:creationId xmlns:p14="http://schemas.microsoft.com/office/powerpoint/2010/main" val="374731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793F0A-09EF-44AE-9AE8-1816B846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93-F6E3-4199-BAD6-73AEFD580AA6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10" name="Picture 20" descr="A close-up of a brown surface&#10;&#10;Description automatically generated">
            <a:extLst>
              <a:ext uri="{FF2B5EF4-FFF2-40B4-BE49-F238E27FC236}">
                <a16:creationId xmlns:a16="http://schemas.microsoft.com/office/drawing/2014/main" id="{58BDEA43-254D-4B07-9F5A-A30C81DC7AC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2F5AB2AC-D4C4-4AE2-873D-40A70DBE2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000" y="62810"/>
            <a:ext cx="954460" cy="954460"/>
          </a:xfrm>
          <a:prstGeom prst="rect">
            <a:avLst/>
          </a:prstGeom>
        </p:spPr>
      </p:pic>
      <p:pic>
        <p:nvPicPr>
          <p:cNvPr id="6" name="Picture 8" descr="A close-up of a red surface&#10;&#10;Description automatically generated">
            <a:extLst>
              <a:ext uri="{FF2B5EF4-FFF2-40B4-BE49-F238E27FC236}">
                <a16:creationId xmlns:a16="http://schemas.microsoft.com/office/drawing/2014/main" id="{C4A1CF36-5249-4CFF-933A-79843F144E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pic>
        <p:nvPicPr>
          <p:cNvPr id="5" name="Graphic 13">
            <a:extLst>
              <a:ext uri="{FF2B5EF4-FFF2-40B4-BE49-F238E27FC236}">
                <a16:creationId xmlns:a16="http://schemas.microsoft.com/office/drawing/2014/main" id="{C4CC272B-0B9C-45C9-9184-C33E41E7BD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4366" r="43968" b="11387"/>
          <a:stretch/>
        </p:blipFill>
        <p:spPr>
          <a:xfrm>
            <a:off x="615141" y="-5859"/>
            <a:ext cx="5156269" cy="6863860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8AF43DAA-139C-40D6-BDE7-901C03DD1A46}"/>
              </a:ext>
            </a:extLst>
          </p:cNvPr>
          <p:cNvSpPr/>
          <p:nvPr/>
        </p:nvSpPr>
        <p:spPr>
          <a:xfrm>
            <a:off x="6599044" y="1218591"/>
            <a:ext cx="4023112" cy="4414959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38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Short-Time Fourier Transform</a:t>
            </a:r>
          </a:p>
        </p:txBody>
      </p:sp>
    </p:spTree>
    <p:extLst>
      <p:ext uri="{BB962C8B-B14F-4D97-AF65-F5344CB8AC3E}">
        <p14:creationId xmlns:p14="http://schemas.microsoft.com/office/powerpoint/2010/main" val="912912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793F0A-09EF-44AE-9AE8-1816B846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93-F6E3-4199-BAD6-73AEFD580AA6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F6C1D4F4-CE08-4ACB-BDFE-E925AB57285E}"/>
              </a:ext>
            </a:extLst>
          </p:cNvPr>
          <p:cNvSpPr/>
          <p:nvPr/>
        </p:nvSpPr>
        <p:spPr>
          <a:xfrm>
            <a:off x="3004882" y="136525"/>
            <a:ext cx="6182236" cy="81851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38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Short-Time 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: 圓角 6">
                <a:extLst>
                  <a:ext uri="{FF2B5EF4-FFF2-40B4-BE49-F238E27FC236}">
                    <a16:creationId xmlns:a16="http://schemas.microsoft.com/office/drawing/2014/main" id="{64006CEA-8140-4F0D-871C-A570CC9016B8}"/>
                  </a:ext>
                </a:extLst>
              </p:cNvPr>
              <p:cNvSpPr/>
              <p:nvPr/>
            </p:nvSpPr>
            <p:spPr>
              <a:xfrm>
                <a:off x="1071767" y="1213029"/>
                <a:ext cx="10048465" cy="3492322"/>
              </a:xfrm>
              <a:prstGeom prst="roundRect">
                <a:avLst>
                  <a:gd name="adj" fmla="val 13353"/>
                </a:avLst>
              </a:prstGeom>
              <a:solidFill>
                <a:srgbClr val="E3C8A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s-E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STFT </a:t>
                </a:r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也稱作</a:t>
                </a:r>
                <a:r>
                  <a:rPr lang="es-E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windowed Fourier transform </a:t>
                </a:r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或 </a:t>
                </a:r>
                <a:r>
                  <a:rPr lang="es-E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time-dependent Fourier transform</a:t>
                </a:r>
              </a:p>
              <a:p>
                <a:pPr algn="just"/>
                <a:endParaRPr lang="es-ES" altLang="zh-TW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kumimoji="0" lang="zh-TW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短時距傅立葉變換</a:t>
                </a:r>
                <a:r>
                  <a:rPr kumimoji="0" lang="zh-TW" altLang="zh-TW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可以簡單理解為：對一個連續時間的函數，先將其與一個僅在特定時間範圍內有效的窗函數相乘，然後對乘積進行一維傅立葉變換。接著，將窗函數沿著時間軸移動，最終得到的一系列傅立葉變換結果可以組成一個二維的表示形式。數學上，這種處理方式可以表達為：</a:t>
                </a:r>
                <a:endParaRPr lang="en-US" altLang="zh-TW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zh-TW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altLang="zh-TW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TW" alt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TW" alt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TW" alt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TW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zh-TW" alt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TW" alt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kumimoji="0" lang="en-US" altLang="zh-TW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algn="ctr"/>
                <a:endParaRPr kumimoji="0" lang="en-US" altLang="zh-TW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TW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TW" alt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輸入信號</a:t>
                </a:r>
                <a:endParaRPr lang="en-US" altLang="zh-TW" sz="18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buFont typeface="Arial" panose="020B0604020202020204" pitchFamily="34" charset="0"/>
                  <a:buChar char="•"/>
                </a:pPr>
                <a:r>
                  <a:rPr lang="en-US" altLang="zh-TW" sz="1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TW" alt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窗函數</a:t>
                </a:r>
                <a:r>
                  <a:rPr lang="en-US" altLang="zh-TW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zh-TW" alt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窗函數有多種選擇，例如矩形函數或三角形函數</a:t>
                </a:r>
                <a:r>
                  <a:rPr lang="en-US" altLang="zh-TW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矩形: 圓角 6">
                <a:extLst>
                  <a:ext uri="{FF2B5EF4-FFF2-40B4-BE49-F238E27FC236}">
                    <a16:creationId xmlns:a16="http://schemas.microsoft.com/office/drawing/2014/main" id="{64006CEA-8140-4F0D-871C-A570CC9016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767" y="1213029"/>
                <a:ext cx="10048465" cy="3492322"/>
              </a:xfrm>
              <a:prstGeom prst="roundRect">
                <a:avLst>
                  <a:gd name="adj" fmla="val 13353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478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793F0A-09EF-44AE-9AE8-1816B846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93-F6E3-4199-BAD6-73AEFD580AA6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F6C1D4F4-CE08-4ACB-BDFE-E925AB57285E}"/>
              </a:ext>
            </a:extLst>
          </p:cNvPr>
          <p:cNvSpPr/>
          <p:nvPr/>
        </p:nvSpPr>
        <p:spPr>
          <a:xfrm>
            <a:off x="3004882" y="136525"/>
            <a:ext cx="6182236" cy="81851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38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Short-Time 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: 圓角 6">
                <a:extLst>
                  <a:ext uri="{FF2B5EF4-FFF2-40B4-BE49-F238E27FC236}">
                    <a16:creationId xmlns:a16="http://schemas.microsoft.com/office/drawing/2014/main" id="{C962F784-F5DA-4CEC-87DE-A351BE86401B}"/>
                  </a:ext>
                </a:extLst>
              </p:cNvPr>
              <p:cNvSpPr/>
              <p:nvPr/>
            </p:nvSpPr>
            <p:spPr>
              <a:xfrm>
                <a:off x="1071766" y="1213029"/>
                <a:ext cx="10048465" cy="3073222"/>
              </a:xfrm>
              <a:prstGeom prst="roundRect">
                <a:avLst>
                  <a:gd name="adj" fmla="val 13353"/>
                </a:avLst>
              </a:prstGeom>
              <a:solidFill>
                <a:srgbClr val="E3C8A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在</a:t>
                </a:r>
                <a:r>
                  <a:rPr lang="zh-TW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離散</a:t>
                </a:r>
                <a:r>
                  <a:rPr kumimoji="0" lang="zh-TW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短時距傅立葉變換</a:t>
                </a:r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中，我們處理的是</a:t>
                </a:r>
                <a:r>
                  <a:rPr lang="zh-TW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離散時間</a:t>
                </a:r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的訊號。</a:t>
                </a:r>
                <a:endParaRPr lang="en-US" altLang="zh-TW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kumimoji="0" lang="zh-TW" altLang="zh-TW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在離散時間中，資料被切割成多個重疊的幀，以減少邊界誤差。每組幀經傅立葉轉換後的複數結果相加，可得各點的時間與頻率變化的幅度與相位。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數學上，這樣的步驟可以表達如下：</a:t>
                </a:r>
                <a:endParaRPr lang="en-US" altLang="zh-TW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zh-TW" alt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zh-TW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  <m:sSup>
                            <m:sSup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zh-TW" alt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0" lang="en-US" altLang="zh-TW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algn="ctr"/>
                <a:endParaRPr kumimoji="0" lang="en-US" altLang="zh-TW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TW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]:</m:t>
                    </m:r>
                  </m:oMath>
                </a14:m>
                <a:r>
                  <a:rPr lang="zh-TW" alt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輸入信號</a:t>
                </a:r>
                <a:endParaRPr lang="en-US" altLang="zh-TW" sz="18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zh-TW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[n]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TW" alt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窗函數</a:t>
                </a:r>
                <a:r>
                  <a:rPr lang="en-US" altLang="zh-TW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zh-TW" alt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窗函數有多種選擇，例如矩形函數或三角形函數</a:t>
                </a:r>
                <a:r>
                  <a:rPr lang="en-US" altLang="zh-TW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矩形: 圓角 6">
                <a:extLst>
                  <a:ext uri="{FF2B5EF4-FFF2-40B4-BE49-F238E27FC236}">
                    <a16:creationId xmlns:a16="http://schemas.microsoft.com/office/drawing/2014/main" id="{C962F784-F5DA-4CEC-87DE-A351BE8640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766" y="1213029"/>
                <a:ext cx="10048465" cy="3073222"/>
              </a:xfrm>
              <a:prstGeom prst="roundRect">
                <a:avLst>
                  <a:gd name="adj" fmla="val 13353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6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793F0A-09EF-44AE-9AE8-1816B846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93-F6E3-4199-BAD6-73AEFD580AA6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10" name="Picture 20" descr="A close-up of a brown surface&#10;&#10;Description automatically generated">
            <a:extLst>
              <a:ext uri="{FF2B5EF4-FFF2-40B4-BE49-F238E27FC236}">
                <a16:creationId xmlns:a16="http://schemas.microsoft.com/office/drawing/2014/main" id="{58BDEA43-254D-4B07-9F5A-A30C81DC7AC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2F5AB2AC-D4C4-4AE2-873D-40A70DBE2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000" y="62810"/>
            <a:ext cx="954460" cy="954460"/>
          </a:xfrm>
          <a:prstGeom prst="rect">
            <a:avLst/>
          </a:prstGeom>
        </p:spPr>
      </p:pic>
      <p:pic>
        <p:nvPicPr>
          <p:cNvPr id="6" name="Picture 8" descr="A close-up of a red surface&#10;&#10;Description automatically generated">
            <a:extLst>
              <a:ext uri="{FF2B5EF4-FFF2-40B4-BE49-F238E27FC236}">
                <a16:creationId xmlns:a16="http://schemas.microsoft.com/office/drawing/2014/main" id="{C4A1CF36-5249-4CFF-933A-79843F144E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pic>
        <p:nvPicPr>
          <p:cNvPr id="5" name="Graphic 13">
            <a:extLst>
              <a:ext uri="{FF2B5EF4-FFF2-40B4-BE49-F238E27FC236}">
                <a16:creationId xmlns:a16="http://schemas.microsoft.com/office/drawing/2014/main" id="{C4CC272B-0B9C-45C9-9184-C33E41E7BD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4366" r="43968" b="11387"/>
          <a:stretch/>
        </p:blipFill>
        <p:spPr>
          <a:xfrm>
            <a:off x="615141" y="-5859"/>
            <a:ext cx="5156269" cy="6863860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8AF43DAA-139C-40D6-BDE7-901C03DD1A46}"/>
              </a:ext>
            </a:extLst>
          </p:cNvPr>
          <p:cNvSpPr/>
          <p:nvPr/>
        </p:nvSpPr>
        <p:spPr>
          <a:xfrm>
            <a:off x="6599044" y="1218591"/>
            <a:ext cx="4023112" cy="4414959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38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zh-TW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Gabor Transform </a:t>
            </a:r>
            <a:endParaRPr lang="en-US" altLang="zh-TW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85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793F0A-09EF-44AE-9AE8-1816B846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93-F6E3-4199-BAD6-73AEFD580AA6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8C092CCC-78F0-4A86-A9C9-03FAD7B79439}"/>
              </a:ext>
            </a:extLst>
          </p:cNvPr>
          <p:cNvSpPr/>
          <p:nvPr/>
        </p:nvSpPr>
        <p:spPr>
          <a:xfrm>
            <a:off x="3004882" y="136525"/>
            <a:ext cx="6182236" cy="81851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38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zh-TW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Gabor Transform 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5A941E00-7A28-4BD2-9C96-B1543C29475B}"/>
              </a:ext>
            </a:extLst>
          </p:cNvPr>
          <p:cNvSpPr/>
          <p:nvPr/>
        </p:nvSpPr>
        <p:spPr>
          <a:xfrm>
            <a:off x="1224167" y="4157486"/>
            <a:ext cx="5972175" cy="2109964"/>
          </a:xfrm>
          <a:prstGeom prst="roundRect">
            <a:avLst>
              <a:gd name="adj" fmla="val 19483"/>
            </a:avLst>
          </a:prstGeom>
          <a:solidFill>
            <a:srgbClr val="E3C8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優點：高斯窗函數能</a:t>
            </a: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在時間與頻率分辨率之間取得更佳的平衡</a:t>
            </a: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，使得時頻圖的</a:t>
            </a: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細節更加清晰</a:t>
            </a: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，適合用於分析具有複雜結構的訊號。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缺點：</a:t>
            </a: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運算過程會增加計算時間與複雜度</a:t>
            </a: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，因此在處理大規模訊號或實時應用時，可能會影響效能。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: 圓角 9">
                <a:extLst>
                  <a:ext uri="{FF2B5EF4-FFF2-40B4-BE49-F238E27FC236}">
                    <a16:creationId xmlns:a16="http://schemas.microsoft.com/office/drawing/2014/main" id="{893862EB-DD02-4093-AFA6-21921D2DC896}"/>
                  </a:ext>
                </a:extLst>
              </p:cNvPr>
              <p:cNvSpPr/>
              <p:nvPr/>
            </p:nvSpPr>
            <p:spPr>
              <a:xfrm>
                <a:off x="1224167" y="1285855"/>
                <a:ext cx="10048465" cy="2686705"/>
              </a:xfrm>
              <a:prstGeom prst="roundRect">
                <a:avLst>
                  <a:gd name="adj" fmla="val 13353"/>
                </a:avLst>
              </a:prstGeom>
              <a:solidFill>
                <a:srgbClr val="E3C8A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zh-TW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高斯窗函數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在</a:t>
                </a:r>
                <a:r>
                  <a:rPr kumimoji="0" lang="zh-TW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短時距傅立葉變換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(STFT)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中的應用，又被稱為加伯轉換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(Gabor Transform)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，其核心是利用高斯函數作為窗函數。高斯函數的數學定義為：</a:t>
                </a:r>
                <a:endParaRPr lang="en-US" altLang="zh-TW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zh-TW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TW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TW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zh-TW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sSup>
                          <m:sSupPr>
                            <m:ctrlP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TW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altLang="zh-TW" sz="20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r>
                  <a: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STFT</a:t>
                </a:r>
                <a:r>
                  <a:rPr lang="zh-TW" altLang="en-US" sz="2000" b="0" i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可以寫為</a:t>
                </a:r>
                <a:r>
                  <a:rPr lang="en-US" altLang="zh-TW" sz="2000" b="0" i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TW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TW" alt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altLang="zh-TW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zh-TW" alt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altLang="zh-TW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TW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TW" alt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TW" alt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zh-TW" alt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TW" alt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zh-TW" altLang="en-US" sz="20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algn="ctr"/>
                <a:endParaRPr lang="en-US" altLang="zh-TW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: 圓角 9">
                <a:extLst>
                  <a:ext uri="{FF2B5EF4-FFF2-40B4-BE49-F238E27FC236}">
                    <a16:creationId xmlns:a16="http://schemas.microsoft.com/office/drawing/2014/main" id="{893862EB-DD02-4093-AFA6-21921D2DC8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167" y="1285855"/>
                <a:ext cx="10048465" cy="2686705"/>
              </a:xfrm>
              <a:prstGeom prst="roundRect">
                <a:avLst>
                  <a:gd name="adj" fmla="val 13353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: 圓角 10">
                <a:extLst>
                  <a:ext uri="{FF2B5EF4-FFF2-40B4-BE49-F238E27FC236}">
                    <a16:creationId xmlns:a16="http://schemas.microsoft.com/office/drawing/2014/main" id="{206A7F27-0D2C-47AD-A1E1-357A59882568}"/>
                  </a:ext>
                </a:extLst>
              </p:cNvPr>
              <p:cNvSpPr/>
              <p:nvPr/>
            </p:nvSpPr>
            <p:spPr>
              <a:xfrm>
                <a:off x="7467599" y="4157486"/>
                <a:ext cx="3805033" cy="2109964"/>
              </a:xfrm>
              <a:prstGeom prst="roundRect">
                <a:avLst>
                  <a:gd name="adj" fmla="val 19483"/>
                </a:avLst>
              </a:prstGeom>
              <a:solidFill>
                <a:srgbClr val="E3C8A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所以對</a:t>
                </a:r>
                <a:r>
                  <a:rPr lang="es-E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Gaussian function 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而言，</a:t>
                </a:r>
                <a:endParaRPr lang="en-US" altLang="zh-TW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zh-TW" alt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altLang="zh-TW" sz="2000" i="1" dirty="0">
                  <a:solidFill>
                    <a:schemeClr val="tx1"/>
                  </a:solidFill>
                </a:endParaRPr>
              </a:p>
              <a:p>
                <a:r>
                  <a:rPr lang="zh-TW" altLang="en-US" sz="2000" dirty="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滿足下限</a:t>
                </a:r>
              </a:p>
            </p:txBody>
          </p:sp>
        </mc:Choice>
        <mc:Fallback xmlns="">
          <p:sp>
            <p:nvSpPr>
              <p:cNvPr id="11" name="矩形: 圓角 10">
                <a:extLst>
                  <a:ext uri="{FF2B5EF4-FFF2-40B4-BE49-F238E27FC236}">
                    <a16:creationId xmlns:a16="http://schemas.microsoft.com/office/drawing/2014/main" id="{206A7F27-0D2C-47AD-A1E1-357A598825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599" y="4157486"/>
                <a:ext cx="3805033" cy="2109964"/>
              </a:xfrm>
              <a:prstGeom prst="roundRect">
                <a:avLst>
                  <a:gd name="adj" fmla="val 19483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967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793F0A-09EF-44AE-9AE8-1816B846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93-F6E3-4199-BAD6-73AEFD580AA6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10" name="Picture 20" descr="A close-up of a brown surface&#10;&#10;Description automatically generated">
            <a:extLst>
              <a:ext uri="{FF2B5EF4-FFF2-40B4-BE49-F238E27FC236}">
                <a16:creationId xmlns:a16="http://schemas.microsoft.com/office/drawing/2014/main" id="{58BDEA43-254D-4B07-9F5A-A30C81DC7AC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2F5AB2AC-D4C4-4AE2-873D-40A70DBE2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000" y="62810"/>
            <a:ext cx="954460" cy="954460"/>
          </a:xfrm>
          <a:prstGeom prst="rect">
            <a:avLst/>
          </a:prstGeom>
        </p:spPr>
      </p:pic>
      <p:pic>
        <p:nvPicPr>
          <p:cNvPr id="6" name="Picture 8" descr="A close-up of a red surface&#10;&#10;Description automatically generated">
            <a:extLst>
              <a:ext uri="{FF2B5EF4-FFF2-40B4-BE49-F238E27FC236}">
                <a16:creationId xmlns:a16="http://schemas.microsoft.com/office/drawing/2014/main" id="{C4A1CF36-5249-4CFF-933A-79843F144E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pic>
        <p:nvPicPr>
          <p:cNvPr id="5" name="Graphic 13">
            <a:extLst>
              <a:ext uri="{FF2B5EF4-FFF2-40B4-BE49-F238E27FC236}">
                <a16:creationId xmlns:a16="http://schemas.microsoft.com/office/drawing/2014/main" id="{C4CC272B-0B9C-45C9-9184-C33E41E7BD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4366" r="43968" b="11387"/>
          <a:stretch/>
        </p:blipFill>
        <p:spPr>
          <a:xfrm>
            <a:off x="615141" y="-5859"/>
            <a:ext cx="5156269" cy="6863860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8AF43DAA-139C-40D6-BDE7-901C03DD1A46}"/>
              </a:ext>
            </a:extLst>
          </p:cNvPr>
          <p:cNvSpPr/>
          <p:nvPr/>
        </p:nvSpPr>
        <p:spPr>
          <a:xfrm>
            <a:off x="6599044" y="1218591"/>
            <a:ext cx="4023112" cy="4414959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38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zh-TW" sz="4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Discrete Fourier Transform</a:t>
            </a:r>
            <a:endParaRPr lang="en-US" altLang="zh-TW" sz="3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48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3214</Words>
  <Application>Microsoft Office PowerPoint</Application>
  <PresentationFormat>寬螢幕</PresentationFormat>
  <Paragraphs>225</Paragraphs>
  <Slides>33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1" baseType="lpstr">
      <vt:lpstr>標楷體</vt:lpstr>
      <vt:lpstr>Arial</vt:lpstr>
      <vt:lpstr>Calibri</vt:lpstr>
      <vt:lpstr>Calibri Light</vt:lpstr>
      <vt:lpstr>Cambria Math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葉奎均</dc:creator>
  <cp:lastModifiedBy>葉奎均</cp:lastModifiedBy>
  <cp:revision>1421</cp:revision>
  <dcterms:created xsi:type="dcterms:W3CDTF">2024-11-15T14:26:39Z</dcterms:created>
  <dcterms:modified xsi:type="dcterms:W3CDTF">2024-12-15T02:21:27Z</dcterms:modified>
</cp:coreProperties>
</file>